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89" r:id="rId4"/>
    <p:sldId id="266" r:id="rId5"/>
    <p:sldId id="271" r:id="rId6"/>
    <p:sldId id="290" r:id="rId7"/>
    <p:sldId id="29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7106" userDrawn="1">
          <p15:clr>
            <a:srgbClr val="A4A3A4"/>
          </p15:clr>
        </p15:guide>
        <p15:guide id="3" pos="574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207" userDrawn="1">
          <p15:clr>
            <a:srgbClr val="A4A3A4"/>
          </p15:clr>
        </p15:guide>
        <p15:guide id="6" pos="4158" userDrawn="1">
          <p15:clr>
            <a:srgbClr val="A4A3A4"/>
          </p15:clr>
        </p15:guide>
        <p15:guide id="7" orient="horz" pos="935" userDrawn="1">
          <p15:clr>
            <a:srgbClr val="A4A3A4"/>
          </p15:clr>
        </p15:guide>
        <p15:guide id="8" orient="horz" pos="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1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2" autoAdjust="0"/>
    <p:restoredTop sz="94660"/>
  </p:normalViewPr>
  <p:slideViewPr>
    <p:cSldViewPr>
      <p:cViewPr varScale="1">
        <p:scale>
          <a:sx n="98" d="100"/>
          <a:sy n="98" d="100"/>
        </p:scale>
        <p:origin x="75" y="135"/>
      </p:cViewPr>
      <p:guideLst>
        <p:guide orient="horz" pos="527"/>
        <p:guide pos="7106"/>
        <p:guide pos="574"/>
        <p:guide orient="horz" pos="3793"/>
        <p:guide orient="horz" pos="1207"/>
        <p:guide pos="4158"/>
        <p:guide orient="horz" pos="935"/>
        <p:guide orient="horz" pos="8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92A1D-90D9-4E8A-96BA-6B8291CF4A1D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527DC-7872-487D-965A-5F562D5AB8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62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527DC-7872-487D-965A-5F562D5AB85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86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50605" y="2394428"/>
            <a:ext cx="9127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Learning Lightweight Lane Detection CNNs by Self Attention Distillation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514491" y="2276872"/>
            <a:ext cx="8928992" cy="0"/>
          </a:xfrm>
          <a:prstGeom prst="line">
            <a:avLst/>
          </a:prstGeom>
          <a:ln w="19050">
            <a:solidFill>
              <a:srgbClr val="FF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514491" y="3818004"/>
            <a:ext cx="8928992" cy="0"/>
          </a:xfrm>
          <a:prstGeom prst="line">
            <a:avLst/>
          </a:prstGeom>
          <a:ln w="19050">
            <a:solidFill>
              <a:srgbClr val="FF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0EA55DEF-2DB0-484D-AFAE-A5388A38810C}"/>
              </a:ext>
            </a:extLst>
          </p:cNvPr>
          <p:cNvSpPr txBox="1"/>
          <p:nvPr/>
        </p:nvSpPr>
        <p:spPr>
          <a:xfrm>
            <a:off x="5375920" y="4149080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Yuenan</a:t>
            </a:r>
            <a:r>
              <a:rPr lang="en-US" altLang="zh-CN"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Hou, Zheng Ma, </a:t>
            </a:r>
            <a:r>
              <a:rPr lang="en-US" altLang="zh-CN" sz="1600" dirty="0" err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Chunxiao</a:t>
            </a:r>
            <a:r>
              <a:rPr lang="en-US" altLang="zh-CN"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Liu, and Chen Change Loy</a:t>
            </a:r>
          </a:p>
          <a:p>
            <a:endParaRPr lang="en-US" altLang="zh-CN" sz="16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Chinese University of Hong Kong </a:t>
            </a:r>
            <a:r>
              <a:rPr lang="en-US" altLang="zh-CN" sz="1600" dirty="0" err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SenseTime</a:t>
            </a:r>
            <a:r>
              <a:rPr lang="en-US" altLang="zh-CN"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Group Limited </a:t>
            </a:r>
          </a:p>
          <a:p>
            <a:r>
              <a:rPr lang="en-US" altLang="zh-CN"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Nanyang Technological University</a:t>
            </a:r>
          </a:p>
          <a:p>
            <a:endParaRPr lang="zh-CN" altLang="en-US" sz="16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753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11225" y="836614"/>
            <a:ext cx="10369550" cy="647699"/>
            <a:chOff x="911225" y="836614"/>
            <a:chExt cx="10369550" cy="647699"/>
          </a:xfrm>
        </p:grpSpPr>
        <p:sp>
          <p:nvSpPr>
            <p:cNvPr id="10" name="矩形 9"/>
            <p:cNvSpPr/>
            <p:nvPr/>
          </p:nvSpPr>
          <p:spPr>
            <a:xfrm>
              <a:off x="911225" y="836614"/>
              <a:ext cx="1296343" cy="647699"/>
            </a:xfrm>
            <a:prstGeom prst="rect">
              <a:avLst/>
            </a:prstGeom>
            <a:solidFill>
              <a:srgbClr val="FFC71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chemeClr val="tx1"/>
                  </a:solidFill>
                </a:rPr>
                <a:t>1</a:t>
              </a:r>
              <a:endParaRPr lang="zh-CN" altLang="en-US" sz="72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2207568" y="1475258"/>
              <a:ext cx="9073207" cy="0"/>
            </a:xfrm>
            <a:prstGeom prst="line">
              <a:avLst/>
            </a:prstGeom>
            <a:ln w="19050">
              <a:solidFill>
                <a:srgbClr val="FFC7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2296992" y="1008689"/>
              <a:ext cx="16417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Main idea</a:t>
              </a:r>
              <a:endPara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1B4AEF7C-3B67-4855-AE1B-C46D64106D25}"/>
              </a:ext>
            </a:extLst>
          </p:cNvPr>
          <p:cNvSpPr txBox="1"/>
          <p:nvPr/>
        </p:nvSpPr>
        <p:spPr>
          <a:xfrm>
            <a:off x="1055440" y="2108998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SAD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Self Attention Distillation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使用深层</a:t>
            </a: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来监督浅层</a:t>
            </a: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EE9D791-C41D-4A21-BDFC-AEA8AB246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3284984"/>
            <a:ext cx="9624392" cy="28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ED27A11-1520-41EA-9B8F-0B1E4D330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705279"/>
            <a:ext cx="11072267" cy="544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11225" y="836614"/>
            <a:ext cx="10369550" cy="647699"/>
            <a:chOff x="911225" y="836614"/>
            <a:chExt cx="10369550" cy="647699"/>
          </a:xfrm>
        </p:grpSpPr>
        <p:sp>
          <p:nvSpPr>
            <p:cNvPr id="14" name="矩形 13"/>
            <p:cNvSpPr/>
            <p:nvPr/>
          </p:nvSpPr>
          <p:spPr>
            <a:xfrm>
              <a:off x="911225" y="836614"/>
              <a:ext cx="1296343" cy="647699"/>
            </a:xfrm>
            <a:prstGeom prst="rect">
              <a:avLst/>
            </a:prstGeom>
            <a:solidFill>
              <a:srgbClr val="FFC71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chemeClr val="tx1"/>
                  </a:solidFill>
                </a:rPr>
                <a:t>2</a:t>
              </a:r>
              <a:endParaRPr lang="zh-CN" altLang="en-US" sz="72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207568" y="1475258"/>
              <a:ext cx="9073207" cy="0"/>
            </a:xfrm>
            <a:prstGeom prst="line">
              <a:avLst/>
            </a:prstGeom>
            <a:ln w="19050">
              <a:solidFill>
                <a:srgbClr val="FFC7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296992" y="1008689"/>
              <a:ext cx="36279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Implementation Details</a:t>
              </a:r>
              <a:endPara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535AB80C-5544-4F51-AB3D-719343ADB751}"/>
              </a:ext>
            </a:extLst>
          </p:cNvPr>
          <p:cNvSpPr txBox="1"/>
          <p:nvPr/>
        </p:nvSpPr>
        <p:spPr>
          <a:xfrm>
            <a:off x="1415480" y="1908943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C*H*W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输出得到</a:t>
            </a: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H*W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activation map</a:t>
            </a:r>
          </a:p>
          <a:p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p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越大</a:t>
            </a: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越集中于</a:t>
            </a: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highly activated area </a:t>
            </a:r>
          </a:p>
          <a:p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sum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相比于</a:t>
            </a: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max-&gt;less bias</a:t>
            </a:r>
          </a:p>
          <a:p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p=2,sum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进行实验</a:t>
            </a:r>
            <a:endParaRPr lang="en-US" altLang="zh-CN" sz="20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Mimic path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</a:t>
            </a: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SAD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en-US" altLang="zh-CN" sz="20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101897E-06A5-4396-834A-4D0B1862E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4221088"/>
            <a:ext cx="10128448" cy="202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11225" y="836614"/>
            <a:ext cx="10369550" cy="647699"/>
            <a:chOff x="911225" y="836614"/>
            <a:chExt cx="10369550" cy="647699"/>
          </a:xfrm>
        </p:grpSpPr>
        <p:sp>
          <p:nvSpPr>
            <p:cNvPr id="14" name="矩形 13"/>
            <p:cNvSpPr/>
            <p:nvPr/>
          </p:nvSpPr>
          <p:spPr>
            <a:xfrm>
              <a:off x="911225" y="836614"/>
              <a:ext cx="1296343" cy="647699"/>
            </a:xfrm>
            <a:prstGeom prst="rect">
              <a:avLst/>
            </a:prstGeom>
            <a:solidFill>
              <a:srgbClr val="FFC71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chemeClr val="tx1"/>
                  </a:solidFill>
                </a:rPr>
                <a:t>3</a:t>
              </a:r>
              <a:endParaRPr lang="zh-CN" altLang="en-US" sz="72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207568" y="1475258"/>
              <a:ext cx="9073207" cy="0"/>
            </a:xfrm>
            <a:prstGeom prst="line">
              <a:avLst/>
            </a:prstGeom>
            <a:ln w="19050">
              <a:solidFill>
                <a:srgbClr val="FFC7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296992" y="1008689"/>
              <a:ext cx="2898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Experiment results</a:t>
              </a:r>
              <a:endPara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3F5D2B64-B43D-4537-B48D-5369123F1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108998"/>
            <a:ext cx="5040560" cy="31678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36E1D06-9330-49E0-A9BD-BE59F2DC6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2174160"/>
            <a:ext cx="4680520" cy="32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8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DF039E6-E212-4F32-80F5-0481314596FF}"/>
              </a:ext>
            </a:extLst>
          </p:cNvPr>
          <p:cNvGrpSpPr/>
          <p:nvPr/>
        </p:nvGrpSpPr>
        <p:grpSpPr>
          <a:xfrm>
            <a:off x="911225" y="836614"/>
            <a:ext cx="10369550" cy="647699"/>
            <a:chOff x="911225" y="836614"/>
            <a:chExt cx="10369550" cy="64769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5645EF8-B42F-435E-8978-73CD17F1AA8A}"/>
                </a:ext>
              </a:extLst>
            </p:cNvPr>
            <p:cNvSpPr/>
            <p:nvPr/>
          </p:nvSpPr>
          <p:spPr>
            <a:xfrm>
              <a:off x="911225" y="836614"/>
              <a:ext cx="1296343" cy="647699"/>
            </a:xfrm>
            <a:prstGeom prst="rect">
              <a:avLst/>
            </a:prstGeom>
            <a:solidFill>
              <a:srgbClr val="FFC71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chemeClr val="tx1"/>
                  </a:solidFill>
                </a:rPr>
                <a:t>3</a:t>
              </a:r>
              <a:endParaRPr lang="zh-CN" altLang="en-US" sz="72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BD05ABD-D1D0-47F9-BA58-E8C54DA64CAE}"/>
                </a:ext>
              </a:extLst>
            </p:cNvPr>
            <p:cNvCxnSpPr/>
            <p:nvPr/>
          </p:nvCxnSpPr>
          <p:spPr>
            <a:xfrm>
              <a:off x="2207568" y="1475258"/>
              <a:ext cx="9073207" cy="0"/>
            </a:xfrm>
            <a:prstGeom prst="line">
              <a:avLst/>
            </a:prstGeom>
            <a:ln w="19050">
              <a:solidFill>
                <a:srgbClr val="FFC7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1B7D9F1-BB8E-449D-BDC9-73C714BF9501}"/>
                </a:ext>
              </a:extLst>
            </p:cNvPr>
            <p:cNvSpPr txBox="1"/>
            <p:nvPr/>
          </p:nvSpPr>
          <p:spPr>
            <a:xfrm>
              <a:off x="2296992" y="1008689"/>
              <a:ext cx="2898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Experiment results</a:t>
              </a:r>
              <a:endPara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FE1C04C-3952-4B63-93F1-A444C8FE001C}"/>
              </a:ext>
            </a:extLst>
          </p:cNvPr>
          <p:cNvSpPr txBox="1"/>
          <p:nvPr/>
        </p:nvSpPr>
        <p:spPr>
          <a:xfrm>
            <a:off x="1055440" y="2108998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Mimic path: </a:t>
            </a:r>
          </a:p>
          <a:p>
            <a:pPr lvl="1"/>
            <a:endParaRPr lang="en-US" altLang="zh-CN" sz="20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浅层</a:t>
            </a: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包含较多底层语义，不适合直接用深层</a:t>
            </a: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监督</a:t>
            </a:r>
            <a:endParaRPr lang="en-US" altLang="zh-CN" sz="20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20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学习相邻层结果更佳</a:t>
            </a:r>
            <a:endParaRPr lang="en-US" altLang="zh-CN" sz="20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8320B6A-8042-4BFB-9924-6B62B9409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4" y="4077072"/>
            <a:ext cx="7009433" cy="14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7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DF039E6-E212-4F32-80F5-0481314596FF}"/>
              </a:ext>
            </a:extLst>
          </p:cNvPr>
          <p:cNvGrpSpPr/>
          <p:nvPr/>
        </p:nvGrpSpPr>
        <p:grpSpPr>
          <a:xfrm>
            <a:off x="911225" y="836614"/>
            <a:ext cx="10369550" cy="647699"/>
            <a:chOff x="911225" y="836614"/>
            <a:chExt cx="10369550" cy="64769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5645EF8-B42F-435E-8978-73CD17F1AA8A}"/>
                </a:ext>
              </a:extLst>
            </p:cNvPr>
            <p:cNvSpPr/>
            <p:nvPr/>
          </p:nvSpPr>
          <p:spPr>
            <a:xfrm>
              <a:off x="911225" y="836614"/>
              <a:ext cx="1296343" cy="647699"/>
            </a:xfrm>
            <a:prstGeom prst="rect">
              <a:avLst/>
            </a:prstGeom>
            <a:solidFill>
              <a:srgbClr val="FFC71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>
                  <a:solidFill>
                    <a:schemeClr val="tx1"/>
                  </a:solidFill>
                </a:rPr>
                <a:t>3</a:t>
              </a:r>
              <a:endParaRPr lang="zh-CN" altLang="en-US" sz="72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BD05ABD-D1D0-47F9-BA58-E8C54DA64CAE}"/>
                </a:ext>
              </a:extLst>
            </p:cNvPr>
            <p:cNvCxnSpPr/>
            <p:nvPr/>
          </p:nvCxnSpPr>
          <p:spPr>
            <a:xfrm>
              <a:off x="2207568" y="1475258"/>
              <a:ext cx="9073207" cy="0"/>
            </a:xfrm>
            <a:prstGeom prst="line">
              <a:avLst/>
            </a:prstGeom>
            <a:ln w="19050">
              <a:solidFill>
                <a:srgbClr val="FFC7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1B7D9F1-BB8E-449D-BDC9-73C714BF9501}"/>
                </a:ext>
              </a:extLst>
            </p:cNvPr>
            <p:cNvSpPr txBox="1"/>
            <p:nvPr/>
          </p:nvSpPr>
          <p:spPr>
            <a:xfrm>
              <a:off x="2296992" y="1008689"/>
              <a:ext cx="2898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Experiment results</a:t>
              </a:r>
              <a:endPara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FE1C04C-3952-4B63-93F1-A444C8FE001C}"/>
              </a:ext>
            </a:extLst>
          </p:cNvPr>
          <p:cNvSpPr txBox="1"/>
          <p:nvPr/>
        </p:nvSpPr>
        <p:spPr>
          <a:xfrm>
            <a:off x="1055440" y="2108998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 to introduce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：过早引入影响收敛速度</a:t>
            </a:r>
            <a:endParaRPr lang="en-US" altLang="zh-CN" sz="20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52A39A8-848D-435C-8BDC-A1B80656D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2636912"/>
            <a:ext cx="6336704" cy="361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9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109</Words>
  <Application>Microsoft Office PowerPoint</Application>
  <PresentationFormat>宽屏</PresentationFormat>
  <Paragraphs>32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第一PPT模板网-WWW.1PPT.COM</dc:subject>
  <dc:creator>第一PPT模板网-WWW.1PPT.COM</dc:creator>
  <dc:description>第一PPT模板网-WWW.1PPT.COM</dc:description>
  <cp:lastModifiedBy>Xie Wentao</cp:lastModifiedBy>
  <cp:revision>100</cp:revision>
  <dcterms:created xsi:type="dcterms:W3CDTF">2015-06-07T02:21:45Z</dcterms:created>
  <dcterms:modified xsi:type="dcterms:W3CDTF">2019-08-22T12:31:30Z</dcterms:modified>
  <cp:category>第一PPT模板网-WWW.1PPT.COM</cp:category>
  <cp:contentStatus>第一PPT模板网-WWW.1PPT.COM</cp:contentStatus>
</cp:coreProperties>
</file>