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5756B3-ABB1-E24E-AB88-0C47FCD4A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B72F58-3053-DD43-8F41-4DA3B2502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D39E0F-84A2-374A-BC8C-CB94AD17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9D9B-86FA-334A-A8B6-268415DFFADB}" type="datetimeFigureOut">
              <a:rPr kumimoji="1" lang="zh-CN" altLang="en-US" smtClean="0"/>
              <a:t>2020/1/12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FFD351-DEF1-8F4C-B981-E56EABF2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18DDA4-9BCF-924C-8B10-B3E32DD0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38C4-2939-DF45-806C-366B4F05BD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996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C7C6AD-4D51-B64F-B6BF-BEEB4212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51D581-19CE-BB4B-B0C2-1E4BFA7E4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AEBE0C-EE47-3A48-ABA3-F3FAD6E4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9D9B-86FA-334A-A8B6-268415DFFADB}" type="datetimeFigureOut">
              <a:rPr kumimoji="1" lang="zh-CN" altLang="en-US" smtClean="0"/>
              <a:t>2020/1/12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F3C6DE-22E5-9648-BBB0-860B921E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C834B3-D467-3A4A-9F80-BED15A8F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38C4-2939-DF45-806C-366B4F05BD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41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4A7A17-57F3-DE47-96C3-7EE32AFE4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388499-985C-AC4B-8FB4-92604763F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C99738-A910-FB4A-90C3-4BC65924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9D9B-86FA-334A-A8B6-268415DFFADB}" type="datetimeFigureOut">
              <a:rPr kumimoji="1" lang="zh-CN" altLang="en-US" smtClean="0"/>
              <a:t>2020/1/12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A56228-6F02-1842-B6AE-5DC78EA0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7A19D0-E76C-C641-AD96-25AC82AD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38C4-2939-DF45-806C-366B4F05BD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733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377BC-DABF-3247-96F3-350482E3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74E6C4-01E4-7E4E-91C9-12056CF8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AFE63E-5547-8444-96C7-05B00DAC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9D9B-86FA-334A-A8B6-268415DFFADB}" type="datetimeFigureOut">
              <a:rPr kumimoji="1" lang="zh-CN" altLang="en-US" smtClean="0"/>
              <a:t>2020/1/12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396A9E-4F9B-8B47-95F5-9024FD27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D94663-AD1A-DB47-8978-57FAE42F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38C4-2939-DF45-806C-366B4F05BD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298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218C65-35A0-8B4D-913A-042937F6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10D500-4EC2-CA47-AAB2-2DCA01F2E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3A1874-B6A4-1843-80B0-7CB93A77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9D9B-86FA-334A-A8B6-268415DFFADB}" type="datetimeFigureOut">
              <a:rPr kumimoji="1" lang="zh-CN" altLang="en-US" smtClean="0"/>
              <a:t>2020/1/12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2918DF-5315-DF4C-827C-4505DB18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8123EF-E7A7-C447-8272-A1EB4B73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38C4-2939-DF45-806C-366B4F05BD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62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C626D-B16B-0D4B-834F-EAC8568A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1BDC61-74FA-214A-9F52-C46F3CF6D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2A47C6-2BF4-834B-B35F-5F9EF84E8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099E2D-CC1E-FE47-950B-86D501D8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9D9B-86FA-334A-A8B6-268415DFFADB}" type="datetimeFigureOut">
              <a:rPr kumimoji="1" lang="zh-CN" altLang="en-US" smtClean="0"/>
              <a:t>2020/1/12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732681-7FCF-F74D-9734-5E3CE5D1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DCD1ED-D3FF-CA47-AF98-2339DEFE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38C4-2939-DF45-806C-366B4F05BD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090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63C47-40A3-8142-92F7-3EF8CA9C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E85007-100D-1A4B-908F-BCB508126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537262-DA9D-F049-AE93-130F0DF21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A1F002-A664-1F4F-854A-541C19CA4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F5C0DF9-B2EF-994F-9F8B-E988F6512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BB3382-498B-E943-98A5-394E8FD5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9D9B-86FA-334A-A8B6-268415DFFADB}" type="datetimeFigureOut">
              <a:rPr kumimoji="1" lang="zh-CN" altLang="en-US" smtClean="0"/>
              <a:t>2020/1/12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A6FF3E0-1F2E-BE4A-B30F-CAD99F3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2EF069C-9A3C-2F4B-9313-BE054D4F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38C4-2939-DF45-806C-366B4F05BD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930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53FE3-4148-EF4B-A069-0448428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D4540D-84A7-4148-93EB-43A8F721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9D9B-86FA-334A-A8B6-268415DFFADB}" type="datetimeFigureOut">
              <a:rPr kumimoji="1" lang="zh-CN" altLang="en-US" smtClean="0"/>
              <a:t>2020/1/12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4FD038-A3A3-D846-AF97-FB0B5B34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C5F5B1-5DAB-C840-987C-33ABB7C6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38C4-2939-DF45-806C-366B4F05BD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425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914723-2641-EE42-8915-B1299BB3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9D9B-86FA-334A-A8B6-268415DFFADB}" type="datetimeFigureOut">
              <a:rPr kumimoji="1" lang="zh-CN" altLang="en-US" smtClean="0"/>
              <a:t>2020/1/12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7F3E8C-5416-6B4E-AFE6-C62B0768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307DD5-50E1-604B-9C1F-CE142AD7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38C4-2939-DF45-806C-366B4F05BD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561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A6B3A5-7E35-3B43-B8BB-42BBDDC7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6D22E5-627E-9343-BD97-E0A25BF9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159384-9211-5A4C-A5CC-74BD70DB4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61A9B6-34B4-3347-8887-26FBC303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9D9B-86FA-334A-A8B6-268415DFFADB}" type="datetimeFigureOut">
              <a:rPr kumimoji="1" lang="zh-CN" altLang="en-US" smtClean="0"/>
              <a:t>2020/1/12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84C85D-364E-0A41-AEF7-F5D9BB87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8FD7E4-59A9-264C-9BE5-94A164BF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38C4-2939-DF45-806C-366B4F05BD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645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855052-C2FE-AC49-A3F4-5E4586F8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FDEAC90-FCC8-704D-B9EB-21CAF1298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D35019-56E7-E141-96C6-AEFFF0F97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AFDE41-4AE6-874D-83B3-A10A20FC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9D9B-86FA-334A-A8B6-268415DFFADB}" type="datetimeFigureOut">
              <a:rPr kumimoji="1" lang="zh-CN" altLang="en-US" smtClean="0"/>
              <a:t>2020/1/12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2766B4-AD65-4941-9A71-DDE29C2C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1C9A15-6A21-C541-954B-685048D1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38C4-2939-DF45-806C-366B4F05BD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504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B0F3E8C-3DAD-354E-8CF2-62C5AA88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E09079-3354-D044-BB3A-397886F5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306C6D-709D-1A41-8DAA-8F97770B9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99D9B-86FA-334A-A8B6-268415DFFADB}" type="datetimeFigureOut">
              <a:rPr kumimoji="1" lang="zh-CN" altLang="en-US" smtClean="0"/>
              <a:t>2020/1/12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5E244B-3252-FD4E-8521-315AA2362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390ED-EA95-074C-BA9A-D0A6C144E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38C4-2939-DF45-806C-366B4F05BD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603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B9A9C-C2BD-A247-937B-D8A9C396D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" altLang="zh-CN" sz="3200" dirty="0"/>
              <a:t>﻿Reinforced Cross-Modal Matching and Self-Supervised Imitation Learning for Vision-Language Navigation</a:t>
            </a:r>
            <a:endParaRPr kumimoji="1" lang="zh-CN" altLang="en-US" sz="32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1CD021-62FF-E94B-BD73-5DC1E4A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917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74615-EDDC-B045-AF35-A39DBCD5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Task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BF3E1A-7B4E-BE42-82E4-4611B1E7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b="1" dirty="0"/>
              <a:t>Vision-Language Navigation</a:t>
            </a:r>
          </a:p>
          <a:p>
            <a:pPr lvl="1"/>
            <a:r>
              <a:rPr lang="en-US" altLang="zh-CN" sz="1800" b="1" dirty="0"/>
              <a:t>Given an environment, language instruction, initial position</a:t>
            </a:r>
          </a:p>
          <a:p>
            <a:pPr lvl="1"/>
            <a:r>
              <a:rPr lang="en-US" altLang="zh-CN" sz="1800" b="1" dirty="0"/>
              <a:t>The agent is expected to arrive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the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target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position</a:t>
            </a:r>
          </a:p>
          <a:p>
            <a:r>
              <a:rPr lang="en-US" altLang="zh-CN" sz="2000" b="1" dirty="0"/>
              <a:t>Dataset: R2R dataset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970C59-66E5-A645-BE97-6D12FFB6B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930" y="3014796"/>
            <a:ext cx="4043029" cy="29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74615-EDDC-B045-AF35-A39DBCD5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﻿contributions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BF3E1A-7B4E-BE42-82E4-4611B1E7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/>
              <a:t>Reinforced </a:t>
            </a:r>
            <a:r>
              <a:rPr kumimoji="1" lang="en" altLang="zh-CN" dirty="0">
                <a:solidFill>
                  <a:srgbClr val="C00000"/>
                </a:solidFill>
              </a:rPr>
              <a:t>Cross-Modal Matching </a:t>
            </a:r>
            <a:r>
              <a:rPr kumimoji="1" lang="en" altLang="zh-CN" dirty="0"/>
              <a:t>(RCM) framework</a:t>
            </a:r>
          </a:p>
          <a:p>
            <a:pPr lvl="1"/>
            <a:r>
              <a:rPr kumimoji="1" lang="en" altLang="zh-CN" dirty="0"/>
              <a:t>﻿Both extrinsic and intrinsic rewards for reinforcement learning</a:t>
            </a:r>
          </a:p>
          <a:p>
            <a:pPr lvl="1"/>
            <a:r>
              <a:rPr kumimoji="1" lang="en" altLang="zh-CN" dirty="0"/>
              <a:t>﻿</a:t>
            </a:r>
            <a:r>
              <a:rPr kumimoji="1" lang="en" altLang="zh-CN" dirty="0">
                <a:solidFill>
                  <a:schemeClr val="accent6">
                    <a:lumMod val="50000"/>
                  </a:schemeClr>
                </a:solidFill>
              </a:rPr>
              <a:t>Cycle-reconstruction</a:t>
            </a:r>
            <a:r>
              <a:rPr kumimoji="1" lang="en" altLang="zh-CN" dirty="0"/>
              <a:t> reward as the intrinsic reward</a:t>
            </a:r>
          </a:p>
          <a:p>
            <a:pPr lvl="2"/>
            <a:r>
              <a:rPr kumimoji="1" lang="en" altLang="zh-CN" dirty="0"/>
              <a:t>﻿ ﻿global matching: language instruction and the agent</a:t>
            </a:r>
            <a:r>
              <a:rPr kumimoji="1" lang="en-US" altLang="zh-CN" dirty="0"/>
              <a:t>’</a:t>
            </a:r>
            <a:r>
              <a:rPr kumimoji="1" lang="en" altLang="zh-CN" dirty="0"/>
              <a:t>s trajectory</a:t>
            </a:r>
          </a:p>
          <a:p>
            <a:r>
              <a:rPr kumimoji="1" lang="en" altLang="zh-CN" dirty="0"/>
              <a:t>﻿Introduce a new evaluation setting for VLN</a:t>
            </a:r>
          </a:p>
          <a:p>
            <a:pPr lvl="1"/>
            <a:r>
              <a:rPr kumimoji="1" lang="en" altLang="zh-CN" dirty="0"/>
              <a:t>﻿exploring unseen environments prior to testing is </a:t>
            </a:r>
            <a:r>
              <a:rPr kumimoji="1" lang="en" altLang="zh-CN" dirty="0">
                <a:solidFill>
                  <a:schemeClr val="accent6">
                    <a:lumMod val="50000"/>
                  </a:schemeClr>
                </a:solidFill>
              </a:rPr>
              <a:t>allowed</a:t>
            </a:r>
          </a:p>
          <a:p>
            <a:pPr lvl="1"/>
            <a:r>
              <a:rPr kumimoji="1" lang="en" altLang="zh-CN" dirty="0">
                <a:solidFill>
                  <a:schemeClr val="accent6">
                    <a:lumMod val="50000"/>
                  </a:schemeClr>
                </a:solidFill>
              </a:rPr>
              <a:t>﻿</a:t>
            </a:r>
            <a:r>
              <a:rPr kumimoji="1" lang="en" altLang="zh-CN" dirty="0"/>
              <a:t>propose a Self-Supervised Imitation Learning (SIL) method for exploration with self-supervision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494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263050-814F-D24E-9838-9313CEC3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Reinforced Cross-Modal Matching</a:t>
            </a:r>
            <a:endParaRPr kumimoji="1" lang="zh-CN" altLang="en-US" dirty="0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73EE59A9-F911-2E45-8EFA-0CCD6D484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815" y="3991496"/>
            <a:ext cx="8482615" cy="1960431"/>
          </a:xfrm>
        </p:spPr>
        <p:txBody>
          <a:bodyPr>
            <a:normAutofit/>
          </a:bodyPr>
          <a:lstStyle/>
          <a:p>
            <a:r>
              <a:rPr lang="en" altLang="zh-CN" sz="1100" b="1" dirty="0"/>
              <a:t>Extrinsic Reward (from </a:t>
            </a:r>
            <a:r>
              <a:rPr lang="en" altLang="zh-CN" sz="1100" b="1" dirty="0" err="1"/>
              <a:t>env</a:t>
            </a:r>
            <a:r>
              <a:rPr lang="en" altLang="zh-CN" sz="1100" b="1" dirty="0"/>
              <a:t>): The distance from the target position</a:t>
            </a:r>
          </a:p>
          <a:p>
            <a:endParaRPr lang="en" altLang="zh-CN" sz="1100" b="1" dirty="0"/>
          </a:p>
          <a:p>
            <a:endParaRPr lang="en" altLang="zh-CN" sz="1100" b="1" dirty="0"/>
          </a:p>
          <a:p>
            <a:endParaRPr lang="en" altLang="zh-CN" sz="1100" b="1" dirty="0"/>
          </a:p>
          <a:p>
            <a:endParaRPr lang="en" altLang="zh-CN" sz="1100" b="1" dirty="0"/>
          </a:p>
          <a:p>
            <a:r>
              <a:rPr lang="en" altLang="zh-CN" sz="1100" b="1" dirty="0"/>
              <a:t>Intrinsic Reward (from </a:t>
            </a:r>
            <a:r>
              <a:rPr lang="en" altLang="zh-CN" sz="1100" b="1" dirty="0" err="1"/>
              <a:t>instru</a:t>
            </a:r>
            <a:r>
              <a:rPr lang="en-US" altLang="zh-CN" sz="1100" b="1" dirty="0" err="1"/>
              <a:t>ction</a:t>
            </a:r>
            <a:r>
              <a:rPr lang="en" altLang="zh-CN" sz="1100" b="1" dirty="0"/>
              <a:t>): </a:t>
            </a:r>
          </a:p>
          <a:p>
            <a:endParaRPr lang="en" altLang="zh-CN" sz="800" b="1" dirty="0"/>
          </a:p>
          <a:p>
            <a:endParaRPr lang="en" altLang="zh-CN" sz="800" b="1" dirty="0"/>
          </a:p>
          <a:p>
            <a:endParaRPr lang="en" altLang="zh-CN" sz="11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3DCB8CC-6DF3-9F40-A1A1-1B4D8784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62" y="1808634"/>
            <a:ext cx="4298901" cy="218286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D9B5E74-4F23-7045-BADF-84E3AAC1B2F5}"/>
              </a:ext>
            </a:extLst>
          </p:cNvPr>
          <p:cNvSpPr/>
          <p:nvPr/>
        </p:nvSpPr>
        <p:spPr>
          <a:xfrm>
            <a:off x="5093671" y="2202453"/>
            <a:ext cx="740692" cy="526774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23299E-BA02-7D4D-A30B-0E92CF058CA7}"/>
              </a:ext>
            </a:extLst>
          </p:cNvPr>
          <p:cNvSpPr/>
          <p:nvPr/>
        </p:nvSpPr>
        <p:spPr>
          <a:xfrm>
            <a:off x="5093671" y="2987644"/>
            <a:ext cx="740692" cy="526774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02CE85B-A812-F844-B455-BBEE52EB6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57" y="4250851"/>
            <a:ext cx="4290586" cy="3523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B32E6E-36AB-8C40-8E22-FF35C23BC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485" y="4283455"/>
            <a:ext cx="3254461" cy="2871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68992A-0053-2448-BFEC-69BCBD34D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037" y="4582017"/>
            <a:ext cx="2915488" cy="77938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A61887E-8A8B-C24F-868E-031771D76784}"/>
              </a:ext>
            </a:extLst>
          </p:cNvPr>
          <p:cNvSpPr/>
          <p:nvPr/>
        </p:nvSpPr>
        <p:spPr>
          <a:xfrm>
            <a:off x="1584890" y="2563078"/>
            <a:ext cx="4298900" cy="1337628"/>
          </a:xfrm>
          <a:prstGeom prst="rect">
            <a:avLst/>
          </a:prstGeom>
          <a:noFill/>
          <a:ln w="38100">
            <a:solidFill>
              <a:srgbClr val="C00000">
                <a:alpha val="50000"/>
              </a:srgb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5FE1E753-41D2-4E4B-9E4A-42E8BFF6D360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 flipV="1">
            <a:off x="5883790" y="3024263"/>
            <a:ext cx="422870" cy="207629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5A394E5B-B108-2F40-88A7-908E2002E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660" y="2355592"/>
            <a:ext cx="3915114" cy="13373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0AC01FB-5D8E-B846-9D0D-63890819E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3098" y="5661612"/>
            <a:ext cx="3440573" cy="4587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B3B3D21-20ED-C644-95A2-3FC38B65E6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5216" y="5733230"/>
            <a:ext cx="2888011" cy="3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9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263050-814F-D24E-9838-9313CEC3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Self-Supervised Imitation Learning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6FA33A-D3A0-F34F-BCCF-5B9DB87CA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sz="1600" b="1" dirty="0"/>
              <a:t>A different problem setting: </a:t>
            </a:r>
          </a:p>
          <a:p>
            <a:pPr lvl="1"/>
            <a:r>
              <a:rPr lang="en" altLang="zh-CN" sz="1400" dirty="0"/>
              <a:t>To train the agent on seen environments and test it on unseen environments </a:t>
            </a:r>
            <a:r>
              <a:rPr lang="en" altLang="zh-CN" sz="1400" b="1" dirty="0"/>
              <a:t>with</a:t>
            </a:r>
            <a:r>
              <a:rPr lang="en" altLang="zh-CN" sz="1400" dirty="0"/>
              <a:t> exploration.</a:t>
            </a:r>
            <a:endParaRPr lang="en" altLang="zh-CN" sz="1300" b="1" dirty="0"/>
          </a:p>
          <a:p>
            <a:r>
              <a:rPr lang="en" altLang="zh-CN" sz="1600" b="1" dirty="0"/>
              <a:t>facilitates lifelong learning and adaption to new environments</a:t>
            </a:r>
          </a:p>
          <a:p>
            <a:r>
              <a:rPr lang="en" altLang="zh-CN" sz="1600" b="1" dirty="0"/>
              <a:t>Method: 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CDD4A35-871D-0340-B121-61B41C080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385" y="3013168"/>
            <a:ext cx="3966864" cy="156930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C848E0C-BCD2-0340-8832-B4150AD9F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34" y="4607190"/>
            <a:ext cx="2594925" cy="51898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FA76A-C570-7348-A4E1-04886EF18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890" y="5150888"/>
            <a:ext cx="2594926" cy="40488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965DF24-F59D-0A40-9FC2-08914D7C8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89" y="5580482"/>
            <a:ext cx="2576579" cy="4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9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1A7275-EDD0-CC4D-86D5-C33C87D5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﻿Experiments and Analysis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8825E5-D980-4040-AA69-2E43A509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19" y="1820863"/>
            <a:ext cx="73279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1A7275-EDD0-CC4D-86D5-C33C87D5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﻿Experiments and Analysis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4E9540-FFAD-C147-90D2-12AA26CFC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268"/>
            <a:ext cx="12192000" cy="38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170</Words>
  <Application>Microsoft Macintosh PowerPoint</Application>
  <PresentationFormat>宽屏</PresentationFormat>
  <Paragraphs>29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Reinforced Cross-Modal Matching and Self-Supervised Imitation Learning for Vision-Language Navigation</vt:lpstr>
      <vt:lpstr>Task</vt:lpstr>
      <vt:lpstr>contributions</vt:lpstr>
      <vt:lpstr>Reinforced Cross-Modal Matching</vt:lpstr>
      <vt:lpstr>Self-Supervised Imitation Learning</vt:lpstr>
      <vt:lpstr>Experiments and Analysis</vt:lpstr>
      <vt:lpstr>Experiments and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Reinforced Cross-Modal Matching and Self-Supervised Imitation Learning for Vision-Language Navigation</dc:title>
  <dc:creator>朱德发</dc:creator>
  <cp:lastModifiedBy>朱德发</cp:lastModifiedBy>
  <cp:revision>18</cp:revision>
  <dcterms:created xsi:type="dcterms:W3CDTF">2020-01-11T09:22:38Z</dcterms:created>
  <dcterms:modified xsi:type="dcterms:W3CDTF">2020-01-12T05:06:51Z</dcterms:modified>
</cp:coreProperties>
</file>