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71" r:id="rId12"/>
    <p:sldId id="268" r:id="rId13"/>
    <p:sldId id="266" r:id="rId14"/>
    <p:sldId id="269" r:id="rId15"/>
    <p:sldId id="270" r:id="rId16"/>
    <p:sldId id="272" r:id="rId17"/>
    <p:sldId id="273" r:id="rId18"/>
    <p:sldId id="276" r:id="rId19"/>
    <p:sldId id="277" r:id="rId20"/>
    <p:sldId id="279" r:id="rId21"/>
    <p:sldId id="278" r:id="rId22"/>
    <p:sldId id="280" r:id="rId23"/>
    <p:sldId id="274" r:id="rId24"/>
    <p:sldId id="275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20D7-47E7-41B7-A3A8-6D66DDFA8F35}" type="datetimeFigureOut">
              <a:rPr lang="zh-CN" altLang="en-US" smtClean="0"/>
              <a:t>2019/6/1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51612-12A4-470B-B9D6-DB1F3A7360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1354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20D7-47E7-41B7-A3A8-6D66DDFA8F35}" type="datetimeFigureOut">
              <a:rPr lang="zh-CN" altLang="en-US" smtClean="0"/>
              <a:t>2019/6/1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51612-12A4-470B-B9D6-DB1F3A7360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4486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20D7-47E7-41B7-A3A8-6D66DDFA8F35}" type="datetimeFigureOut">
              <a:rPr lang="zh-CN" altLang="en-US" smtClean="0"/>
              <a:t>2019/6/1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51612-12A4-470B-B9D6-DB1F3A7360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092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20D7-47E7-41B7-A3A8-6D66DDFA8F35}" type="datetimeFigureOut">
              <a:rPr lang="zh-CN" altLang="en-US" smtClean="0"/>
              <a:t>2019/6/1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51612-12A4-470B-B9D6-DB1F3A7360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5195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20D7-47E7-41B7-A3A8-6D66DDFA8F35}" type="datetimeFigureOut">
              <a:rPr lang="zh-CN" altLang="en-US" smtClean="0"/>
              <a:t>2019/6/1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51612-12A4-470B-B9D6-DB1F3A7360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1989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20D7-47E7-41B7-A3A8-6D66DDFA8F35}" type="datetimeFigureOut">
              <a:rPr lang="zh-CN" altLang="en-US" smtClean="0"/>
              <a:t>2019/6/1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51612-12A4-470B-B9D6-DB1F3A7360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5044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20D7-47E7-41B7-A3A8-6D66DDFA8F35}" type="datetimeFigureOut">
              <a:rPr lang="zh-CN" altLang="en-US" smtClean="0"/>
              <a:t>2019/6/1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51612-12A4-470B-B9D6-DB1F3A7360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293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20D7-47E7-41B7-A3A8-6D66DDFA8F35}" type="datetimeFigureOut">
              <a:rPr lang="zh-CN" altLang="en-US" smtClean="0"/>
              <a:t>2019/6/1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51612-12A4-470B-B9D6-DB1F3A7360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4183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20D7-47E7-41B7-A3A8-6D66DDFA8F35}" type="datetimeFigureOut">
              <a:rPr lang="zh-CN" altLang="en-US" smtClean="0"/>
              <a:t>2019/6/1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51612-12A4-470B-B9D6-DB1F3A7360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2257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20D7-47E7-41B7-A3A8-6D66DDFA8F35}" type="datetimeFigureOut">
              <a:rPr lang="zh-CN" altLang="en-US" smtClean="0"/>
              <a:t>2019/6/1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51612-12A4-470B-B9D6-DB1F3A7360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4857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20D7-47E7-41B7-A3A8-6D66DDFA8F35}" type="datetimeFigureOut">
              <a:rPr lang="zh-CN" altLang="en-US" smtClean="0"/>
              <a:t>2019/6/1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51612-12A4-470B-B9D6-DB1F3A7360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974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C20D7-47E7-41B7-A3A8-6D66DDFA8F35}" type="datetimeFigureOut">
              <a:rPr lang="zh-CN" altLang="en-US" smtClean="0"/>
              <a:t>2019/6/1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51612-12A4-470B-B9D6-DB1F3A7360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2328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223" y="2168769"/>
            <a:ext cx="10273553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173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2693" y="628894"/>
            <a:ext cx="7435362" cy="1058557"/>
          </a:xfrm>
        </p:spPr>
        <p:txBody>
          <a:bodyPr>
            <a:normAutofit/>
          </a:bodyPr>
          <a:lstStyle/>
          <a:p>
            <a:r>
              <a:rPr lang="zh-CN" altLang="en-US" sz="3200" dirty="0" smtClean="0"/>
              <a:t>对不同位置的</a:t>
            </a:r>
            <a:r>
              <a:rPr lang="en-US" altLang="zh-CN" sz="3200" dirty="0" smtClean="0"/>
              <a:t>attention-map</a:t>
            </a:r>
            <a:r>
              <a:rPr lang="zh-CN" altLang="en-US" sz="3200" dirty="0" smtClean="0"/>
              <a:t>进行可视化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124" y="2547145"/>
            <a:ext cx="9479817" cy="36896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5132" y="1549462"/>
            <a:ext cx="5610225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399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975" y="1825625"/>
            <a:ext cx="5734050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658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997569" cy="786667"/>
          </a:xfrm>
        </p:spPr>
        <p:txBody>
          <a:bodyPr/>
          <a:lstStyle/>
          <a:p>
            <a:r>
              <a:rPr lang="zh-CN" altLang="en-US" dirty="0"/>
              <a:t>我做</a:t>
            </a:r>
            <a:r>
              <a:rPr lang="zh-CN" altLang="en-US" dirty="0" smtClean="0"/>
              <a:t>的可视化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093" y="1611558"/>
            <a:ext cx="4364081" cy="2160000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238" y="1611558"/>
            <a:ext cx="4364082" cy="2160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092" y="3889390"/>
            <a:ext cx="4364082" cy="2160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238" y="3889390"/>
            <a:ext cx="4364082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603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Motivation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Non-local</a:t>
            </a:r>
            <a:r>
              <a:rPr lang="zh-CN" altLang="en-US" dirty="0" smtClean="0"/>
              <a:t>所有位置的</a:t>
            </a:r>
            <a:r>
              <a:rPr lang="en-US" altLang="zh-CN" dirty="0" smtClean="0"/>
              <a:t>attention-map</a:t>
            </a:r>
            <a:r>
              <a:rPr lang="zh-CN" altLang="en-US" dirty="0" smtClean="0"/>
              <a:t>几乎相同，可以简化</a:t>
            </a:r>
            <a:endParaRPr lang="en-US" altLang="zh-CN" dirty="0" smtClean="0"/>
          </a:p>
          <a:p>
            <a:r>
              <a:rPr lang="zh-CN" altLang="en-US" dirty="0"/>
              <a:t>简化</a:t>
            </a:r>
            <a:r>
              <a:rPr lang="zh-CN" altLang="en-US" dirty="0" smtClean="0"/>
              <a:t>后的</a:t>
            </a:r>
            <a:r>
              <a:rPr lang="en-US" altLang="zh-CN" dirty="0" smtClean="0"/>
              <a:t>non-local</a:t>
            </a:r>
            <a:r>
              <a:rPr lang="zh-CN" altLang="en-US" dirty="0" smtClean="0"/>
              <a:t>跟</a:t>
            </a:r>
            <a:r>
              <a:rPr lang="en-US" altLang="zh-CN" dirty="0" smtClean="0"/>
              <a:t>SE Block</a:t>
            </a:r>
            <a:r>
              <a:rPr lang="zh-CN" altLang="en-US" dirty="0" smtClean="0"/>
              <a:t>惊人的</a:t>
            </a:r>
            <a:r>
              <a:rPr lang="zh-CN" altLang="en-US" dirty="0"/>
              <a:t>结构</a:t>
            </a:r>
            <a:r>
              <a:rPr lang="zh-CN" altLang="en-US" dirty="0" smtClean="0"/>
              <a:t>相似</a:t>
            </a:r>
            <a:endParaRPr lang="en-US" altLang="zh-CN" dirty="0" smtClean="0"/>
          </a:p>
          <a:p>
            <a:r>
              <a:rPr lang="en-US" altLang="zh-CN" dirty="0" smtClean="0"/>
              <a:t>Non-local</a:t>
            </a:r>
            <a:r>
              <a:rPr lang="zh-CN" altLang="en-US" dirty="0" smtClean="0"/>
              <a:t>和</a:t>
            </a:r>
            <a:r>
              <a:rPr lang="en-US" altLang="zh-CN" dirty="0" err="1" smtClean="0"/>
              <a:t>SENet</a:t>
            </a:r>
            <a:r>
              <a:rPr lang="zh-CN" altLang="en-US" dirty="0" smtClean="0"/>
              <a:t>可以结合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91722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简化</a:t>
            </a:r>
            <a:r>
              <a:rPr lang="en-US" altLang="zh-CN" dirty="0" smtClean="0"/>
              <a:t>NL Block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687" y="2219691"/>
            <a:ext cx="5225552" cy="3512894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2716823" y="4396154"/>
            <a:ext cx="984739" cy="8616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3396762" y="2596661"/>
            <a:ext cx="1614853" cy="13247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107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Simplified NL + SE = Global context block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373" y="1825625"/>
            <a:ext cx="10349253" cy="375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257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Ablation study on COCO Validation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5207183" cy="376481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6492" y="1667401"/>
            <a:ext cx="4706199" cy="37881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/>
          <a:srcRect b="29890"/>
          <a:stretch/>
        </p:blipFill>
        <p:spPr>
          <a:xfrm>
            <a:off x="6151035" y="4954465"/>
            <a:ext cx="4901656" cy="154451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154115" y="2373924"/>
            <a:ext cx="3727938" cy="1670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897168" y="5455507"/>
            <a:ext cx="3604846" cy="2712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060492" y="5804755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Non-local</a:t>
            </a:r>
            <a:r>
              <a:rPr lang="zh-CN" altLang="en-US" dirty="0" smtClean="0"/>
              <a:t>论文结果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27290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Result on Kinetics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968" y="1345127"/>
            <a:ext cx="5079755" cy="18280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5223" y="3636259"/>
            <a:ext cx="10088074" cy="277443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246260" y="3316656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Non-local</a:t>
            </a:r>
            <a:r>
              <a:rPr lang="zh-CN" altLang="en-US" dirty="0" smtClean="0"/>
              <a:t>论文结果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4141177" y="1828800"/>
            <a:ext cx="4229100" cy="1814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694968" y="5226904"/>
            <a:ext cx="4587386" cy="1627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43854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153" y="1969477"/>
            <a:ext cx="9620504" cy="245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1598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Motivation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Self-attention</a:t>
            </a:r>
            <a:r>
              <a:rPr lang="zh-CN" altLang="en-US" dirty="0" smtClean="0"/>
              <a:t>计算每个位置的</a:t>
            </a:r>
            <a:r>
              <a:rPr lang="en-US" altLang="zh-CN" dirty="0" smtClean="0"/>
              <a:t>attention</a:t>
            </a:r>
            <a:r>
              <a:rPr lang="zh-CN" altLang="en-US" dirty="0" smtClean="0"/>
              <a:t>都需要所有位置参与，计算量庞大（</a:t>
            </a:r>
            <a:r>
              <a:rPr lang="en-US" altLang="zh-CN" dirty="0" smtClean="0"/>
              <a:t>O(n^2)) </a:t>
            </a:r>
            <a:r>
              <a:rPr lang="zh-CN" altLang="en-US" dirty="0" smtClean="0"/>
              <a:t>且没必要</a:t>
            </a:r>
            <a:endParaRPr lang="en-US" altLang="zh-CN" dirty="0" smtClean="0"/>
          </a:p>
          <a:p>
            <a:r>
              <a:rPr lang="zh-CN" altLang="en-US" dirty="0" smtClean="0"/>
              <a:t>本文提出轻量级的</a:t>
            </a:r>
            <a:r>
              <a:rPr lang="en-US" altLang="zh-CN" dirty="0" smtClean="0"/>
              <a:t>lightweight convolution</a:t>
            </a:r>
            <a:r>
              <a:rPr lang="zh-CN" altLang="en-US" dirty="0" smtClean="0"/>
              <a:t>和</a:t>
            </a:r>
            <a:r>
              <a:rPr lang="en-US" altLang="zh-CN" dirty="0" smtClean="0"/>
              <a:t>dynamic convolution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850" y="3360615"/>
            <a:ext cx="92583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951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645" y="365125"/>
            <a:ext cx="10198710" cy="590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2063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470" y="1027906"/>
            <a:ext cx="9505562" cy="456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340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Lightweight convolution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l="38552" r="29074" b="11236"/>
          <a:stretch/>
        </p:blipFill>
        <p:spPr>
          <a:xfrm>
            <a:off x="1081453" y="1825625"/>
            <a:ext cx="3077307" cy="4054048"/>
          </a:xfrm>
          <a:prstGeom prst="rect">
            <a:avLst/>
          </a:prstGeom>
        </p:spPr>
      </p:pic>
      <p:cxnSp>
        <p:nvCxnSpPr>
          <p:cNvPr id="7" name="直接箭头连接符 6"/>
          <p:cNvCxnSpPr/>
          <p:nvPr/>
        </p:nvCxnSpPr>
        <p:spPr>
          <a:xfrm flipV="1">
            <a:off x="3059723" y="2875085"/>
            <a:ext cx="1441939" cy="5978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4561743" y="2527692"/>
            <a:ext cx="46423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有</a:t>
            </a:r>
            <a:r>
              <a:rPr lang="en-US" altLang="zh-CN" dirty="0" smtClean="0"/>
              <a:t>weight share</a:t>
            </a:r>
            <a:r>
              <a:rPr lang="zh-CN" altLang="en-US" dirty="0" smtClean="0"/>
              <a:t>的</a:t>
            </a:r>
            <a:r>
              <a:rPr lang="en-US" altLang="zh-CN" dirty="0" err="1" smtClean="0"/>
              <a:t>depthwise</a:t>
            </a:r>
            <a:r>
              <a:rPr lang="en-US" altLang="zh-CN" dirty="0" smtClean="0"/>
              <a:t> convolution</a:t>
            </a:r>
            <a:r>
              <a:rPr lang="zh-CN" altLang="en-US" dirty="0" smtClean="0"/>
              <a:t>；分</a:t>
            </a:r>
            <a:r>
              <a:rPr lang="en-US" altLang="zh-CN" dirty="0" smtClean="0"/>
              <a:t>H</a:t>
            </a:r>
            <a:r>
              <a:rPr lang="zh-CN" altLang="en-US" dirty="0" smtClean="0"/>
              <a:t>组，</a:t>
            </a:r>
            <a:r>
              <a:rPr lang="en-US" altLang="zh-CN" dirty="0" smtClean="0"/>
              <a:t>kernel size</a:t>
            </a:r>
            <a:r>
              <a:rPr lang="zh-CN" altLang="en-US" dirty="0" smtClean="0"/>
              <a:t>为</a:t>
            </a:r>
            <a:r>
              <a:rPr lang="en-US" altLang="zh-CN" dirty="0" smtClean="0"/>
              <a:t>k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r>
              <a:rPr lang="zh-CN" altLang="en-US" dirty="0"/>
              <a:t>卷积</a:t>
            </a:r>
            <a:r>
              <a:rPr lang="zh-CN" altLang="en-US" dirty="0" smtClean="0"/>
              <a:t>核参数在</a:t>
            </a:r>
            <a:r>
              <a:rPr lang="en-US" altLang="zh-CN" dirty="0" smtClean="0"/>
              <a:t>k</a:t>
            </a:r>
            <a:r>
              <a:rPr lang="zh-CN" altLang="en-US" dirty="0" smtClean="0"/>
              <a:t>上进行</a:t>
            </a:r>
            <a:r>
              <a:rPr lang="en-US" altLang="zh-CN" dirty="0" err="1" smtClean="0"/>
              <a:t>softmax</a:t>
            </a:r>
            <a:endParaRPr lang="zh-CN" altLang="en-US" dirty="0"/>
          </a:p>
        </p:txBody>
      </p:sp>
      <p:cxnSp>
        <p:nvCxnSpPr>
          <p:cNvPr id="10" name="直接箭头连接符 9"/>
          <p:cNvCxnSpPr/>
          <p:nvPr/>
        </p:nvCxnSpPr>
        <p:spPr>
          <a:xfrm>
            <a:off x="3130062" y="4088423"/>
            <a:ext cx="1271951" cy="615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4501662" y="4088423"/>
            <a:ext cx="5426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Gated linear unit</a:t>
            </a:r>
            <a:r>
              <a:rPr lang="zh-CN" altLang="en-US" dirty="0" smtClean="0"/>
              <a:t>，输入</a:t>
            </a:r>
            <a:r>
              <a:rPr lang="en-US" altLang="zh-CN" dirty="0" smtClean="0"/>
              <a:t>2d</a:t>
            </a:r>
            <a:r>
              <a:rPr lang="zh-CN" altLang="en-US" dirty="0" smtClean="0"/>
              <a:t>，其中</a:t>
            </a:r>
            <a:r>
              <a:rPr lang="en-US" altLang="zh-CN" dirty="0" smtClean="0"/>
              <a:t>d</a:t>
            </a:r>
            <a:r>
              <a:rPr lang="zh-CN" altLang="en-US" dirty="0" smtClean="0"/>
              <a:t>维用来做</a:t>
            </a:r>
            <a:r>
              <a:rPr lang="en-US" altLang="zh-CN" dirty="0" smtClean="0"/>
              <a:t>sigmoid</a:t>
            </a:r>
            <a:r>
              <a:rPr lang="zh-CN" altLang="en-US" dirty="0" smtClean="0"/>
              <a:t>后与另外</a:t>
            </a:r>
            <a:r>
              <a:rPr lang="en-US" altLang="zh-CN" dirty="0" smtClean="0"/>
              <a:t>d</a:t>
            </a:r>
            <a:r>
              <a:rPr lang="zh-CN" altLang="en-US" dirty="0" smtClean="0"/>
              <a:t>维相乘（便于优化梯度）</a:t>
            </a:r>
            <a:endParaRPr lang="zh-CN" altLang="en-US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7519" y="2989357"/>
            <a:ext cx="3173287" cy="64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1192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Dynamic Convolution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8220" b="13850"/>
          <a:stretch/>
        </p:blipFill>
        <p:spPr>
          <a:xfrm>
            <a:off x="1468315" y="1491517"/>
            <a:ext cx="2878088" cy="374869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774223" y="2277208"/>
            <a:ext cx="5750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卷积核的参数并不取决于</a:t>
            </a:r>
            <a:r>
              <a:rPr lang="en-US" altLang="zh-CN" dirty="0" smtClean="0"/>
              <a:t>entire context</a:t>
            </a:r>
            <a:r>
              <a:rPr lang="zh-CN" altLang="en-US" dirty="0" smtClean="0"/>
              <a:t>，仅是当前的</a:t>
            </a:r>
            <a:r>
              <a:rPr lang="en-US" altLang="zh-CN" dirty="0" smtClean="0"/>
              <a:t>time-step</a:t>
            </a:r>
            <a:r>
              <a:rPr lang="zh-CN" altLang="en-US" dirty="0" smtClean="0"/>
              <a:t>的函数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98685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374" y="1690688"/>
            <a:ext cx="9835296" cy="328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7969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Background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Attention</a:t>
            </a:r>
            <a:r>
              <a:rPr lang="zh-CN" altLang="en-US" dirty="0"/>
              <a:t>过程</a:t>
            </a:r>
            <a:r>
              <a:rPr lang="zh-CN" altLang="en-US" dirty="0" smtClean="0"/>
              <a:t>中包括了</a:t>
            </a:r>
            <a:r>
              <a:rPr lang="en-US" altLang="zh-CN" dirty="0" smtClean="0"/>
              <a:t>key</a:t>
            </a:r>
            <a:r>
              <a:rPr lang="zh-CN" altLang="en-US" dirty="0" smtClean="0"/>
              <a:t>和</a:t>
            </a:r>
            <a:r>
              <a:rPr lang="en-US" altLang="zh-CN" dirty="0" smtClean="0"/>
              <a:t>query</a:t>
            </a:r>
            <a:r>
              <a:rPr lang="zh-CN" altLang="en-US" dirty="0" smtClean="0"/>
              <a:t>，</a:t>
            </a:r>
            <a:r>
              <a:rPr lang="zh-CN" altLang="en-US" dirty="0"/>
              <a:t>起作用</a:t>
            </a:r>
            <a:r>
              <a:rPr lang="zh-CN" altLang="en-US" dirty="0" smtClean="0"/>
              <a:t>的包括：</a:t>
            </a:r>
            <a:r>
              <a:rPr lang="en-US" altLang="zh-CN" dirty="0" smtClean="0"/>
              <a:t>key content</a:t>
            </a:r>
            <a:r>
              <a:rPr lang="zh-CN" altLang="en-US" dirty="0" smtClean="0"/>
              <a:t>，</a:t>
            </a:r>
            <a:r>
              <a:rPr lang="en-US" altLang="zh-CN" dirty="0" smtClean="0"/>
              <a:t>query content</a:t>
            </a:r>
            <a:r>
              <a:rPr lang="zh-CN" altLang="en-US" dirty="0" smtClean="0"/>
              <a:t>以及</a:t>
            </a:r>
            <a:r>
              <a:rPr lang="en-US" altLang="zh-CN" dirty="0" smtClean="0"/>
              <a:t>relative position</a:t>
            </a:r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776629"/>
            <a:ext cx="10363200" cy="244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3674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Spatial attention mechanisms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Generalized attention formulation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Transformer attention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971" y="2329595"/>
            <a:ext cx="5162550" cy="809625"/>
          </a:xfrm>
          <a:prstGeom prst="rect">
            <a:avLst/>
          </a:prstGeom>
        </p:spPr>
      </p:pic>
      <p:cxnSp>
        <p:nvCxnSpPr>
          <p:cNvPr id="6" name="直接箭头连接符 5"/>
          <p:cNvCxnSpPr>
            <a:endCxn id="7" idx="1"/>
          </p:cNvCxnSpPr>
          <p:nvPr/>
        </p:nvCxnSpPr>
        <p:spPr>
          <a:xfrm>
            <a:off x="4536831" y="2848708"/>
            <a:ext cx="1149961" cy="488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5686792" y="3152042"/>
            <a:ext cx="4440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第</a:t>
            </a:r>
            <a:r>
              <a:rPr lang="en-US" altLang="zh-CN" dirty="0" smtClean="0"/>
              <a:t>m</a:t>
            </a:r>
            <a:r>
              <a:rPr lang="zh-CN" altLang="en-US" dirty="0" smtClean="0"/>
              <a:t>个</a:t>
            </a:r>
            <a:r>
              <a:rPr lang="en-US" altLang="zh-CN" dirty="0" smtClean="0"/>
              <a:t>attention head</a:t>
            </a:r>
            <a:r>
              <a:rPr lang="zh-CN" altLang="en-US" dirty="0" smtClean="0"/>
              <a:t>的</a:t>
            </a:r>
            <a:r>
              <a:rPr lang="en-US" altLang="zh-CN" dirty="0" smtClean="0"/>
              <a:t>attention weight</a:t>
            </a:r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361" y="4294736"/>
            <a:ext cx="4914900" cy="7810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1243" y="5024985"/>
            <a:ext cx="2009775" cy="3714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9159" y="5077831"/>
            <a:ext cx="2095500" cy="3619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7792" y="5115322"/>
            <a:ext cx="1600200" cy="35242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70767" y="5115322"/>
            <a:ext cx="1838325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2962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694592"/>
            <a:ext cx="10515600" cy="5482371"/>
          </a:xfrm>
        </p:spPr>
        <p:txBody>
          <a:bodyPr/>
          <a:lstStyle/>
          <a:p>
            <a:r>
              <a:rPr lang="en-US" altLang="zh-CN" dirty="0" smtClean="0"/>
              <a:t>Regular convolution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smtClean="0"/>
              <a:t>Deformable convolution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Dynamic convolution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1569" y="1233487"/>
            <a:ext cx="4105275" cy="9620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4894" y="2734407"/>
            <a:ext cx="4171950" cy="542925"/>
          </a:xfrm>
          <a:prstGeom prst="rect">
            <a:avLst/>
          </a:prstGeom>
        </p:spPr>
      </p:pic>
      <p:cxnSp>
        <p:nvCxnSpPr>
          <p:cNvPr id="7" name="直接箭头连接符 6"/>
          <p:cNvCxnSpPr/>
          <p:nvPr/>
        </p:nvCxnSpPr>
        <p:spPr>
          <a:xfrm>
            <a:off x="4783015" y="3182815"/>
            <a:ext cx="430823" cy="3516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5328137" y="3569677"/>
            <a:ext cx="1960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双线性插值</a:t>
            </a:r>
            <a:endParaRPr lang="zh-CN" altLang="en-US" dirty="0"/>
          </a:p>
        </p:txBody>
      </p:sp>
      <p:cxnSp>
        <p:nvCxnSpPr>
          <p:cNvPr id="10" name="直接箭头连接符 9"/>
          <p:cNvCxnSpPr/>
          <p:nvPr/>
        </p:nvCxnSpPr>
        <p:spPr>
          <a:xfrm>
            <a:off x="6348046" y="3182815"/>
            <a:ext cx="835269" cy="2637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6904891" y="3460661"/>
            <a:ext cx="2327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Deformation offset</a:t>
            </a:r>
            <a:endParaRPr lang="zh-CN" altLang="en-US" dirty="0"/>
          </a:p>
        </p:txBody>
      </p:sp>
      <p:cxnSp>
        <p:nvCxnSpPr>
          <p:cNvPr id="13" name="直接箭头连接符 12"/>
          <p:cNvCxnSpPr/>
          <p:nvPr/>
        </p:nvCxnSpPr>
        <p:spPr>
          <a:xfrm flipV="1">
            <a:off x="6251331" y="1512277"/>
            <a:ext cx="246184" cy="527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6629399" y="1345168"/>
            <a:ext cx="1793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卷积</a:t>
            </a:r>
            <a:r>
              <a:rPr lang="en-US" altLang="zh-CN" dirty="0" smtClean="0"/>
              <a:t>offset</a:t>
            </a:r>
            <a:endParaRPr lang="zh-CN" altLang="en-US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3469" y="4745647"/>
            <a:ext cx="4114800" cy="77152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9950" y="5574246"/>
            <a:ext cx="4457700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1836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743" y="671512"/>
            <a:ext cx="11432930" cy="25464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2672862" y="3543300"/>
                <a:ext cx="3217984" cy="674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</m:sSubSup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altLang="zh-CN" b="0" dirty="0" smtClean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2862" y="3543300"/>
                <a:ext cx="3217984" cy="6749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接箭头连接符 7"/>
          <p:cNvCxnSpPr/>
          <p:nvPr/>
        </p:nvCxnSpPr>
        <p:spPr>
          <a:xfrm flipH="1">
            <a:off x="3921369" y="3938954"/>
            <a:ext cx="114300" cy="1934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3226776" y="4132385"/>
                <a:ext cx="9319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6776" y="4132385"/>
                <a:ext cx="93198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5402873" y="3986440"/>
                <a:ext cx="9319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2873" y="3986440"/>
                <a:ext cx="93198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接箭头连接符 11"/>
          <p:cNvCxnSpPr/>
          <p:nvPr/>
        </p:nvCxnSpPr>
        <p:spPr>
          <a:xfrm>
            <a:off x="5020408" y="3880796"/>
            <a:ext cx="465992" cy="2515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flipH="1">
            <a:off x="4281854" y="3938954"/>
            <a:ext cx="184638" cy="3780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/>
              <p:cNvSpPr txBox="1"/>
              <p:nvPr/>
            </p:nvSpPr>
            <p:spPr>
              <a:xfrm>
                <a:off x="3815861" y="4306244"/>
                <a:ext cx="9319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5861" y="4306244"/>
                <a:ext cx="93198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接箭头连接符 16"/>
          <p:cNvCxnSpPr/>
          <p:nvPr/>
        </p:nvCxnSpPr>
        <p:spPr>
          <a:xfrm>
            <a:off x="4747846" y="3880796"/>
            <a:ext cx="272562" cy="4749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/>
              <p:cNvSpPr txBox="1"/>
              <p:nvPr/>
            </p:nvSpPr>
            <p:spPr>
              <a:xfrm>
                <a:off x="4609367" y="4317051"/>
                <a:ext cx="9319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文本框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9367" y="4317051"/>
                <a:ext cx="93198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/>
              <p:cNvSpPr txBox="1"/>
              <p:nvPr/>
            </p:nvSpPr>
            <p:spPr>
              <a:xfrm>
                <a:off x="2271276" y="4650863"/>
                <a:ext cx="9319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1" name="文本框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1276" y="4650863"/>
                <a:ext cx="931985" cy="369332"/>
              </a:xfrm>
              <a:prstGeom prst="rect">
                <a:avLst/>
              </a:prstGeom>
              <a:blipFill>
                <a:blip r:embed="rId8"/>
                <a:stretch>
                  <a:fillRect r="-13816" b="-114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左大括号 22"/>
          <p:cNvSpPr/>
          <p:nvPr/>
        </p:nvSpPr>
        <p:spPr>
          <a:xfrm rot="16200000">
            <a:off x="3720602" y="4004064"/>
            <a:ext cx="395397" cy="138304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左大括号 23"/>
          <p:cNvSpPr/>
          <p:nvPr/>
        </p:nvSpPr>
        <p:spPr>
          <a:xfrm rot="16200000">
            <a:off x="5288702" y="4043967"/>
            <a:ext cx="395397" cy="138304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/>
              <p:cNvSpPr txBox="1"/>
              <p:nvPr/>
            </p:nvSpPr>
            <p:spPr>
              <a:xfrm>
                <a:off x="6392008" y="4650863"/>
                <a:ext cx="9319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" name="文本框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2008" y="4650863"/>
                <a:ext cx="931985" cy="369332"/>
              </a:xfrm>
              <a:prstGeom prst="rect">
                <a:avLst/>
              </a:prstGeom>
              <a:blipFill>
                <a:blip r:embed="rId9"/>
                <a:stretch>
                  <a:fillRect r="-13816" b="-114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/>
              <p:cNvSpPr txBox="1"/>
              <p:nvPr/>
            </p:nvSpPr>
            <p:spPr>
              <a:xfrm>
                <a:off x="3449445" y="4955171"/>
                <a:ext cx="9319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6" name="文本框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9445" y="4955171"/>
                <a:ext cx="931985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/>
              <p:cNvSpPr txBox="1"/>
              <p:nvPr/>
            </p:nvSpPr>
            <p:spPr>
              <a:xfrm>
                <a:off x="5020407" y="4969263"/>
                <a:ext cx="9319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7" name="文本框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0407" y="4969263"/>
                <a:ext cx="931985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左大括号 27"/>
          <p:cNvSpPr/>
          <p:nvPr/>
        </p:nvSpPr>
        <p:spPr>
          <a:xfrm rot="16200000">
            <a:off x="4597179" y="4344031"/>
            <a:ext cx="395397" cy="235634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/>
              <p:cNvSpPr txBox="1"/>
              <p:nvPr/>
            </p:nvSpPr>
            <p:spPr>
              <a:xfrm>
                <a:off x="2294791" y="5566900"/>
                <a:ext cx="9319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9" name="文本框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4791" y="5566900"/>
                <a:ext cx="931985" cy="369332"/>
              </a:xfrm>
              <a:prstGeom prst="rect">
                <a:avLst/>
              </a:prstGeom>
              <a:blipFill>
                <a:blip r:embed="rId12"/>
                <a:stretch>
                  <a:fillRect r="-5882"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/>
              <p:cNvSpPr txBox="1"/>
              <p:nvPr/>
            </p:nvSpPr>
            <p:spPr>
              <a:xfrm>
                <a:off x="4045332" y="5781784"/>
                <a:ext cx="14990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0" name="文本框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5332" y="5781784"/>
                <a:ext cx="1499089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/>
              <p:cNvSpPr txBox="1"/>
              <p:nvPr/>
            </p:nvSpPr>
            <p:spPr>
              <a:xfrm>
                <a:off x="3616707" y="6268407"/>
                <a:ext cx="30654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总</a:t>
                </a:r>
                <a:r>
                  <a:rPr lang="zh-CN" altLang="en-US" dirty="0" smtClean="0"/>
                  <a:t>复杂度：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1" name="文本框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6707" y="6268407"/>
                <a:ext cx="3065499" cy="369332"/>
              </a:xfrm>
              <a:prstGeom prst="rect">
                <a:avLst/>
              </a:prstGeom>
              <a:blipFill>
                <a:blip r:embed="rId14"/>
                <a:stretch>
                  <a:fillRect l="-1590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39836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82" y="1868336"/>
            <a:ext cx="11744325" cy="42291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266090" y="1545170"/>
            <a:ext cx="282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Object detection/semantic segmentation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6676291" y="1683669"/>
            <a:ext cx="2822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NMT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430822" y="316523"/>
            <a:ext cx="3789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Experiment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8756411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Disentangle Transformer attention module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746" y="2270613"/>
            <a:ext cx="41910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823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677009"/>
            <a:ext cx="10515600" cy="1433146"/>
          </a:xfrm>
        </p:spPr>
        <p:txBody>
          <a:bodyPr/>
          <a:lstStyle/>
          <a:p>
            <a:r>
              <a:rPr lang="en-US" altLang="zh-CN" dirty="0" err="1" smtClean="0"/>
              <a:t>HRNet</a:t>
            </a:r>
            <a:endParaRPr lang="en-US" altLang="zh-CN" dirty="0"/>
          </a:p>
          <a:p>
            <a:pPr lvl="1"/>
            <a:r>
              <a:rPr lang="zh-CN" altLang="en-US" dirty="0" smtClean="0"/>
              <a:t>保持高分辨率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不同分辨率之间进行信息交换（</a:t>
            </a:r>
            <a:r>
              <a:rPr lang="en-US" altLang="zh-CN" dirty="0" smtClean="0"/>
              <a:t>exchange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22039"/>
            <a:ext cx="4920762" cy="38583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567354" y="2237373"/>
            <a:ext cx="1046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HRNet</a:t>
            </a:r>
            <a:endParaRPr lang="zh-CN" altLang="en-US" b="1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995259"/>
            <a:ext cx="4911990" cy="289743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1182" y="5070689"/>
            <a:ext cx="5286375" cy="120967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694745" y="1896765"/>
            <a:ext cx="2047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Exchange Unit</a:t>
            </a:r>
            <a:endParaRPr lang="zh-CN" altLang="en-US" b="1" dirty="0"/>
          </a:p>
        </p:txBody>
      </p:sp>
      <p:sp>
        <p:nvSpPr>
          <p:cNvPr id="9" name="文本框 8"/>
          <p:cNvSpPr txBox="1"/>
          <p:nvPr/>
        </p:nvSpPr>
        <p:spPr>
          <a:xfrm>
            <a:off x="7917483" y="4827930"/>
            <a:ext cx="2047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Exchange </a:t>
            </a:r>
            <a:r>
              <a:rPr lang="en-US" altLang="zh-CN" b="1" dirty="0" smtClean="0"/>
              <a:t>Block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9644881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736" y="460131"/>
            <a:ext cx="8410575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7389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885154"/>
            <a:ext cx="10499166" cy="274606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631223"/>
            <a:ext cx="10225623" cy="216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361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8892" y="365125"/>
            <a:ext cx="10544908" cy="1325563"/>
          </a:xfrm>
        </p:spPr>
        <p:txBody>
          <a:bodyPr/>
          <a:lstStyle/>
          <a:p>
            <a:r>
              <a:rPr lang="en-US" altLang="zh-CN" dirty="0" smtClean="0"/>
              <a:t>Experiment results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262" y="1419012"/>
            <a:ext cx="8699622" cy="475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430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Ablation study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4050" y="2188553"/>
            <a:ext cx="5667375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522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58362" y="4211515"/>
            <a:ext cx="10395437" cy="1965448"/>
          </a:xfrm>
        </p:spPr>
        <p:txBody>
          <a:bodyPr/>
          <a:lstStyle/>
          <a:p>
            <a:r>
              <a:rPr lang="en-US" altLang="zh-CN" dirty="0" err="1" smtClean="0"/>
              <a:t>HRNet</a:t>
            </a:r>
            <a:r>
              <a:rPr lang="en-US" altLang="zh-CN" dirty="0" smtClean="0"/>
              <a:t> v2</a:t>
            </a:r>
          </a:p>
          <a:p>
            <a:r>
              <a:rPr lang="zh-CN" altLang="en-US" dirty="0" smtClean="0"/>
              <a:t>将</a:t>
            </a:r>
            <a:r>
              <a:rPr lang="en-US" altLang="zh-CN" dirty="0" err="1" smtClean="0"/>
              <a:t>HRNet</a:t>
            </a:r>
            <a:r>
              <a:rPr lang="zh-CN" altLang="en-US" dirty="0" smtClean="0"/>
              <a:t>用在分割和检测任务上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493" y="1300467"/>
            <a:ext cx="9738579" cy="273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803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165123" cy="1029269"/>
          </a:xfrm>
        </p:spPr>
        <p:txBody>
          <a:bodyPr>
            <a:normAutofit/>
          </a:bodyPr>
          <a:lstStyle/>
          <a:p>
            <a:r>
              <a:rPr lang="en-US" altLang="zh-CN" sz="3600" dirty="0" smtClean="0"/>
              <a:t>Modification</a:t>
            </a:r>
            <a:r>
              <a:rPr lang="zh-CN" altLang="en-US" sz="3600" dirty="0" smtClean="0"/>
              <a:t>：多个分辨率的输出</a:t>
            </a:r>
            <a:r>
              <a:rPr lang="en-US" altLang="zh-CN" sz="3600" dirty="0" err="1" smtClean="0"/>
              <a:t>concat</a:t>
            </a:r>
            <a:endParaRPr lang="zh-CN" altLang="en-US" sz="3600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5075" y="3664461"/>
            <a:ext cx="8235240" cy="264851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422" y="1608943"/>
            <a:ext cx="8952401" cy="195880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307574" y="1512228"/>
            <a:ext cx="723900" cy="17936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658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Semantic segmentation</a:t>
            </a:r>
          </a:p>
          <a:p>
            <a:r>
              <a:rPr lang="en-US" altLang="zh-CN" dirty="0" smtClean="0"/>
              <a:t>Object detection</a:t>
            </a:r>
          </a:p>
          <a:p>
            <a:r>
              <a:rPr lang="en-US" altLang="zh-CN" dirty="0" smtClean="0"/>
              <a:t>Face landmark detection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0721" y="1825625"/>
            <a:ext cx="6013079" cy="381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008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117" y="1899504"/>
            <a:ext cx="10095765" cy="265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21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1024</TotalTime>
  <Words>298</Words>
  <Application>Microsoft Office PowerPoint</Application>
  <PresentationFormat>宽屏</PresentationFormat>
  <Paragraphs>76</Paragraphs>
  <Slides>31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6" baseType="lpstr">
      <vt:lpstr>等线</vt:lpstr>
      <vt:lpstr>等线 Light</vt:lpstr>
      <vt:lpstr>Arial</vt:lpstr>
      <vt:lpstr>Cambria Math</vt:lpstr>
      <vt:lpstr>Office 主题​​</vt:lpstr>
      <vt:lpstr>PowerPoint 演示文稿</vt:lpstr>
      <vt:lpstr>PowerPoint 演示文稿</vt:lpstr>
      <vt:lpstr> </vt:lpstr>
      <vt:lpstr>Experiment results</vt:lpstr>
      <vt:lpstr>Ablation study</vt:lpstr>
      <vt:lpstr>PowerPoint 演示文稿</vt:lpstr>
      <vt:lpstr>Modification：多个分辨率的输出concat</vt:lpstr>
      <vt:lpstr>Experiment</vt:lpstr>
      <vt:lpstr>PowerPoint 演示文稿</vt:lpstr>
      <vt:lpstr>对不同位置的attention-map进行可视化</vt:lpstr>
      <vt:lpstr>PowerPoint 演示文稿</vt:lpstr>
      <vt:lpstr>我做的可视化</vt:lpstr>
      <vt:lpstr>Motivation</vt:lpstr>
      <vt:lpstr>简化NL Block</vt:lpstr>
      <vt:lpstr>Simplified NL + SE = Global context block</vt:lpstr>
      <vt:lpstr>Ablation study on COCO Validation</vt:lpstr>
      <vt:lpstr>Result on Kinetics</vt:lpstr>
      <vt:lpstr>PowerPoint 演示文稿</vt:lpstr>
      <vt:lpstr>Motivation</vt:lpstr>
      <vt:lpstr>PowerPoint 演示文稿</vt:lpstr>
      <vt:lpstr>Lightweight convolution</vt:lpstr>
      <vt:lpstr>Dynamic Convolution</vt:lpstr>
      <vt:lpstr>PowerPoint 演示文稿</vt:lpstr>
      <vt:lpstr>Background</vt:lpstr>
      <vt:lpstr>Spatial attention mechanisms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shaofei huang</dc:creator>
  <cp:lastModifiedBy>shaofei huang</cp:lastModifiedBy>
  <cp:revision>99</cp:revision>
  <dcterms:created xsi:type="dcterms:W3CDTF">2019-05-29T08:34:27Z</dcterms:created>
  <dcterms:modified xsi:type="dcterms:W3CDTF">2019-06-01T06:34:49Z</dcterms:modified>
</cp:coreProperties>
</file>