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6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62" r:id="rId26"/>
    <p:sldId id="283" r:id="rId27"/>
    <p:sldId id="28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35" autoAdjust="0"/>
  </p:normalViewPr>
  <p:slideViewPr>
    <p:cSldViewPr snapToGrid="0">
      <p:cViewPr varScale="1">
        <p:scale>
          <a:sx n="59" d="100"/>
          <a:sy n="59" d="100"/>
        </p:scale>
        <p:origin x="157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2523D-BF30-4775-B4DA-7CBC1999938F}" type="datetimeFigureOut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511B9-84C0-42F6-940B-C8EF5E760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5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VQA</a:t>
            </a:r>
            <a:r>
              <a:rPr lang="zh-CN" altLang="en-US" dirty="0"/>
              <a:t>（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 Question Answering</a:t>
            </a:r>
            <a:r>
              <a:rPr lang="zh-CN" altLang="en-US" dirty="0"/>
              <a:t>）：给定一张图片和一个与该图片相关的自然语言问题，计算机能产生一个正确的回答</a:t>
            </a:r>
            <a:endParaRPr lang="en-US" altLang="zh-CN" dirty="0"/>
          </a:p>
          <a:p>
            <a:r>
              <a:rPr lang="en-US" altLang="zh-CN" dirty="0"/>
              <a:t>VCR</a:t>
            </a:r>
            <a:r>
              <a:rPr lang="zh-CN" altLang="en-US" dirty="0"/>
              <a:t>（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 Commonsense Reasoning</a:t>
            </a:r>
            <a:r>
              <a:rPr lang="zh-CN" altLang="en-US" dirty="0"/>
              <a:t>）：给定一张图片，区域列表，一个问题，回答问题并且给回答一个解释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04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使模型得到</a:t>
            </a:r>
            <a:r>
              <a:rPr lang="en-US" altLang="zh-CN" dirty="0"/>
              <a:t>object-level</a:t>
            </a:r>
            <a:r>
              <a:rPr lang="zh-CN" altLang="en-US" dirty="0"/>
              <a:t>的</a:t>
            </a:r>
            <a:r>
              <a:rPr lang="en-US" altLang="zh-CN" dirty="0"/>
              <a:t>visual-language</a:t>
            </a:r>
            <a:r>
              <a:rPr lang="zh-CN" altLang="en-US" dirty="0"/>
              <a:t>联系。采用这种</a:t>
            </a:r>
            <a:r>
              <a:rPr lang="en-US" altLang="zh-CN" dirty="0"/>
              <a:t>mask</a:t>
            </a:r>
            <a:r>
              <a:rPr lang="zh-CN" altLang="en-US" dirty="0"/>
              <a:t>方式的原因：如果全部都用</a:t>
            </a:r>
            <a:r>
              <a:rPr lang="en-US" altLang="zh-CN" dirty="0"/>
              <a:t>[MASK]</a:t>
            </a:r>
            <a:r>
              <a:rPr lang="zh-CN" altLang="en-US" dirty="0"/>
              <a:t>的话，可能会造成</a:t>
            </a:r>
            <a:r>
              <a:rPr lang="en-US" altLang="zh-CN" dirty="0"/>
              <a:t>pre-training</a:t>
            </a:r>
            <a:r>
              <a:rPr lang="zh-CN" altLang="en-US" dirty="0"/>
              <a:t>和</a:t>
            </a:r>
            <a:r>
              <a:rPr lang="en-US" altLang="zh-CN" dirty="0"/>
              <a:t>fine-tune</a:t>
            </a:r>
            <a:r>
              <a:rPr lang="zh-CN" altLang="en-US" dirty="0"/>
              <a:t>的不匹配，因为</a:t>
            </a:r>
            <a:r>
              <a:rPr lang="en-US" altLang="zh-CN" dirty="0"/>
              <a:t>[MASK]</a:t>
            </a:r>
            <a:r>
              <a:rPr lang="zh-CN" altLang="en-US" dirty="0"/>
              <a:t>在</a:t>
            </a:r>
            <a:r>
              <a:rPr lang="en-US" altLang="zh-CN" dirty="0"/>
              <a:t>fine-tune</a:t>
            </a:r>
            <a:r>
              <a:rPr lang="zh-CN" altLang="en-US" dirty="0"/>
              <a:t>阶段从来没有出现过。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97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与</a:t>
            </a:r>
            <a:r>
              <a:rPr lang="en-US" altLang="zh-CN" dirty="0"/>
              <a:t>BERT</a:t>
            </a:r>
            <a:r>
              <a:rPr lang="zh-CN" altLang="en-US" dirty="0"/>
              <a:t>类似，有</a:t>
            </a:r>
            <a:r>
              <a:rPr lang="en-US" altLang="zh-CN" dirty="0"/>
              <a:t>Base</a:t>
            </a:r>
            <a:r>
              <a:rPr lang="zh-CN" altLang="en-US" dirty="0"/>
              <a:t>和</a:t>
            </a:r>
            <a:r>
              <a:rPr lang="en-US" altLang="zh-CN" dirty="0"/>
              <a:t>Large</a:t>
            </a:r>
            <a:r>
              <a:rPr lang="zh-CN" altLang="en-US" dirty="0"/>
              <a:t>两种</a:t>
            </a:r>
            <a:endParaRPr lang="en-US" altLang="zh-CN" dirty="0"/>
          </a:p>
          <a:p>
            <a:r>
              <a:rPr lang="zh-CN" altLang="en-US" dirty="0"/>
              <a:t>从</a:t>
            </a:r>
            <a:r>
              <a:rPr lang="en-US" altLang="zh-CN" dirty="0"/>
              <a:t>ERNIE 2.0</a:t>
            </a:r>
            <a:r>
              <a:rPr lang="zh-CN" altLang="en-US" dirty="0"/>
              <a:t>初始化</a:t>
            </a:r>
            <a:r>
              <a:rPr lang="en-US" altLang="zh-CN" dirty="0"/>
              <a:t>Text Stream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14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Visual Commonsense Reasoning (VCR) [12] task contains two sub-tasks: visual question answering (Q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and answer justification (QA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R), which are both multiple choice problems.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VQA task requires answering natural language questions about images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1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referring expression task is to localize an image region given a natural language reference</a:t>
            </a:r>
          </a:p>
          <a:p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Mattnet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COCO dataset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上面进行与训练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22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Caption-based image retrieval is the task of identifying an image from a pool given a caption describing its content.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50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cloze test, language tokens represent detailed semantics (objects, attributes and relationships) are masked from the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and the model is required to infer them with the context from both text and image.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build the dataset, we sampled 15,000 image-text pairs from Flickr30K dataset and in total each of 5,000 object tokens, attributes and relationships are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2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ERNIE-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also predict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incorrect tokens in case 7-8 due to the fact that the detailed semantics ("yellow", "brown" in case 7 and "dog", "animal"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case 8) in the visual space are quite similar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0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Masked Language Modelling</a:t>
            </a:r>
            <a:r>
              <a:rPr lang="zh-CN" altLang="en-US" dirty="0"/>
              <a:t>：随机对词汇进行掩膜，用周围词汇的信息来预测这个词</a:t>
            </a:r>
            <a:endParaRPr lang="en-US" altLang="zh-CN" dirty="0"/>
          </a:p>
          <a:p>
            <a:r>
              <a:rPr lang="en-US" altLang="zh-CN" dirty="0"/>
              <a:t>Image-Text Matching</a:t>
            </a:r>
            <a:r>
              <a:rPr lang="zh-CN" altLang="en-US" dirty="0"/>
              <a:t>：图像文本匹配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6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不能区分表达图像区别的关键词汇，例如第一张图片，区分两张图片的是</a:t>
            </a:r>
            <a:r>
              <a:rPr lang="en-US" altLang="zh-CN" dirty="0"/>
              <a:t>dog</a:t>
            </a:r>
            <a:r>
              <a:rPr lang="zh-CN" altLang="en-US" dirty="0"/>
              <a:t>和</a:t>
            </a:r>
            <a:r>
              <a:rPr lang="en-US" altLang="zh-CN" dirty="0"/>
              <a:t>cat</a:t>
            </a:r>
            <a:r>
              <a:rPr lang="zh-CN" altLang="en-US" dirty="0"/>
              <a:t>两个关键词，其他的描述都相同。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7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和</a:t>
            </a:r>
            <a:r>
              <a:rPr lang="en-US" altLang="zh-CN" dirty="0"/>
              <a:t>BERT</a:t>
            </a:r>
            <a:r>
              <a:rPr lang="zh-CN" altLang="en-US" dirty="0"/>
              <a:t>中使用的方法相似，首先使用</a:t>
            </a:r>
            <a:r>
              <a:rPr lang="en-US" altLang="zh-CN" dirty="0" err="1"/>
              <a:t>WordPiece</a:t>
            </a:r>
            <a:r>
              <a:rPr lang="zh-CN" altLang="en-US" dirty="0"/>
              <a:t>进行分词。特殊的标记，例如</a:t>
            </a:r>
            <a:r>
              <a:rPr lang="en-US" altLang="zh-CN" dirty="0"/>
              <a:t>[CLS]</a:t>
            </a:r>
            <a:r>
              <a:rPr lang="zh-CN" altLang="en-US" dirty="0"/>
              <a:t>和</a:t>
            </a:r>
            <a:r>
              <a:rPr lang="en-US" altLang="zh-CN" dirty="0"/>
              <a:t>[SEP]</a:t>
            </a:r>
            <a:r>
              <a:rPr lang="zh-CN" altLang="en-US" dirty="0"/>
              <a:t>也被加入到文本序列。最后的词</a:t>
            </a:r>
            <a:r>
              <a:rPr lang="en-US" altLang="zh-CN" dirty="0"/>
              <a:t>embedding</a:t>
            </a:r>
            <a:r>
              <a:rPr lang="zh-CN" altLang="en-US" dirty="0"/>
              <a:t>由</a:t>
            </a:r>
            <a:r>
              <a:rPr lang="en-US" altLang="zh-CN" dirty="0"/>
              <a:t>original embedding</a:t>
            </a:r>
            <a:r>
              <a:rPr lang="zh-CN" altLang="en-US" dirty="0"/>
              <a:t>、</a:t>
            </a:r>
            <a:r>
              <a:rPr lang="en-US" altLang="zh-CN" dirty="0"/>
              <a:t>segment embedding</a:t>
            </a:r>
            <a:r>
              <a:rPr lang="zh-CN" altLang="en-US" dirty="0"/>
              <a:t>和</a:t>
            </a:r>
            <a:r>
              <a:rPr lang="en-US" altLang="zh-CN" dirty="0"/>
              <a:t>sequence position embedding</a:t>
            </a:r>
            <a:r>
              <a:rPr lang="zh-CN" altLang="en-US" dirty="0"/>
              <a:t>组成。对应于</a:t>
            </a:r>
            <a:r>
              <a:rPr lang="en-US" altLang="zh-CN" dirty="0"/>
              <a:t>[CLS]</a:t>
            </a:r>
            <a:r>
              <a:rPr lang="zh-CN" altLang="en-US" dirty="0"/>
              <a:t>的最后一个隐藏层的状态被用作集成序列的表示，</a:t>
            </a:r>
            <a:r>
              <a:rPr lang="en-US" altLang="zh-CN" dirty="0"/>
              <a:t>[SEP]</a:t>
            </a:r>
            <a:r>
              <a:rPr lang="zh-CN" altLang="en-US" dirty="0"/>
              <a:t>用来分离两个句子。好处：既能表示单一句子也能表示多个句子，比如</a:t>
            </a:r>
            <a:r>
              <a:rPr lang="en-US" altLang="zh-CN" dirty="0"/>
              <a:t>&lt;Question, Answer&gt;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2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ROI pooling</a:t>
            </a:r>
            <a:r>
              <a:rPr lang="zh-CN" altLang="en-US" dirty="0"/>
              <a:t>层的输出作为区域特征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Region </a:t>
            </a:r>
            <a:r>
              <a:rPr lang="zh-CN" altLang="en-US" dirty="0"/>
              <a:t>类别检测置信度超过阈值</a:t>
            </a:r>
            <a:r>
              <a:rPr lang="en-US" altLang="zh-CN" dirty="0"/>
              <a:t>0.2</a:t>
            </a:r>
            <a:r>
              <a:rPr lang="zh-CN" altLang="en-US" dirty="0"/>
              <a:t>的被选取，保留</a:t>
            </a:r>
            <a:r>
              <a:rPr lang="en-US" altLang="zh-CN" dirty="0"/>
              <a:t>10</a:t>
            </a:r>
            <a:r>
              <a:rPr lang="zh-CN" altLang="en-US" dirty="0"/>
              <a:t>到</a:t>
            </a:r>
            <a:r>
              <a:rPr lang="en-US" altLang="zh-CN" dirty="0"/>
              <a:t>36</a:t>
            </a:r>
            <a:r>
              <a:rPr lang="zh-CN" altLang="en-US" dirty="0"/>
              <a:t>个</a:t>
            </a:r>
            <a:r>
              <a:rPr lang="en-US" altLang="zh-CN" dirty="0"/>
              <a:t>boxes</a:t>
            </a:r>
            <a:endParaRPr lang="zh-CN" altLang="en-US" dirty="0"/>
          </a:p>
          <a:p>
            <a:r>
              <a:rPr lang="en-US" altLang="zh-CN" dirty="0"/>
              <a:t>(x1, y1)</a:t>
            </a:r>
            <a:r>
              <a:rPr lang="zh-CN" altLang="en-US" dirty="0"/>
              <a:t>是左下角，</a:t>
            </a:r>
            <a:r>
              <a:rPr lang="en-US" altLang="zh-CN" dirty="0"/>
              <a:t>(x2, y2)</a:t>
            </a:r>
            <a:r>
              <a:rPr lang="zh-CN" altLang="en-US" dirty="0"/>
              <a:t>是右上角，</a:t>
            </a:r>
            <a:r>
              <a:rPr lang="en-US" altLang="zh-CN" dirty="0"/>
              <a:t>W</a:t>
            </a:r>
            <a:r>
              <a:rPr lang="zh-CN" altLang="en-US" dirty="0"/>
              <a:t>和</a:t>
            </a:r>
            <a:r>
              <a:rPr lang="en-US" altLang="zh-CN" dirty="0"/>
              <a:t>H</a:t>
            </a:r>
            <a:r>
              <a:rPr lang="zh-CN" altLang="en-US" dirty="0"/>
              <a:t>是图像的宽度和高度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27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建模模态内和跨模态的表示</a:t>
            </a:r>
            <a:endParaRPr lang="en-US" altLang="zh-CN" dirty="0"/>
          </a:p>
          <a:p>
            <a:r>
              <a:rPr lang="en-US" altLang="zh-CN" dirty="0"/>
              <a:t>h[IMG]</a:t>
            </a:r>
            <a:r>
              <a:rPr lang="zh-CN" altLang="en-US" dirty="0"/>
              <a:t>和</a:t>
            </a:r>
            <a:r>
              <a:rPr lang="en-US" altLang="zh-CN" dirty="0"/>
              <a:t>h[CLS]</a:t>
            </a:r>
            <a:r>
              <a:rPr lang="zh-CN" altLang="en-US" dirty="0"/>
              <a:t>作为图像和文本的全局表示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2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511B9-84C0-42F6-940B-C8EF5E7607B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2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C493A-814F-4DB9-8914-33BA7681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24EA14-769F-4F53-9FEE-F5DCED976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AFF09-4A8A-4ECF-A42D-66727340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0CA-7275-4AFA-835F-7A43AAE9CF2E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C45E63-8FC9-4E8E-A8BD-4FB8F064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B638FB-4892-4287-892B-F9809B02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D31D4-87CD-4A57-B706-4227CF0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F22695-8E3B-4EC9-9980-0296D7E0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66FAF0-813C-4364-A4B0-237FA8F8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C8F8-8BF6-48BC-A006-CB0887EAB5BE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7B9A60-6BED-4A25-A03B-335FAE3D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C130F0-5081-4937-B621-0E08CEC8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246319-4964-49FD-ABB4-6E5D3DC79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B793D6-012A-4694-9E21-CD706535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BB4693-1343-4E6C-B6E2-070F82CB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42B-39FB-4965-9971-42650F128DA0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3753C1-A0F5-415E-A800-BC1ECA1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AD8D4-6BD7-4C97-B931-5DB9B368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6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3E525-D05A-49A6-964E-92B1F9ED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0F7377-41C7-485C-A922-85DBC3BB2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F30F6-9E49-452B-94D0-21F77C07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2B9-6A8D-4569-8237-1E29AAB8DD2D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0A4F4-330E-4CE8-8AEF-F84068BA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E0A2-9EEE-45A3-AADA-E5657D49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25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DE5CD-7BFF-486B-9A23-A9DC1206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3647EA-5505-44DD-832E-700471B12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3202C5-A200-4264-BB84-0EFFE9E4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5DBD-1B1E-4863-8086-50F2D8AFE830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3C7774-C55E-4894-91B3-08E1DB25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D38CC-A62C-400B-BCAA-3DEA98B8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EB82C-4218-498A-9E86-405F391A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41220-93D4-4E39-BD17-FD969059B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3D02BB-D30A-4E64-851D-5EB0E9555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7C246E-695F-4BAA-B351-C1FB44E8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09FA-96E5-4405-A0F9-F0D0F6DA070B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339D95-F6CE-43A6-A368-B7DD6A98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61A951-E303-4571-81FC-2ED80787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35889-7CE6-44D5-A094-5B601ED8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BA46BC-2770-43DE-AC3B-E62E5CC76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C7340D-2526-40E0-9A6E-51EAFEE64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35DD63-6572-4A76-96CD-5AC297EC1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BC41D1-8FC8-4458-9DDF-EBA10F350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5400CB-11C0-438B-84E8-A6932B36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95E0-A426-446E-8EF5-372C3BB9E19B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A49415-D0FF-45B1-A043-DF904F42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09E651-9754-4F7F-8FA8-6A6057B2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80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31DAD-C765-42FA-9EFA-C98C5770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821ACC-461E-4D9D-BE76-9033CE52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23A4-2FC8-464C-9736-4A29564B432B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17D52B-CF3C-4F3E-8879-64A0A735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BA6FA1-1E51-4F7F-874A-2F985F0A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3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63AD18-9759-42BF-BC22-44A40C4C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C4FF-0568-43F2-86EF-C03234E51E9B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A30A67-912F-4F8D-AAFD-D24D8CC8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288270-9DF2-4AE8-8107-8666EB9B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5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E22D1-4FF2-4A10-B62D-827BC8CE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4D7B13-40ED-488B-AA7A-B13B9995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9DC091-B10D-4E97-8F05-0306DD16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CDB1F2-7332-460C-A77F-E86C0DB9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98C-3E45-45C5-97EA-A96EBE4A5592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8A51F9-D8C4-461F-9B3A-92D840BF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100450-6EC1-4315-B89D-AAE4770E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2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A3945-DCF6-42C1-B34C-FABD9969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1BBA9E-FCE8-4B42-A38C-9DCAC8208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D8EA20-4D0B-4492-B688-ABCE4681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C8248-E157-4EFC-BBC1-75808D87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9DB5-2E76-40B2-8765-CAC3C2BBDCAB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B0C3ED-E8BD-4AF6-93F2-C7349693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BF1632-B36F-4AD9-BE57-B5FBCA76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4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1288FB-F177-428B-8307-074B192C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45BC4-D94B-41E2-A2C3-AF8DC6A0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47F04E-3CA7-480D-9903-FF6BDF1F5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1451-45F3-4083-9791-91154E3CF6F7}" type="datetime1">
              <a:rPr lang="zh-CN" altLang="en-US" smtClean="0"/>
              <a:t>2020/7/17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104A0-BCE9-4E98-B415-915AF36D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CB8AAF-3565-42E3-A8B3-E3756003A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5489-5BE9-4EF7-A748-280C9E744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72511-A090-4CAA-80B8-75CCA16AD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83874F-5869-43B9-B3D8-2EA32354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9DADB8-F6DF-4625-8788-796A2326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33" y="1501088"/>
            <a:ext cx="7912333" cy="296063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528C2A-68AA-4EBD-B223-F7E11933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3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0FA6F-11C9-4FFB-8337-D034EABB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91C896-BB8C-4A42-B30F-A775EE331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Visual-Language</a:t>
            </a:r>
            <a:r>
              <a:rPr lang="zh-CN" altLang="en-US" dirty="0"/>
              <a:t>编码器</a:t>
            </a:r>
            <a:endParaRPr lang="en-US" altLang="zh-CN" dirty="0"/>
          </a:p>
          <a:p>
            <a:pPr lvl="1"/>
            <a:r>
              <a:rPr lang="en-US" altLang="zh-CN" dirty="0"/>
              <a:t>Two-stream Transformers</a:t>
            </a:r>
            <a:r>
              <a:rPr lang="zh-CN" altLang="en-US" dirty="0"/>
              <a:t>（</a:t>
            </a:r>
            <a:r>
              <a:rPr lang="en-US" altLang="zh-CN" dirty="0" err="1"/>
              <a:t>VilBERT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7DAA53-AC8F-4550-9EDA-37A6AB9B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BAFB6C-8E0F-4329-ACE6-CADEC2A9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18" y="2967498"/>
            <a:ext cx="10192963" cy="32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5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5A894-3CC3-4EC8-8D1F-8E8C978F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438621-085D-4185-AD34-85B39DBB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Visual-Language</a:t>
            </a:r>
            <a:r>
              <a:rPr lang="zh-CN" altLang="en-US" dirty="0"/>
              <a:t>编码器</a:t>
            </a:r>
            <a:endParaRPr lang="en-US" altLang="zh-CN" dirty="0"/>
          </a:p>
          <a:p>
            <a:pPr lvl="1"/>
            <a:r>
              <a:rPr lang="en-US" altLang="zh-CN" dirty="0"/>
              <a:t>Two-stream Transformers</a:t>
            </a:r>
            <a:r>
              <a:rPr lang="zh-CN" altLang="en-US" dirty="0"/>
              <a:t>（</a:t>
            </a:r>
            <a:r>
              <a:rPr lang="en-US" altLang="zh-CN" dirty="0" err="1"/>
              <a:t>VilBERT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132F79-2A70-4CA5-BCF0-958B53BC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138C62-C7C5-4A14-9434-66861C88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96" y="2705809"/>
            <a:ext cx="8307208" cy="35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21933-F65E-4803-A0D6-8847A586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141F90-9CCF-475A-BCC0-C4D43C135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场景图预测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81CB8F-9F31-444D-AF62-74AB2233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28" y="2251594"/>
            <a:ext cx="7772544" cy="4353486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F2328C-2EFD-4AFD-92AC-D8E30992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4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70B0A-138B-4EAB-819C-098B55A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E5913-D5A3-40A8-84D8-4EB2D1F9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场景图</a:t>
            </a:r>
            <a:endParaRPr lang="en-US" altLang="zh-CN" dirty="0"/>
          </a:p>
          <a:p>
            <a:pPr lvl="1"/>
            <a:r>
              <a:rPr lang="zh-CN" altLang="en-US" dirty="0"/>
              <a:t>目标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>
                <a:sym typeface="Wingdings" panose="05000000000000000000" pitchFamily="2" charset="2"/>
              </a:rPr>
              <a:t>目标预测任务</a:t>
            </a:r>
            <a:endParaRPr lang="en-US" altLang="zh-CN" dirty="0"/>
          </a:p>
          <a:p>
            <a:pPr lvl="1"/>
            <a:r>
              <a:rPr lang="zh-CN" altLang="en-US" dirty="0"/>
              <a:t>目标属性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>
                <a:sym typeface="Wingdings" panose="05000000000000000000" pitchFamily="2" charset="2"/>
              </a:rPr>
              <a:t>属性预测任务</a:t>
            </a:r>
            <a:endParaRPr lang="en-US" altLang="zh-CN" dirty="0"/>
          </a:p>
          <a:p>
            <a:pPr lvl="1"/>
            <a:r>
              <a:rPr lang="zh-CN" altLang="en-US" dirty="0"/>
              <a:t>目标间的关系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dirty="0">
                <a:sym typeface="Wingdings" panose="05000000000000000000" pitchFamily="2" charset="2"/>
              </a:rPr>
              <a:t>关系预测任务</a:t>
            </a: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40941A-F11A-499C-82DA-E6D2D105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9718B-F8C8-4071-8265-C6C4D7EE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3B4BF2-74DF-4215-ABB6-5BA7B6578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场景图建立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zh-CN" b="0" i="1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3B4BF2-74DF-4215-ABB6-5BA7B6578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9EF9B9-8640-4FD5-B6EE-463DA47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9FC0DF-94CF-4113-BA18-7E19241B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20" y="1853958"/>
            <a:ext cx="5671581" cy="4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5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1B7B3-1D09-4FF4-9793-D09CDD40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3FA4CE-79F6-4766-AFE4-3185C09F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场景图建立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666ADA-41D6-4C40-B511-F8E2FB56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A0197C-CBE1-4439-A60C-1154A6CA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98" y="2785127"/>
            <a:ext cx="9368003" cy="2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1F931-5A92-40F6-BE2D-0C735962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495E94-E84B-4CEF-8BA9-ED1CBD678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目标预测任务</a:t>
            </a:r>
            <a:endParaRPr lang="en-US" altLang="zh-CN" dirty="0"/>
          </a:p>
          <a:p>
            <a:pPr lvl="1"/>
            <a:r>
              <a:rPr lang="zh-CN" altLang="en-US" dirty="0"/>
              <a:t>随机选取</a:t>
            </a:r>
            <a:r>
              <a:rPr lang="en-US" altLang="zh-CN" dirty="0"/>
              <a:t>30%</a:t>
            </a:r>
            <a:r>
              <a:rPr lang="zh-CN" altLang="en-US" dirty="0"/>
              <a:t>进行</a:t>
            </a:r>
            <a:r>
              <a:rPr lang="en-US" altLang="zh-CN" dirty="0"/>
              <a:t>mask</a:t>
            </a:r>
          </a:p>
          <a:p>
            <a:pPr lvl="2"/>
            <a:r>
              <a:rPr lang="en-US" altLang="zh-CN" dirty="0"/>
              <a:t>80%</a:t>
            </a:r>
            <a:r>
              <a:rPr lang="zh-CN" altLang="en-US" dirty="0"/>
              <a:t>用</a:t>
            </a:r>
            <a:r>
              <a:rPr lang="en-US" altLang="zh-CN" dirty="0"/>
              <a:t>[MASK]</a:t>
            </a:r>
            <a:r>
              <a:rPr lang="zh-CN" altLang="en-US" dirty="0"/>
              <a:t>进行替换</a:t>
            </a:r>
            <a:endParaRPr lang="en-US" altLang="zh-CN" dirty="0"/>
          </a:p>
          <a:p>
            <a:pPr lvl="2"/>
            <a:r>
              <a:rPr lang="en-US" altLang="zh-CN" dirty="0"/>
              <a:t>10%</a:t>
            </a:r>
            <a:r>
              <a:rPr lang="zh-CN" altLang="en-US" dirty="0"/>
              <a:t>用一个随机的</a:t>
            </a:r>
            <a:r>
              <a:rPr lang="en-US" altLang="zh-CN" dirty="0"/>
              <a:t>token</a:t>
            </a:r>
            <a:r>
              <a:rPr lang="zh-CN" altLang="en-US" dirty="0"/>
              <a:t>进行替换</a:t>
            </a:r>
            <a:endParaRPr lang="en-US" altLang="zh-CN" dirty="0"/>
          </a:p>
          <a:p>
            <a:pPr lvl="2"/>
            <a:r>
              <a:rPr lang="en-US" altLang="zh-CN" dirty="0"/>
              <a:t>10%</a:t>
            </a:r>
            <a:r>
              <a:rPr lang="zh-CN" altLang="en-US" dirty="0"/>
              <a:t>保持不变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DD02B-5F48-4451-8F63-64D35C53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BDD54D-7345-4C67-8BC3-05E23AA4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93" y="4221929"/>
            <a:ext cx="7003413" cy="8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327BED-8748-4D57-AF0C-7855D70D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60A7A-DDC0-491D-B2B7-04CCC2B7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属性预测任务</a:t>
            </a:r>
            <a:endParaRPr lang="en-US" altLang="zh-CN" dirty="0"/>
          </a:p>
          <a:p>
            <a:pPr lvl="1"/>
            <a:r>
              <a:rPr lang="zh-CN" altLang="en-US" dirty="0"/>
              <a:t>随机选取</a:t>
            </a:r>
            <a:r>
              <a:rPr lang="en-US" altLang="zh-CN" dirty="0"/>
              <a:t>30%</a:t>
            </a:r>
            <a:r>
              <a:rPr lang="zh-CN" altLang="en-US" dirty="0"/>
              <a:t>进行</a:t>
            </a:r>
            <a:r>
              <a:rPr lang="en-US" altLang="zh-CN" dirty="0"/>
              <a:t>mask</a:t>
            </a:r>
          </a:p>
          <a:p>
            <a:pPr lvl="2"/>
            <a:r>
              <a:rPr lang="en-US" altLang="zh-CN" dirty="0"/>
              <a:t>80%</a:t>
            </a:r>
            <a:r>
              <a:rPr lang="zh-CN" altLang="en-US" dirty="0"/>
              <a:t>用</a:t>
            </a:r>
            <a:r>
              <a:rPr lang="en-US" altLang="zh-CN" dirty="0"/>
              <a:t>[MASK]</a:t>
            </a:r>
            <a:r>
              <a:rPr lang="zh-CN" altLang="en-US" dirty="0"/>
              <a:t>进行替换</a:t>
            </a:r>
            <a:endParaRPr lang="en-US" altLang="zh-CN" dirty="0"/>
          </a:p>
          <a:p>
            <a:pPr lvl="2"/>
            <a:r>
              <a:rPr lang="en-US" altLang="zh-CN" dirty="0"/>
              <a:t>10%</a:t>
            </a:r>
            <a:r>
              <a:rPr lang="zh-CN" altLang="en-US" dirty="0"/>
              <a:t>用一个随机的</a:t>
            </a:r>
            <a:r>
              <a:rPr lang="en-US" altLang="zh-CN" dirty="0"/>
              <a:t>token</a:t>
            </a:r>
            <a:r>
              <a:rPr lang="zh-CN" altLang="en-US" dirty="0"/>
              <a:t>进行替换</a:t>
            </a:r>
            <a:endParaRPr lang="en-US" altLang="zh-CN" dirty="0"/>
          </a:p>
          <a:p>
            <a:pPr lvl="2"/>
            <a:r>
              <a:rPr lang="en-US" altLang="zh-CN" dirty="0"/>
              <a:t>10%</a:t>
            </a:r>
            <a:r>
              <a:rPr lang="zh-CN" altLang="en-US" dirty="0"/>
              <a:t>保持不变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A5DCAD-5279-40CB-9999-68AE6C3B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BB853-531D-47C1-AFBD-5A42C8858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8" y="4574800"/>
            <a:ext cx="6455143" cy="7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A8763-1D1F-401A-9637-D33B9039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31C3F3-6AF2-420B-9DDF-0008A70A7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关系预测任务</a:t>
            </a:r>
            <a:endParaRPr lang="en-US" altLang="zh-CN" dirty="0"/>
          </a:p>
          <a:p>
            <a:pPr lvl="1"/>
            <a:r>
              <a:rPr lang="zh-CN" altLang="en-US" dirty="0"/>
              <a:t>随机选取</a:t>
            </a:r>
            <a:r>
              <a:rPr lang="en-US" altLang="zh-CN" dirty="0"/>
              <a:t>30%</a:t>
            </a:r>
            <a:r>
              <a:rPr lang="zh-CN" altLang="en-US" dirty="0"/>
              <a:t>进行</a:t>
            </a:r>
            <a:r>
              <a:rPr lang="en-US" altLang="zh-CN" dirty="0"/>
              <a:t>mask</a:t>
            </a:r>
          </a:p>
          <a:p>
            <a:pPr lvl="2"/>
            <a:r>
              <a:rPr lang="en-US" altLang="zh-CN" dirty="0"/>
              <a:t>80%</a:t>
            </a:r>
            <a:r>
              <a:rPr lang="zh-CN" altLang="en-US" dirty="0"/>
              <a:t>用</a:t>
            </a:r>
            <a:r>
              <a:rPr lang="en-US" altLang="zh-CN" dirty="0"/>
              <a:t>[MASK]</a:t>
            </a:r>
            <a:r>
              <a:rPr lang="zh-CN" altLang="en-US" dirty="0"/>
              <a:t>进行替换</a:t>
            </a:r>
            <a:endParaRPr lang="en-US" altLang="zh-CN" dirty="0"/>
          </a:p>
          <a:p>
            <a:pPr lvl="2"/>
            <a:r>
              <a:rPr lang="en-US" altLang="zh-CN" dirty="0"/>
              <a:t>10%</a:t>
            </a:r>
            <a:r>
              <a:rPr lang="zh-CN" altLang="en-US" dirty="0"/>
              <a:t>用一个随机的</a:t>
            </a:r>
            <a:r>
              <a:rPr lang="en-US" altLang="zh-CN" dirty="0"/>
              <a:t>token</a:t>
            </a:r>
            <a:r>
              <a:rPr lang="zh-CN" altLang="en-US" dirty="0"/>
              <a:t>进行替换</a:t>
            </a:r>
            <a:endParaRPr lang="en-US" altLang="zh-CN" dirty="0"/>
          </a:p>
          <a:p>
            <a:pPr lvl="2"/>
            <a:r>
              <a:rPr lang="en-US" altLang="zh-CN" dirty="0"/>
              <a:t>10%</a:t>
            </a:r>
            <a:r>
              <a:rPr lang="zh-CN" altLang="en-US" dirty="0"/>
              <a:t>保持不变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4C5BE4-9CF9-4068-BD19-F878D459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847170-D570-4058-88EE-9442CD9A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66" y="4741762"/>
            <a:ext cx="6449066" cy="6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0FC17-359A-458B-9932-8BE6680F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EE7B51-F07E-478B-AEA0-F6C569F2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预训练数据</a:t>
            </a:r>
            <a:endParaRPr lang="en-US" altLang="zh-CN" dirty="0"/>
          </a:p>
          <a:p>
            <a:pPr lvl="1"/>
            <a:r>
              <a:rPr lang="en-US" altLang="zh-CN" dirty="0"/>
              <a:t>Conceptual Captions(CC) dataset</a:t>
            </a:r>
          </a:p>
          <a:p>
            <a:pPr lvl="2"/>
            <a:r>
              <a:rPr lang="en-US" altLang="zh-CN" dirty="0"/>
              <a:t>3.3 million image-caption pairs</a:t>
            </a:r>
          </a:p>
          <a:p>
            <a:pPr lvl="1"/>
            <a:r>
              <a:rPr lang="en-US" altLang="zh-CN" dirty="0"/>
              <a:t>SBU dataset</a:t>
            </a:r>
          </a:p>
          <a:p>
            <a:pPr lvl="2"/>
            <a:r>
              <a:rPr lang="en-US" altLang="zh-CN" dirty="0"/>
              <a:t>1.0 million image-caption pairs</a:t>
            </a:r>
          </a:p>
          <a:p>
            <a:pPr lvl="2"/>
            <a:endParaRPr lang="en-US" altLang="zh-CN" dirty="0"/>
          </a:p>
          <a:p>
            <a:pPr lvl="1"/>
            <a:r>
              <a:rPr lang="en-US" altLang="zh-CN" dirty="0"/>
              <a:t>link broken when they downloaded the data</a:t>
            </a:r>
          </a:p>
          <a:p>
            <a:pPr lvl="2"/>
            <a:r>
              <a:rPr lang="en-US" altLang="zh-CN" dirty="0"/>
              <a:t>3.0 million image-caption pairs for CC</a:t>
            </a:r>
          </a:p>
          <a:p>
            <a:pPr lvl="2"/>
            <a:r>
              <a:rPr lang="en-US" altLang="zh-CN" dirty="0"/>
              <a:t>0.8 million image-caption pairs for SBU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2D3828-9185-42FE-9DC5-A600C386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C6E00-27F5-4685-B73E-E954A8EB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75D4A7-2792-4EDC-B6BF-0A43691A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Visual-language</a:t>
            </a:r>
            <a:r>
              <a:rPr lang="zh-CN" altLang="en-US" dirty="0"/>
              <a:t>任务上的预训练是很重要的</a:t>
            </a:r>
            <a:endParaRPr lang="en-US" altLang="zh-CN" dirty="0"/>
          </a:p>
          <a:p>
            <a:pPr lvl="1"/>
            <a:r>
              <a:rPr lang="en-US" altLang="zh-CN" dirty="0"/>
              <a:t>VQA</a:t>
            </a:r>
            <a:r>
              <a:rPr lang="zh-CN" altLang="en-US" dirty="0"/>
              <a:t>、</a:t>
            </a:r>
            <a:r>
              <a:rPr lang="en-US" altLang="zh-CN" dirty="0"/>
              <a:t>VCR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0E86DE-BB53-4852-94F4-7E3D3893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71" y="2885916"/>
            <a:ext cx="5939350" cy="329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DBE710-E04F-47F1-BFE4-0FFD28DF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59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6D357-FAEE-41A2-811B-993F42C9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EA704-E7DC-4827-8B54-6291564B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实现细节</a:t>
            </a:r>
            <a:endParaRPr lang="en-US" altLang="zh-CN" dirty="0"/>
          </a:p>
          <a:p>
            <a:pPr lvl="1"/>
            <a:r>
              <a:rPr lang="en-US" altLang="zh-CN" dirty="0"/>
              <a:t>Mask 15% tokens, 30% scene graph nodes, 15% image regions</a:t>
            </a:r>
          </a:p>
          <a:p>
            <a:pPr lvl="1"/>
            <a:r>
              <a:rPr lang="zh-CN" altLang="en-US" dirty="0"/>
              <a:t>对于</a:t>
            </a:r>
            <a:r>
              <a:rPr lang="en-US" altLang="zh-CN" dirty="0"/>
              <a:t>token</a:t>
            </a:r>
            <a:r>
              <a:rPr lang="zh-CN" altLang="en-US" dirty="0"/>
              <a:t>和</a:t>
            </a:r>
            <a:r>
              <a:rPr lang="en-US" altLang="zh-CN" dirty="0"/>
              <a:t>region</a:t>
            </a:r>
            <a:r>
              <a:rPr lang="zh-CN" altLang="en-US" dirty="0"/>
              <a:t>的预测任务，只使用</a:t>
            </a:r>
            <a:r>
              <a:rPr lang="en-US" altLang="zh-CN" dirty="0"/>
              <a:t>positive pairs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模型</a:t>
            </a:r>
            <a:r>
              <a:rPr lang="en-US" altLang="zh-CN" dirty="0"/>
              <a:t>Setting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B41621-495D-46C7-BDBD-4BB5426E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FE1149-7C24-479D-A71E-A50FA428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92" y="4452481"/>
            <a:ext cx="9304474" cy="15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0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622E5-B9E6-4BAE-96A3-9ED83556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D6B651-EC82-4701-B419-023BA408C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下游任务</a:t>
                </a:r>
                <a:endParaRPr lang="en-US" altLang="zh-CN" dirty="0"/>
              </a:p>
              <a:p>
                <a:r>
                  <a:rPr lang="en-US" altLang="zh-CN" dirty="0"/>
                  <a:t>Visual Commonsense Reasoning (VCR)</a:t>
                </a:r>
              </a:p>
              <a:p>
                <a:pPr lvl="1"/>
                <a:r>
                  <a:rPr lang="en-US" altLang="zh-CN" dirty="0"/>
                  <a:t>Q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A</a:t>
                </a: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Text modality: concatenate the question and each candidate answer</a:t>
                </a: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Visual modality: keep the image</a:t>
                </a: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Dot product of final hidden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𝐶𝐿𝑆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𝐼𝑀𝐺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predict matching score for each answer semantically matched with the visual content with an additional FC layer</a:t>
                </a:r>
              </a:p>
              <a:p>
                <a:pPr lvl="1"/>
                <a:r>
                  <a:rPr lang="en-US" altLang="zh-CN" dirty="0"/>
                  <a:t>QA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R</a:t>
                </a: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Same setting as Q  A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D6B651-EC82-4701-B419-023BA408C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76DD53-EC1D-4270-AAF8-B1D083FF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04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70713-8690-4C7F-BCB9-0CA302CA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C2D54E-4018-4729-B059-DAF62F8C2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下游任务</a:t>
                </a:r>
                <a:endParaRPr lang="en-US" altLang="zh-CN" dirty="0"/>
              </a:p>
              <a:p>
                <a:r>
                  <a:rPr lang="en-US" altLang="zh-CN" dirty="0"/>
                  <a:t>Visual Question Answering (VQA)</a:t>
                </a:r>
              </a:p>
              <a:p>
                <a:pPr lvl="1"/>
                <a:r>
                  <a:rPr lang="en-US" altLang="zh-CN" dirty="0"/>
                  <a:t>multi-</a:t>
                </a:r>
                <a:r>
                  <a:rPr lang="en-US" altLang="zh-CN" dirty="0" err="1"/>
                  <a:t>lable</a:t>
                </a:r>
                <a:r>
                  <a:rPr lang="en-US" altLang="zh-CN" dirty="0"/>
                  <a:t> classification task – assigning a soft target score to each answer based on its relevancy to the 10 human answer responses</a:t>
                </a:r>
              </a:p>
              <a:p>
                <a:pPr lvl="1"/>
                <a:r>
                  <a:rPr lang="en-US" altLang="zh-CN" dirty="0"/>
                  <a:t>take dot product of final hidden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𝐶𝐿𝑆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𝐼𝑀𝐺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map this representation into 3,129 possible answers with an additional two layer MLP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C2D54E-4018-4729-B059-DAF62F8C2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CEBBC6-791F-4445-9A53-06A6EB8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61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BA0DE-F886-48C2-8B39-5C632B39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3710E4-ED79-459C-A931-112A24E3C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下游任务</a:t>
                </a:r>
                <a:endParaRPr lang="en-US" altLang="zh-CN" dirty="0"/>
              </a:p>
              <a:p>
                <a:r>
                  <a:rPr lang="en-US" altLang="zh-CN" dirty="0"/>
                  <a:t>Grounding Referring Expressions</a:t>
                </a:r>
              </a:p>
              <a:p>
                <a:pPr lvl="1"/>
                <a:r>
                  <a:rPr lang="zh-CN" altLang="en-US" dirty="0"/>
                  <a:t>使用</a:t>
                </a:r>
                <a:r>
                  <a:rPr lang="en-US" altLang="zh-CN" dirty="0" err="1"/>
                  <a:t>Mattnet</a:t>
                </a:r>
                <a:r>
                  <a:rPr lang="zh-CN" altLang="en-US" dirty="0"/>
                  <a:t>提供的候选框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Do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prediction for each region using its final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CN" dirty="0"/>
                  <a:t>with an additional FC layer while each region 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is labelled by computing the </a:t>
                </a:r>
                <a:r>
                  <a:rPr lang="en-US" altLang="zh-CN" dirty="0" err="1"/>
                  <a:t>IoU</a:t>
                </a:r>
                <a:r>
                  <a:rPr lang="en-US" altLang="zh-CN" dirty="0"/>
                  <a:t> with the ground truth box with a threshold of 0.5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03710E4-ED79-459C-A931-112A24E3C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B82168-AA4B-46A3-B817-6DD7DD6B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1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7AFF9-EAC9-410A-B7D1-8D55775A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4677A0-5CD8-4F7E-867A-E3FD5CFB57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下游任务</a:t>
                </a:r>
                <a:endParaRPr lang="en-US" altLang="zh-CN" dirty="0"/>
              </a:p>
              <a:p>
                <a:r>
                  <a:rPr lang="en-US" altLang="zh-CN" dirty="0"/>
                  <a:t>Image retrieval &amp; Text retrieval</a:t>
                </a:r>
              </a:p>
              <a:p>
                <a:pPr lvl="1"/>
                <a:r>
                  <a:rPr lang="en-US" altLang="zh-CN" dirty="0"/>
                  <a:t>take dot product of final hidden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𝐶𝐿𝑆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𝐼𝑀𝐺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to predict matching score s(w; v) for each text and image is matched with an additional FC layer.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4677A0-5CD8-4F7E-867A-E3FD5CFB5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FC1EE1-7F9C-4FEE-A1AD-DF0AF8F7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50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71E21-0669-4647-AFB5-18A27A26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979E2C-B601-4363-9DFC-1329E05F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7EAD99-9342-4CED-9854-B27BD726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66" y="913098"/>
            <a:ext cx="6926447" cy="563107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FDFFC-0366-4B2B-9BE6-D1D9F4CA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0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25870-B779-4C6F-BD7A-5E2DB1C3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2A21E1-3426-4590-8D5F-327509B4A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Cloze test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04B157-FF1B-44AA-9E1F-1F71F333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14FDCF-D81C-4D08-8CDB-0E250173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90" y="3338512"/>
            <a:ext cx="866161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38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077FD-5F83-4208-B197-CEF14F9D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247DC-5907-491D-8240-B54F9919B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F92354-4AC1-49A8-B70D-CFF5D794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68C45F-B75F-49CA-989F-EFB17ED1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82" y="457257"/>
            <a:ext cx="5463435" cy="59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C6E00-27F5-4685-B73E-E954A8EB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75D4A7-2792-4EDC-B6BF-0A43691A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预训练的目标</a:t>
            </a:r>
            <a:endParaRPr lang="en-US" altLang="zh-CN" dirty="0"/>
          </a:p>
          <a:p>
            <a:pPr lvl="1"/>
            <a:r>
              <a:rPr lang="zh-CN" altLang="en-US" dirty="0"/>
              <a:t>学习</a:t>
            </a:r>
            <a:r>
              <a:rPr lang="en-US" altLang="zh-CN" dirty="0"/>
              <a:t>visual-language</a:t>
            </a:r>
            <a:r>
              <a:rPr lang="zh-CN" altLang="en-US" dirty="0"/>
              <a:t>的联合表示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现有方法</a:t>
            </a:r>
            <a:endParaRPr lang="en-US" altLang="zh-CN" dirty="0"/>
          </a:p>
          <a:p>
            <a:pPr lvl="1"/>
            <a:r>
              <a:rPr lang="en-US" altLang="zh-CN" dirty="0"/>
              <a:t>Masked Language Modelling</a:t>
            </a:r>
            <a:r>
              <a:rPr lang="zh-CN" altLang="en-US" dirty="0"/>
              <a:t>（</a:t>
            </a:r>
            <a:r>
              <a:rPr lang="en-US" altLang="zh-CN" dirty="0"/>
              <a:t>BERT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Image-Text Matching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缺点</a:t>
            </a:r>
            <a:endParaRPr lang="en-US" altLang="zh-CN" dirty="0"/>
          </a:p>
          <a:p>
            <a:pPr lvl="1"/>
            <a:r>
              <a:rPr lang="zh-CN" altLang="en-US" dirty="0"/>
              <a:t>忽略了描述细尺度语义信息的词汇及其和图像的联系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BB9B87-7AA5-443D-BA4E-9E8BE65F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184B7-6E6E-4227-B82C-E90CA871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E3C002-8E92-4873-96FA-6E3F9CE3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62DB8F-4BD4-430F-884A-FAA0B810C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73" y="1960562"/>
            <a:ext cx="8201453" cy="435133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D8E968-241C-48BD-9C00-45B971B2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184B7-6E6E-4227-B82C-E90CA871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贡献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E3C002-8E92-4873-96FA-6E3F9CE3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采用场景图，首次使用结构知识（场景图）来加强预训练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建立了场景图预测任务，通过预测场景图中不同类型的元素，让模型能学习到不同模态的细尺度语义联系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个下游多模态任务取得了</a:t>
            </a:r>
            <a:r>
              <a:rPr lang="en-US" altLang="zh-CN" dirty="0"/>
              <a:t>SOTA</a:t>
            </a:r>
            <a:r>
              <a:rPr lang="zh-CN" altLang="en-US" dirty="0"/>
              <a:t>，在</a:t>
            </a:r>
            <a:r>
              <a:rPr lang="en-US" altLang="zh-CN" dirty="0"/>
              <a:t>VCR</a:t>
            </a:r>
            <a:r>
              <a:rPr lang="zh-CN" altLang="en-US" dirty="0"/>
              <a:t>排行榜取得第一</a:t>
            </a:r>
            <a:endParaRPr lang="en-US" altLang="zh-CN" dirty="0"/>
          </a:p>
          <a:p>
            <a:pPr lvl="1"/>
            <a:r>
              <a:rPr lang="en-US" altLang="zh-CN" dirty="0"/>
              <a:t>VQA</a:t>
            </a:r>
            <a:r>
              <a:rPr lang="zh-CN" altLang="en-US" dirty="0"/>
              <a:t>、</a:t>
            </a:r>
            <a:r>
              <a:rPr lang="en-US" altLang="zh-CN" dirty="0"/>
              <a:t>VCR</a:t>
            </a:r>
            <a:r>
              <a:rPr lang="zh-CN" altLang="en-US" dirty="0"/>
              <a:t>、</a:t>
            </a:r>
            <a:r>
              <a:rPr lang="en-US" altLang="zh-CN" dirty="0" err="1"/>
              <a:t>RefCOCO</a:t>
            </a:r>
            <a:r>
              <a:rPr lang="en-US" altLang="zh-CN" dirty="0"/>
              <a:t>+</a:t>
            </a:r>
            <a:r>
              <a:rPr lang="zh-CN" altLang="en-US" dirty="0"/>
              <a:t>、</a:t>
            </a:r>
            <a:r>
              <a:rPr lang="en-US" altLang="zh-CN" dirty="0"/>
              <a:t>Flickr30K</a:t>
            </a:r>
            <a:r>
              <a:rPr lang="zh-CN" altLang="en-US" dirty="0"/>
              <a:t>、</a:t>
            </a:r>
            <a:r>
              <a:rPr lang="en-US" altLang="zh-CN" dirty="0"/>
              <a:t>Q </a:t>
            </a:r>
            <a:r>
              <a:rPr lang="en-US" altLang="zh-CN" dirty="0">
                <a:sym typeface="Wingdings" panose="05000000000000000000" pitchFamily="2" charset="2"/>
              </a:rPr>
              <a:t> AR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72ADF7-4CB4-4894-8CAA-A183A954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3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7AA4E-2580-44A1-A24A-A929EF30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15D1AE-1E5D-4205-B61A-5E28C65F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目标：学习到集成了模态信息（单模态）和模态间对应关系（跨模态）的联合表示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87723A-A29B-4DF7-B2EC-051871DA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0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CAA96-1E06-42E0-9779-32267CDB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A9A6A-AF08-462D-8760-510903C3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语句输入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DA7E79-C401-479B-A392-EF27A85C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AFBE6C-E774-47C3-AC8C-A21C48D4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92" y="2510967"/>
            <a:ext cx="8907015" cy="29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87A2B-40CA-4DDD-AB43-5BFB2EAF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6BA5B6-68DB-4B48-BA8B-C3C1431E9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图像输入</a:t>
            </a:r>
            <a:endParaRPr lang="en-US" altLang="zh-CN" dirty="0"/>
          </a:p>
          <a:p>
            <a:pPr lvl="1"/>
            <a:r>
              <a:rPr lang="en-US" altLang="zh-CN" dirty="0"/>
              <a:t>Faster R-CNN</a:t>
            </a:r>
            <a:r>
              <a:rPr lang="zh-CN" altLang="en-US" dirty="0"/>
              <a:t>检测静态图像区域</a:t>
            </a:r>
            <a:endParaRPr lang="en-US" altLang="zh-CN" dirty="0"/>
          </a:p>
          <a:p>
            <a:pPr lvl="2"/>
            <a:r>
              <a:rPr lang="en-US" altLang="zh-CN" dirty="0"/>
              <a:t>Pretrained on the Visual-Genome</a:t>
            </a:r>
          </a:p>
          <a:p>
            <a:pPr lvl="2"/>
            <a:endParaRPr lang="en-US" altLang="zh-CN" dirty="0"/>
          </a:p>
          <a:p>
            <a:pPr lvl="1"/>
            <a:r>
              <a:rPr lang="zh-CN" altLang="en-US" dirty="0"/>
              <a:t>编码位置特征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特殊标记</a:t>
            </a:r>
            <a:r>
              <a:rPr lang="en-US" altLang="zh-CN" dirty="0"/>
              <a:t>[IMG]</a:t>
            </a:r>
          </a:p>
          <a:p>
            <a:pPr lvl="2"/>
            <a:r>
              <a:rPr lang="zh-CN" altLang="en-US" dirty="0"/>
              <a:t>对应原图的空间编码平均池化特征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8629FE-646A-46FB-9F6F-29B330B8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B35B2C-FED7-4F8B-A5A7-39C8276B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918" y="1303060"/>
            <a:ext cx="5078633" cy="42518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843452A-2E04-4107-B579-811127156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240" y="3845650"/>
            <a:ext cx="4021760" cy="4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CDCEA-FCD3-40AC-8E5D-D4B9C75A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89F281-56DB-44D5-B63F-8B848D8A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输入</a:t>
            </a:r>
            <a:endParaRPr lang="en-US" altLang="zh-CN" dirty="0"/>
          </a:p>
          <a:p>
            <a:pPr lvl="1"/>
            <a:r>
              <a:rPr lang="zh-CN" altLang="en-US" dirty="0"/>
              <a:t>语句：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图像：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05251D-76DD-4B99-BC72-A988D12E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5489-5BE9-4EF7-A748-280C9E7448A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19A57-E9A6-4DB9-94EA-130971BB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05" y="2307971"/>
            <a:ext cx="3315047" cy="3833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5A5BD7-07FD-4F7E-AE48-7D02FA46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63" y="3045677"/>
            <a:ext cx="2514603" cy="3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1252</Words>
  <Application>Microsoft Office PowerPoint</Application>
  <PresentationFormat>宽屏</PresentationFormat>
  <Paragraphs>193</Paragraphs>
  <Slides>27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背景</vt:lpstr>
      <vt:lpstr>背景</vt:lpstr>
      <vt:lpstr>背景</vt:lpstr>
      <vt:lpstr>贡献</vt:lpstr>
      <vt:lpstr>方法</vt:lpstr>
      <vt:lpstr>方法</vt:lpstr>
      <vt:lpstr>方法</vt:lpstr>
      <vt:lpstr>方法</vt:lpstr>
      <vt:lpstr>方法</vt:lpstr>
      <vt:lpstr>方法</vt:lpstr>
      <vt:lpstr>方法</vt:lpstr>
      <vt:lpstr>方法</vt:lpstr>
      <vt:lpstr>方法</vt:lpstr>
      <vt:lpstr>方法</vt:lpstr>
      <vt:lpstr>方法</vt:lpstr>
      <vt:lpstr>方法</vt:lpstr>
      <vt:lpstr>方法</vt:lpstr>
      <vt:lpstr>实验</vt:lpstr>
      <vt:lpstr>实验</vt:lpstr>
      <vt:lpstr>实验</vt:lpstr>
      <vt:lpstr>实验</vt:lpstr>
      <vt:lpstr>实验</vt:lpstr>
      <vt:lpstr>实验</vt:lpstr>
      <vt:lpstr>结果</vt:lpstr>
      <vt:lpstr>结果</vt:lpstr>
      <vt:lpstr>结果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子涵 丁</dc:creator>
  <cp:lastModifiedBy>子涵 丁</cp:lastModifiedBy>
  <cp:revision>66</cp:revision>
  <dcterms:created xsi:type="dcterms:W3CDTF">2020-07-17T06:15:33Z</dcterms:created>
  <dcterms:modified xsi:type="dcterms:W3CDTF">2020-07-18T11:30:33Z</dcterms:modified>
</cp:coreProperties>
</file>