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D3921-D025-47B5-A570-BCBC5BDDB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619365-95B4-4494-AD09-D4DE59DBB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F13DDB-FB97-4B22-9304-C143CB99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94D502-90E6-40CA-8031-711046FB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759FD-78CF-458A-9862-F256B75B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52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5404A-E3BC-4E67-A2D2-C17656D4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CFF5E8-FEDC-4C44-9273-510174C47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C4C204-86DD-4C8B-88C8-41D8BBD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E09C7C-BD5E-4E65-A300-A70B2DF2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60ECE7-C899-4A4C-99A4-44E70219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7BC1D2-BB34-4725-A1F3-AEDB20937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2A7642-CE01-489B-A375-BE0AD922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4534C-52D3-4D90-A524-494829B9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A21CF2-FAEB-4193-B4D4-5A07864E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E5E4E-6DB4-452A-8B2C-9A237BD7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EF97C-D589-44D1-91EF-2E093E00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FBBBC-184C-41EF-B21C-0809327D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001DB5-D296-431D-A587-DB3EA354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FFF4D-E4AE-4C5D-8858-D79E5086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28839-ABE5-4ED8-BE06-6EB2AEDF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45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754D7-8618-44AB-AD2D-659306E9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1186A5-5544-41A6-9344-905F2A0B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6127D8-5E40-469A-885E-E9B80BE3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31B1D7-E1E6-419B-8592-6473919B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6D6A21-E6B4-43C5-8410-DF8E6EA6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0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222E8-4C3E-45BB-A603-905348D6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4D70AD-0C39-40FE-8714-979B2DC3A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06F410-0182-4B55-A6FB-A00153DF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654E0F-D6CC-4C81-A3D4-1117105C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1AF942-54EA-40F2-8318-FFC7EB9B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8DF61E-6DBF-463A-902E-ABA8496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E9F9C-72AF-4A77-8ABA-0EB493C6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E75C75-5250-4843-9647-696883E4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346B8B-2DA2-4546-AF69-F27E4556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C8B30A-6801-42E0-9653-DA0D20E9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C68C1C-647E-4B3F-948A-80BF9C1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E91801-DE64-4ED2-AF00-3E0E2D8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A0A3C2-69D0-401B-9AED-0108A8FB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6A4220-1356-46BC-B978-1C0F0024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7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F532E-9E6A-404F-B628-D42562F8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AEC2DE-658A-4A07-B507-4170CB8D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C2BE6C-0074-483E-8E12-76B91910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B5058D-56B8-4153-A38C-476F578E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4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BADA61-5BE8-4E6A-AF5F-0285E64D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E1BF01-BEF2-4DC0-9DDE-34315AE6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9D6972-5457-4D55-8956-E22EB5F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F71A0-E631-45F0-AA5D-213D6FEB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C57D12-DAA3-47D5-A1F8-749BB0D6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F249A0-AA13-4EB9-9086-23601888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4FC0A4-E13D-421C-9F61-82D2D1E2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3D9C11-89CE-4610-A074-91C7474E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816F1A-18C6-48C2-921A-8208BB24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10B6A-D5B4-4C42-AA59-A48AFBAE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069835-ACAC-4846-B3F7-B766431A8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EA34E9-16AA-4776-8E79-D31F3E5C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C2DC54-248D-4434-B300-033C247B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9D0605-1C51-4BA0-A013-541B102F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8C869-40AF-4405-802C-69F5ABBB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3F08D4-3A46-4957-A0C1-752856CC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1AC7C1-912B-4D94-875E-691DF1DD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4E8EB-E290-49E5-A341-6BAEC248A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418E-EE7F-4D53-A142-31A32C02B840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56BB0B-3AE2-487E-B540-75154FF7D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11CB4-F1D0-435A-907A-70E0F9C52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9A8B-AA4D-4A21-8A20-599B6FCCFD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7F74A1-5262-46F4-B773-00B5F68F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4" y="1881381"/>
            <a:ext cx="10580952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动机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E9C57B-DAD4-41E3-8136-1CFC8FDC323D}"/>
              </a:ext>
            </a:extLst>
          </p:cNvPr>
          <p:cNvSpPr txBox="1"/>
          <p:nvPr/>
        </p:nvSpPr>
        <p:spPr>
          <a:xfrm>
            <a:off x="1239864" y="1203649"/>
            <a:ext cx="9882226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一般的实例分割采取的是先检测后分割的自顶向下方法，这样存在一些问题：</a:t>
            </a:r>
            <a:br>
              <a:rPr lang="en-US" altLang="zh-CN" dirty="0"/>
            </a:br>
            <a:r>
              <a:rPr lang="zh-CN" altLang="en-US" dirty="0"/>
              <a:t>在同类物体比较密集的区域，相邻的检测框可能被</a:t>
            </a:r>
            <a:r>
              <a:rPr lang="en-US" altLang="zh-CN" dirty="0"/>
              <a:t>NMS</a:t>
            </a:r>
            <a:r>
              <a:rPr lang="zh-CN" altLang="en-US" dirty="0"/>
              <a:t>抑制，并且在一个检测框内分割模块不能很好区分要分割的主体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人 是一个比较特殊的类，拥有独特的</a:t>
            </a:r>
            <a:r>
              <a:rPr lang="en-US" altLang="zh-CN" dirty="0"/>
              <a:t>pose</a:t>
            </a:r>
            <a:r>
              <a:rPr lang="zh-CN" altLang="en-US" dirty="0"/>
              <a:t>信息，利用现有的自底向上的</a:t>
            </a:r>
            <a:r>
              <a:rPr lang="en-US" altLang="zh-CN" dirty="0"/>
              <a:t>pose</a:t>
            </a:r>
            <a:r>
              <a:rPr lang="zh-CN" altLang="en-US" dirty="0"/>
              <a:t>生成方法，可以完成不依赖于检测的人的实例分割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日常生活场景中人们互相遮挡的情形比较常见，而现有数据集中很少出现严重的多人遮挡，或者不存在分割与</a:t>
            </a:r>
            <a:r>
              <a:rPr lang="en-US" altLang="zh-CN" dirty="0"/>
              <a:t>pose</a:t>
            </a:r>
            <a:r>
              <a:rPr lang="zh-CN" altLang="en-US" dirty="0"/>
              <a:t>的完整标注，因此提出一个新的关注于多人遮挡的数据集‘</a:t>
            </a:r>
            <a:r>
              <a:rPr lang="en-US" altLang="zh-CN" dirty="0" err="1"/>
              <a:t>OCHuman</a:t>
            </a:r>
            <a:r>
              <a:rPr lang="en-US" altLang="zh-CN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8290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Occluded Human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E9C57B-DAD4-41E3-8136-1CFC8FDC323D}"/>
              </a:ext>
            </a:extLst>
          </p:cNvPr>
          <p:cNvSpPr txBox="1"/>
          <p:nvPr/>
        </p:nvSpPr>
        <p:spPr>
          <a:xfrm>
            <a:off x="1239864" y="1203649"/>
            <a:ext cx="988222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包含</a:t>
            </a:r>
            <a:r>
              <a:rPr lang="en-US" altLang="zh-CN" dirty="0"/>
              <a:t>4731</a:t>
            </a:r>
            <a:r>
              <a:rPr lang="zh-CN" altLang="en-US" dirty="0"/>
              <a:t>张图，共有</a:t>
            </a:r>
            <a:r>
              <a:rPr lang="en-US" altLang="zh-CN" dirty="0"/>
              <a:t>8110</a:t>
            </a:r>
            <a:r>
              <a:rPr lang="zh-CN" altLang="en-US" dirty="0"/>
              <a:t>个标注（</a:t>
            </a:r>
            <a:r>
              <a:rPr lang="en-US" altLang="zh-CN" dirty="0"/>
              <a:t>mask</a:t>
            </a:r>
            <a:r>
              <a:rPr lang="zh-CN" altLang="en-US" dirty="0"/>
              <a:t>、</a:t>
            </a:r>
            <a:r>
              <a:rPr lang="en-US" altLang="zh-CN" dirty="0"/>
              <a:t>pose</a:t>
            </a:r>
            <a:r>
              <a:rPr lang="zh-CN" altLang="en-US" dirty="0"/>
              <a:t>）的人的实例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若一个人的</a:t>
            </a:r>
            <a:r>
              <a:rPr lang="en-US" altLang="zh-CN" dirty="0" err="1"/>
              <a:t>bbox</a:t>
            </a:r>
            <a:r>
              <a:rPr lang="zh-CN" altLang="en-US" dirty="0"/>
              <a:t>与其它任意一人的</a:t>
            </a:r>
            <a:r>
              <a:rPr lang="en-US" altLang="zh-CN" dirty="0" err="1"/>
              <a:t>bbox</a:t>
            </a:r>
            <a:r>
              <a:rPr lang="zh-CN" altLang="en-US" dirty="0"/>
              <a:t>拥有大于</a:t>
            </a:r>
            <a:r>
              <a:rPr lang="en-US" altLang="zh-CN" dirty="0"/>
              <a:t>0.5</a:t>
            </a:r>
            <a:r>
              <a:rPr lang="zh-CN" altLang="en-US" dirty="0"/>
              <a:t>的</a:t>
            </a:r>
            <a:r>
              <a:rPr lang="en-US" altLang="zh-CN" dirty="0" err="1"/>
              <a:t>iou</a:t>
            </a:r>
            <a:r>
              <a:rPr lang="zh-CN" altLang="en-US" dirty="0"/>
              <a:t>，则该人视为一个严重遮挡的人，对其进行</a:t>
            </a:r>
            <a:r>
              <a:rPr lang="en-US" altLang="zh-CN" dirty="0"/>
              <a:t>mask</a:t>
            </a:r>
            <a:r>
              <a:rPr lang="zh-CN" altLang="en-US" dirty="0"/>
              <a:t>与</a:t>
            </a:r>
            <a:r>
              <a:rPr lang="en-US" altLang="zh-CN" dirty="0"/>
              <a:t>pose</a:t>
            </a:r>
            <a:r>
              <a:rPr lang="zh-CN" altLang="en-US" dirty="0"/>
              <a:t>的标注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0161D2-5082-44AA-AFBE-BCFF6CDB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96" y="2867853"/>
            <a:ext cx="6704762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框架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BF56C4-FCE0-4D6D-8F07-AF81E4EC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3" y="1316122"/>
            <a:ext cx="11503853" cy="51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聚类</a:t>
            </a:r>
            <a:r>
              <a:rPr lang="en-US" altLang="zh-CN" sz="2400" dirty="0"/>
              <a:t>pose</a:t>
            </a:r>
            <a:r>
              <a:rPr lang="zh-CN" altLang="en-US" sz="2400" dirty="0"/>
              <a:t>模板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5153E4-C6A2-41C3-81BA-DF43201DBDB0}"/>
                  </a:ext>
                </a:extLst>
              </p:cNvPr>
              <p:cNvSpPr txBox="1"/>
              <p:nvPr/>
            </p:nvSpPr>
            <p:spPr>
              <a:xfrm>
                <a:off x="1239864" y="1203649"/>
                <a:ext cx="4964993" cy="462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定义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的表示为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dirty="0"/>
                  <a:t>，代表每个部位的空间坐标与可视情况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在训练集上对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使用</a:t>
                </a:r>
                <a:r>
                  <a:rPr lang="en-US" altLang="zh-CN" dirty="0"/>
                  <a:t>k-means</a:t>
                </a:r>
                <a:r>
                  <a:rPr lang="zh-CN" altLang="en-US" dirty="0"/>
                  <a:t>进行聚类，对每个</a:t>
                </a:r>
                <a:r>
                  <a:rPr lang="en-US" altLang="zh-CN" dirty="0" err="1"/>
                  <a:t>bbox</a:t>
                </a:r>
                <a:r>
                  <a:rPr lang="zh-CN" altLang="en-US" dirty="0"/>
                  <a:t>取其外接正方形，并</a:t>
                </a:r>
                <a:r>
                  <a:rPr lang="en-US" altLang="zh-CN" dirty="0"/>
                  <a:t>resize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大小，将每个部位坐标转换为相对坐标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只对超过</a:t>
                </a:r>
                <a:r>
                  <a:rPr lang="en-US" altLang="zh-CN" dirty="0"/>
                  <a:t>8</a:t>
                </a:r>
                <a:r>
                  <a:rPr lang="zh-CN" altLang="en-US" dirty="0"/>
                  <a:t>个有效关键点的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聚类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5153E4-C6A2-41C3-81BA-DF43201D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4" y="1203649"/>
                <a:ext cx="4964993" cy="4620624"/>
              </a:xfrm>
              <a:prstGeom prst="rect">
                <a:avLst/>
              </a:prstGeom>
              <a:blipFill>
                <a:blip r:embed="rId2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A9281A5-F174-482D-A1F1-E5F3FAD9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73" y="2633147"/>
            <a:ext cx="3504762" cy="9428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C039B5-AF2F-41F2-BD2B-29A3DFEA7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273" y="5471348"/>
            <a:ext cx="2942857" cy="619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DB42CF-DF3A-4861-83F2-26E4CA4D2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368" y="1452056"/>
            <a:ext cx="5390476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Affine-align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904760-9AA3-4A6F-9BB8-DB67F36D8C11}"/>
                  </a:ext>
                </a:extLst>
              </p:cNvPr>
              <p:cNvSpPr txBox="1"/>
              <p:nvPr/>
            </p:nvSpPr>
            <p:spPr>
              <a:xfrm>
                <a:off x="1239864" y="1203649"/>
                <a:ext cx="9882226" cy="2576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模型运算时，设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dirty="0"/>
                  <a:t>为聚类生成的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模板，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为模型和预测的单人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为仿射变换矩阵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预测的</a:t>
                </a:r>
                <a:r>
                  <a:rPr lang="en-US" altLang="zh-CN" dirty="0"/>
                  <a:t>pose</a:t>
                </a:r>
                <a:r>
                  <a:rPr lang="zh-CN" altLang="en-US" dirty="0"/>
                  <a:t>对于每个模板的匹配得分由公式计算出，取得分最高的进行仿射变换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904760-9AA3-4A6F-9BB8-DB67F36D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4" y="1203649"/>
                <a:ext cx="9882226" cy="2576603"/>
              </a:xfrm>
              <a:prstGeom prst="rect">
                <a:avLst/>
              </a:prstGeom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C934BF0-1269-47AD-BEEC-90BF76A3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73" y="2225987"/>
            <a:ext cx="3171429" cy="857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361AB0-DE3F-48E8-8CD8-1A529559A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0" y="3172095"/>
            <a:ext cx="10038773" cy="36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Skeleton Features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904760-9AA3-4A6F-9BB8-DB67F36D8C11}"/>
              </a:ext>
            </a:extLst>
          </p:cNvPr>
          <p:cNvSpPr txBox="1"/>
          <p:nvPr/>
        </p:nvSpPr>
        <p:spPr>
          <a:xfrm>
            <a:off x="1239864" y="1203649"/>
            <a:ext cx="9882226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17</a:t>
            </a:r>
            <a:r>
              <a:rPr lang="zh-CN" altLang="en-US" dirty="0"/>
              <a:t>个人体关键点，</a:t>
            </a:r>
            <a:r>
              <a:rPr lang="en-US" altLang="zh-CN" dirty="0"/>
              <a:t>PCM </a:t>
            </a:r>
            <a:r>
              <a:rPr lang="zh-CN" altLang="en-US" dirty="0"/>
              <a:t>拥有</a:t>
            </a:r>
            <a:r>
              <a:rPr lang="en-US" altLang="zh-CN" dirty="0"/>
              <a:t>17</a:t>
            </a:r>
            <a:r>
              <a:rPr lang="zh-CN" altLang="en-US" dirty="0"/>
              <a:t>通道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19</a:t>
            </a:r>
            <a:r>
              <a:rPr lang="zh-CN" altLang="en-US" dirty="0"/>
              <a:t>个人体框架，</a:t>
            </a:r>
            <a:r>
              <a:rPr lang="en-US" altLang="zh-CN" dirty="0"/>
              <a:t>PAF </a:t>
            </a:r>
            <a:r>
              <a:rPr lang="zh-CN" altLang="en-US" dirty="0"/>
              <a:t>拥有</a:t>
            </a:r>
            <a:r>
              <a:rPr lang="en-US" altLang="zh-CN" dirty="0"/>
              <a:t>19</a:t>
            </a:r>
            <a:r>
              <a:rPr lang="zh-CN" altLang="en-US" dirty="0"/>
              <a:t>*</a:t>
            </a:r>
            <a:r>
              <a:rPr lang="en-US" altLang="zh-CN" dirty="0"/>
              <a:t>2=38</a:t>
            </a:r>
            <a:r>
              <a:rPr lang="zh-CN" altLang="en-US" dirty="0"/>
              <a:t>个通道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8B22DE-08ED-4CCF-A47B-72839372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66" y="2448476"/>
            <a:ext cx="9466667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实验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0409FF-67AF-42DD-8A7E-C0B05CCE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8" y="1163686"/>
            <a:ext cx="10037107" cy="1991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6A16DF-466A-4EA9-B5DB-E77B8A29F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12" y="3136924"/>
            <a:ext cx="4953140" cy="36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D9BCFE-5108-41B0-945E-2ADA1C0F3825}"/>
              </a:ext>
            </a:extLst>
          </p:cNvPr>
          <p:cNvSpPr txBox="1"/>
          <p:nvPr/>
        </p:nvSpPr>
        <p:spPr>
          <a:xfrm>
            <a:off x="839755" y="4758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实验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47E2E-FC1D-472B-9484-FC80704F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2193928"/>
            <a:ext cx="5266667" cy="26380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6FD814-714A-4F73-A72E-41105048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22" y="267095"/>
            <a:ext cx="5638095" cy="6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227</Words>
  <Application>Microsoft Office PowerPoint</Application>
  <PresentationFormat>宽屏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ls</dc:creator>
  <cp:lastModifiedBy>ls</cp:lastModifiedBy>
  <cp:revision>21</cp:revision>
  <dcterms:created xsi:type="dcterms:W3CDTF">2019-07-08T06:58:22Z</dcterms:created>
  <dcterms:modified xsi:type="dcterms:W3CDTF">2019-07-08T08:16:03Z</dcterms:modified>
</cp:coreProperties>
</file>