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7" r:id="rId11"/>
    <p:sldId id="265" r:id="rId12"/>
    <p:sldId id="266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5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395590-16B2-8AEE-C415-8C3471918F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2D7E5B6-0ABA-2ED4-1597-5EA6504310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8DA1D8D-500B-CDEB-1F31-88A1D3CDC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FA242-96FE-4D72-AA75-D6B186D9054C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CACE905-4752-0041-8D3F-BDA13C980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74E05DA-391E-06C1-9C4A-0AE6892B2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FDE32-1CBB-4805-8AE6-735220B3F0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302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0D879F-7A25-02D6-246B-881022729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C92CCE2-D3FF-C456-6C91-525F78D91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C35396-4B69-DA76-C008-8D404B2C2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FA242-96FE-4D72-AA75-D6B186D9054C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C66F5BC-BDE3-A28C-7FF0-48A92F86D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6478DB2-FA48-A1DC-D2D1-3A679AE68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FDE32-1CBB-4805-8AE6-735220B3F0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867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A231F5E-5AD7-1E5E-B46A-5A80171004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B002610-64EF-5A01-CC5A-F7ED2E3E9F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2B1AD5-7DD9-93E5-A428-0A177BB4D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FA242-96FE-4D72-AA75-D6B186D9054C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1085AA-7FC9-CA92-4AB0-5B0B9B9CF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82F40DE-7C37-AE12-23B3-7D45A8DA6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FDE32-1CBB-4805-8AE6-735220B3F0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9755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4B454C-02B0-4EDA-7FEB-AEB55074C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92FCFD-57D8-905A-2C05-DA91D4E69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E12A840-74DD-3BCD-1F81-073FC7CDD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FA242-96FE-4D72-AA75-D6B186D9054C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AC58D9-FC63-B6C0-1FB3-8019C6F7B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B8F562D-7453-E4F6-3F46-F0C479117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FDE32-1CBB-4805-8AE6-735220B3F0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1754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A9943F-A5DE-820B-A917-B78FF7E9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DCCD8CF-7333-2E09-84C6-36BA55D8A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36947C-EB5A-3B4A-4EF0-20999F9EB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FA242-96FE-4D72-AA75-D6B186D9054C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E4DCE35-4048-14F4-398D-B76B0C9E4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94E706-3E39-2B5B-B2A7-11B373323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FDE32-1CBB-4805-8AE6-735220B3F0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526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0C5F0B-AA5F-A1D5-E704-33D03A049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E26F705-3E20-B3F6-18A9-AC749C87F2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DFE65D4-A562-B46B-5239-6F5FEC98B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3A2DB03-CB9F-7B27-672C-DCDCA98CC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FA242-96FE-4D72-AA75-D6B186D9054C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3C36100-38AC-2B1C-F348-F8B423FF5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44DA651-5E28-7A5C-5EA4-2CF39AA3A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FDE32-1CBB-4805-8AE6-735220B3F0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0892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6FD66E-E67A-42DE-91A8-87DE12092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7C0D7A2-B3D5-AAD3-D8A9-2DA64F490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8542CC8-B7D2-E221-C49D-A930E66C6D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394613B-70F7-1591-4929-2936BCFE18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309F928-F2BE-44AF-3BCF-562626540C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7F19652-2ECF-DD68-8170-CE6E61894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FA242-96FE-4D72-AA75-D6B186D9054C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152FD65-1381-EDFD-0179-D776A32F9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B6D28D5-DDC9-4C3D-C7BA-62B7CD0F4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FDE32-1CBB-4805-8AE6-735220B3F0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550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ECDE69-FB46-2A50-6A26-477EB1C53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89973F9-81E2-10CB-9605-FAFB9B83B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FA242-96FE-4D72-AA75-D6B186D9054C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17529C8-3BC9-ED95-AFAE-19016752B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00E28FD-1F56-52A7-E67E-F72233A16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FDE32-1CBB-4805-8AE6-735220B3F0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7290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D226A44-7908-5368-675F-A2C0F1A3B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FA242-96FE-4D72-AA75-D6B186D9054C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8A8D660-00A6-0C01-FCE6-87F9904B6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06B663-C86D-365F-4BDA-2978A0492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FDE32-1CBB-4805-8AE6-735220B3F0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494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041104-EBBA-A069-0415-A6D807462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94D1599-CE8C-5C88-B762-CFAE9E380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6C50261-A229-A134-EED1-109A530160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9925056-C616-DCAC-C20D-722E6BDDD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FA242-96FE-4D72-AA75-D6B186D9054C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9F16967-A730-7FEB-B23A-3A0FC429C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5C1A955-ECE7-95FC-0F84-F442527EF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FDE32-1CBB-4805-8AE6-735220B3F0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8473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6C8184-4156-06C3-EEF6-BB5BF225C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D24D1B9-7F71-DCEF-E58D-E3CC4CFF0F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657B976-BC97-B5ED-2D32-9C125C3EA3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26B185A-9195-FF0A-4FFA-4981E092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FA242-96FE-4D72-AA75-D6B186D9054C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D68F344-9BE9-13BC-BE5D-3EBFED256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2BC9941-CB73-D438-5902-4F18D6ED9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FDE32-1CBB-4805-8AE6-735220B3F0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564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964DD5C-6C3F-A500-D961-694A5A3D4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2CCEB77-3A1B-E517-748C-8F604205E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063AA8-7C71-96DB-C683-8A79E2F4FA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FA242-96FE-4D72-AA75-D6B186D9054C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466BA59-9E6F-4207-4C9C-81315774A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826C6E9-E18D-5634-755E-E04C9C5290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FDE32-1CBB-4805-8AE6-735220B3F0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4213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B27619A-9FBF-BEA9-466C-A7CE30573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33" y="2076450"/>
            <a:ext cx="11421533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713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22159D-BA55-9DBB-8613-C6F93C24E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Training Scheme</a:t>
            </a:r>
            <a:endParaRPr lang="zh-CN" altLang="en-US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1E7231B5-8DCB-C002-E0E3-16517558A1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72150" y="630486"/>
            <a:ext cx="5581650" cy="5597027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6B7C7D3-D238-98AE-1742-8806B0CD864B}"/>
                  </a:ext>
                </a:extLst>
              </p:cNvPr>
              <p:cNvSpPr txBox="1"/>
              <p:nvPr/>
            </p:nvSpPr>
            <p:spPr>
              <a:xfrm>
                <a:off x="1238250" y="3133725"/>
                <a:ext cx="370522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800">
                    <a:latin typeface="思源黑体 CN Normal" panose="020B0400000000000000" pitchFamily="34" charset="-122"/>
                    <a:ea typeface="思源黑体 CN Normal" panose="020B0400000000000000" pitchFamily="34" charset="-122"/>
                  </a:rPr>
                  <a:t>后续实验中对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𝑣𝑜𝑖𝑑</m:t>
                        </m:r>
                      </m:sub>
                    </m:sSub>
                  </m:oMath>
                </a14:m>
                <a:r>
                  <a:rPr lang="zh-CN" altLang="en-US" sz="2800">
                    <a:latin typeface="思源黑体 CN Normal" panose="020B0400000000000000" pitchFamily="34" charset="-122"/>
                    <a:ea typeface="思源黑体 CN Normal" panose="020B0400000000000000" pitchFamily="34" charset="-122"/>
                  </a:rPr>
                  <a:t>的作用进行了测试</a:t>
                </a: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6B7C7D3-D238-98AE-1742-8806B0CD86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250" y="3133725"/>
                <a:ext cx="3705225" cy="954107"/>
              </a:xfrm>
              <a:prstGeom prst="rect">
                <a:avLst/>
              </a:prstGeom>
              <a:blipFill>
                <a:blip r:embed="rId3"/>
                <a:stretch>
                  <a:fillRect t="-6369" b="-165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2770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4C82DB-DD84-7CDD-DF95-DC4362C3F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Metrics</a:t>
            </a:r>
            <a:endParaRPr lang="zh-CN" altLang="en-US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06A65B41-7618-5F17-8531-0E0096C30C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3487" y="2677319"/>
            <a:ext cx="9725025" cy="2000250"/>
          </a:xfr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4CD6CF8-264B-6380-80B3-E0CA76DC89F7}"/>
              </a:ext>
            </a:extLst>
          </p:cNvPr>
          <p:cNvSpPr txBox="1"/>
          <p:nvPr/>
        </p:nvSpPr>
        <p:spPr>
          <a:xfrm>
            <a:off x="3995736" y="5294868"/>
            <a:ext cx="420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PQ</a:t>
            </a:r>
            <a:r>
              <a:rPr lang="zh-CN" altLang="en-US" sz="28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：</a:t>
            </a:r>
            <a:r>
              <a:rPr lang="en-US" altLang="zh-CN" sz="28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Panoptic Quality</a:t>
            </a:r>
            <a:endParaRPr lang="zh-CN" altLang="en-US" sz="28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56549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FFC223-4ABD-23B9-0CC9-8A33A3402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Experiments</a:t>
            </a:r>
            <a:endParaRPr lang="zh-CN" altLang="en-US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0FD508B-A946-AEE9-97EE-8FE9BB927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构造 </a:t>
            </a:r>
            <a:r>
              <a:rPr lang="en-US" altLang="zh-CN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void </a:t>
            </a:r>
            <a:r>
              <a: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区域：通过 </a:t>
            </a:r>
            <a:r>
              <a:rPr lang="en-US" altLang="zh-CN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mask </a:t>
            </a:r>
            <a:r>
              <a: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特定标签的实例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A2C8448-CB3F-E473-3892-F78C57384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62" y="2624137"/>
            <a:ext cx="661987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87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E07AA0-0ED9-A24D-8C50-081A6C7DD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Experiments</a:t>
            </a:r>
            <a:endParaRPr lang="zh-CN" altLang="en-US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900D6A-AF3D-0EFB-552B-FDFEE4AB9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在 </a:t>
            </a:r>
            <a:r>
              <a:rPr lang="en-US" altLang="zh-CN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mask 20%</a:t>
            </a:r>
            <a:r>
              <a: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的</a:t>
            </a:r>
            <a:r>
              <a:rPr lang="en-US" altLang="zh-CN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setting</a:t>
            </a:r>
            <a:r>
              <a: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上改变对 </a:t>
            </a:r>
            <a:r>
              <a:rPr lang="en-US" altLang="zh-CN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void </a:t>
            </a:r>
            <a:r>
              <a: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区域的处理方式，开展实验：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29897C5-E7D3-05F8-D0A0-0E7AE6312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68" y="3087603"/>
            <a:ext cx="10025063" cy="206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51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4A92DB-FC9C-E942-EACD-C77A2A0DA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Experiments</a:t>
            </a:r>
            <a:endParaRPr lang="zh-CN" altLang="en-US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95D6BD-FD53-30A9-EB79-2AF2588434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supervised </a:t>
            </a:r>
            <a:r>
              <a: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是不 </a:t>
            </a:r>
            <a:r>
              <a:rPr lang="en-US" altLang="zh-CN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mask </a:t>
            </a:r>
            <a:r>
              <a: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类别时的性能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B3EAE5E-D3B1-712D-7202-3C30F8F01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462" y="2677065"/>
            <a:ext cx="9363075" cy="264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557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96E3DB6-E549-890D-52DD-780557702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037" y="325101"/>
            <a:ext cx="9691926" cy="620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471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3169E2-D432-D653-DC68-552421BBB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Exemplar-based?</a:t>
            </a:r>
            <a:endParaRPr lang="zh-CN" altLang="en-US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6DD959D-0262-07E8-7471-75D02B351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exemplar theory </a:t>
            </a:r>
            <a:r>
              <a: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是心理学中的一种认知理论</a:t>
            </a:r>
            <a:endParaRPr lang="en-US" altLang="zh-CN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r>
              <a: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它认为一类事物的各个实例在头脑中都有相应的范例</a:t>
            </a:r>
            <a:endParaRPr lang="en-US" altLang="zh-CN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>
              <a:spcAft>
                <a:spcPts val="1000"/>
              </a:spcAft>
            </a:pPr>
            <a:endParaRPr lang="en-US" altLang="zh-CN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endParaRPr lang="en-US" altLang="zh-CN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endParaRPr lang="en-US" altLang="zh-CN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r>
              <a: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与之相对的是 </a:t>
            </a:r>
            <a:r>
              <a:rPr lang="en-US" altLang="zh-CN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prototype theory</a:t>
            </a:r>
            <a:r>
              <a: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，它认为每类事物在头脑中都只有唯一的原型</a:t>
            </a:r>
            <a:endParaRPr lang="en-US" altLang="zh-CN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2E610E7-B32C-D8E3-3119-4FF4562F10F2}"/>
              </a:ext>
            </a:extLst>
          </p:cNvPr>
          <p:cNvSpPr txBox="1"/>
          <p:nvPr/>
        </p:nvSpPr>
        <p:spPr>
          <a:xfrm>
            <a:off x="1934705" y="3022169"/>
            <a:ext cx="8322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chemeClr val="tx1">
                    <a:lumMod val="50000"/>
                    <a:lumOff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例如每种椅子都存在一个例子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4ACD0DF-E492-7DE0-9160-B0EEFFD8CF1D}"/>
              </a:ext>
            </a:extLst>
          </p:cNvPr>
          <p:cNvSpPr txBox="1"/>
          <p:nvPr/>
        </p:nvSpPr>
        <p:spPr>
          <a:xfrm>
            <a:off x="1934705" y="5510955"/>
            <a:ext cx="8322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chemeClr val="tx1">
                    <a:lumMod val="50000"/>
                    <a:lumOff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例如椅子只有一个四条腿可以坐的原型</a:t>
            </a:r>
          </a:p>
        </p:txBody>
      </p:sp>
    </p:spTree>
    <p:extLst>
      <p:ext uri="{BB962C8B-B14F-4D97-AF65-F5344CB8AC3E}">
        <p14:creationId xmlns:p14="http://schemas.microsoft.com/office/powerpoint/2010/main" val="7818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AE1CA3-CDCB-3A37-D4B1-3C623E39B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Exemplar-based?</a:t>
            </a:r>
            <a:endParaRPr lang="zh-CN" altLang="en-US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4C14486-9A75-F3E2-30F1-A689CDA4C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95575"/>
            <a:ext cx="10515600" cy="2390775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在 </a:t>
            </a:r>
            <a:r>
              <a:rPr lang="en-US" altLang="zh-CN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open set </a:t>
            </a:r>
            <a:r>
              <a: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全景分割问题中，这个理论体现在：</a:t>
            </a:r>
            <a:endParaRPr lang="en-US" altLang="zh-CN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>
              <a:spcAft>
                <a:spcPts val="1000"/>
              </a:spcAft>
            </a:pPr>
            <a:endParaRPr lang="en-US" altLang="zh-CN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>
              <a:spcAft>
                <a:spcPts val="1000"/>
              </a:spcAft>
            </a:pPr>
            <a:r>
              <a: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每个未知的类别都存在几个范例（</a:t>
            </a:r>
            <a:r>
              <a:rPr lang="en-US" altLang="zh-CN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exemplar</a:t>
            </a:r>
            <a:r>
              <a: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），在识别该类别的新实例时，通过与这些范例进行聚类实现。</a:t>
            </a:r>
          </a:p>
        </p:txBody>
      </p:sp>
    </p:spTree>
    <p:extLst>
      <p:ext uri="{BB962C8B-B14F-4D97-AF65-F5344CB8AC3E}">
        <p14:creationId xmlns:p14="http://schemas.microsoft.com/office/powerpoint/2010/main" val="4144900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CADFD0-2E2C-A6F3-6657-3BA8275F9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Open-set?</a:t>
            </a:r>
            <a:endParaRPr lang="zh-CN" altLang="en-US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B003BD-8539-B68B-B4AE-C3181AE31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简单地说，就是存在未知的类别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F02D439-04CB-64FE-CFAA-AC0AFF868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930" y="2442992"/>
            <a:ext cx="5284849" cy="4229454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E6C1485-5F07-059D-0E9D-E4FD5D5153B0}"/>
              </a:ext>
            </a:extLst>
          </p:cNvPr>
          <p:cNvSpPr/>
          <p:nvPr/>
        </p:nvSpPr>
        <p:spPr>
          <a:xfrm>
            <a:off x="4287915" y="3133817"/>
            <a:ext cx="1961965" cy="6658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6E2590A-0056-17DF-07CD-41AC119071FC}"/>
              </a:ext>
            </a:extLst>
          </p:cNvPr>
          <p:cNvSpPr txBox="1"/>
          <p:nvPr/>
        </p:nvSpPr>
        <p:spPr>
          <a:xfrm>
            <a:off x="7111015" y="2442992"/>
            <a:ext cx="3417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cars</a:t>
            </a:r>
            <a:r>
              <a:rPr lang="zh-CN" altLang="en-US" sz="28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：一个已知类别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5723D33-78CC-A58F-9CF3-EFF7D5ABD18F}"/>
              </a:ext>
            </a:extLst>
          </p:cNvPr>
          <p:cNvSpPr txBox="1"/>
          <p:nvPr/>
        </p:nvSpPr>
        <p:spPr>
          <a:xfrm>
            <a:off x="7550460" y="4751595"/>
            <a:ext cx="2539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unknown </a:t>
            </a:r>
            <a:r>
              <a:rPr lang="zh-CN" altLang="en-US" sz="28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类别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ACB7164-234E-095E-A56B-229330269715}"/>
              </a:ext>
            </a:extLst>
          </p:cNvPr>
          <p:cNvSpPr/>
          <p:nvPr/>
        </p:nvSpPr>
        <p:spPr>
          <a:xfrm>
            <a:off x="4287915" y="5274815"/>
            <a:ext cx="1961965" cy="6658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44EA3E9E-7FD1-E2CF-A9BA-4B613F4BC425}"/>
              </a:ext>
            </a:extLst>
          </p:cNvPr>
          <p:cNvCxnSpPr>
            <a:stCxn id="7" idx="3"/>
            <a:endCxn id="8" idx="1"/>
          </p:cNvCxnSpPr>
          <p:nvPr/>
        </p:nvCxnSpPr>
        <p:spPr>
          <a:xfrm flipV="1">
            <a:off x="6249880" y="2704602"/>
            <a:ext cx="861135" cy="7621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1611A06F-159A-1828-6E54-2B8488A5E06E}"/>
              </a:ext>
            </a:extLst>
          </p:cNvPr>
          <p:cNvCxnSpPr>
            <a:stCxn id="10" idx="3"/>
            <a:endCxn id="9" idx="1"/>
          </p:cNvCxnSpPr>
          <p:nvPr/>
        </p:nvCxnSpPr>
        <p:spPr>
          <a:xfrm flipV="1">
            <a:off x="6249880" y="5013205"/>
            <a:ext cx="1300580" cy="59452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154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0A1471-8FC1-28ED-5089-143DBBEEF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Open-set?</a:t>
            </a:r>
            <a:endParaRPr lang="zh-CN" altLang="en-US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CB302C0-F8C6-82F6-9675-0C2EAD553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unknown </a:t>
            </a:r>
            <a:r>
              <a: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类别的处理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D3E1CB5-D64C-12F0-AD8B-87333894A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175" y="2492670"/>
            <a:ext cx="8629650" cy="368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679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E25918-822D-C856-A3B0-3B4315694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Panoptic Segmentation?</a:t>
            </a:r>
            <a:endParaRPr lang="zh-CN" altLang="en-US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423E829-277A-098B-4279-FA42ADAE5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相当于语义分割</a:t>
            </a:r>
            <a:r>
              <a:rPr lang="en-US" altLang="zh-CN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+</a:t>
            </a:r>
            <a:r>
              <a: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实例分割</a:t>
            </a:r>
            <a:endParaRPr lang="en-US" altLang="zh-CN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r>
              <a: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要将画面中的全部实例（前景 </a:t>
            </a:r>
            <a:r>
              <a:rPr lang="en-US" altLang="zh-CN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+ </a:t>
            </a:r>
            <a:r>
              <a: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背景）都分割出来，而不是某一种实例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5C8000C-6EFE-11AA-E1EF-0DCAE8A96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125" y="3429000"/>
            <a:ext cx="409575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799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3A22DE-D2F6-239B-0E4A-26AFFA465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Assumptions</a:t>
            </a:r>
            <a:endParaRPr lang="zh-CN" altLang="en-US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437B4-186D-9E09-B2B6-E796C3516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0299"/>
            <a:ext cx="10515600" cy="3776663"/>
          </a:xfrm>
        </p:spPr>
        <p:txBody>
          <a:bodyPr/>
          <a:lstStyle/>
          <a:p>
            <a:r>
              <a: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为了确定哪些物体属于 </a:t>
            </a:r>
            <a:r>
              <a:rPr lang="en-US" altLang="zh-CN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unknown</a:t>
            </a:r>
            <a:r>
              <a: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，提出了一些先验假设：</a:t>
            </a:r>
            <a:endParaRPr lang="en-US" altLang="zh-CN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endParaRPr lang="en-US" altLang="zh-CN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r>
              <a:rPr lang="en-US" altLang="zh-CN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unknown </a:t>
            </a:r>
            <a:r>
              <a: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的一定是 </a:t>
            </a:r>
            <a:r>
              <a:rPr lang="en-US" altLang="zh-CN" i="1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thing</a:t>
            </a:r>
            <a:r>
              <a: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，而非 </a:t>
            </a:r>
            <a:r>
              <a:rPr lang="en-US" altLang="zh-CN" i="1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stuff</a:t>
            </a:r>
          </a:p>
          <a:p>
            <a:r>
              <a: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已知物体的一部分不能是 </a:t>
            </a:r>
            <a:r>
              <a:rPr lang="en-US" altLang="zh-CN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unknown</a:t>
            </a:r>
            <a:r>
              <a: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，例如车上的轮胎不能是 </a:t>
            </a:r>
            <a:r>
              <a:rPr lang="en-US" altLang="zh-CN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unknown</a:t>
            </a:r>
            <a:r>
              <a: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，但单独的一个轮胎可以是</a:t>
            </a:r>
            <a:endParaRPr lang="en-US" altLang="zh-CN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r>
              <a: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在训练时，</a:t>
            </a:r>
            <a:r>
              <a:rPr lang="en-US" altLang="zh-CN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unknown </a:t>
            </a:r>
            <a:r>
              <a: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的物体一定来自未标注区域</a:t>
            </a:r>
          </a:p>
        </p:txBody>
      </p:sp>
    </p:spTree>
    <p:extLst>
      <p:ext uri="{BB962C8B-B14F-4D97-AF65-F5344CB8AC3E}">
        <p14:creationId xmlns:p14="http://schemas.microsoft.com/office/powerpoint/2010/main" val="665308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371C53-E8C5-1772-6535-FCBA96D1C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Methods</a:t>
            </a:r>
            <a:endParaRPr lang="zh-CN" altLang="en-US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C32C21-8996-1021-CF0C-481E77EC0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为了找到未知类别的实例，需要使用</a:t>
            </a:r>
            <a:r>
              <a:rPr lang="zh-CN" altLang="en-US" b="1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对类别不敏感的网络</a:t>
            </a:r>
            <a:r>
              <a: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，例如</a:t>
            </a:r>
            <a:r>
              <a:rPr lang="en-US" altLang="zh-CN" b="1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RPN</a:t>
            </a:r>
            <a:r>
              <a: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，但由于这个网络训练时使用了带类别的物体，所以识别出的都是</a:t>
            </a:r>
            <a:r>
              <a:rPr lang="zh-CN" altLang="en-US" b="1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与类别已知物体类似的</a:t>
            </a:r>
            <a:r>
              <a: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实例</a:t>
            </a:r>
          </a:p>
        </p:txBody>
      </p:sp>
    </p:spTree>
    <p:extLst>
      <p:ext uri="{BB962C8B-B14F-4D97-AF65-F5344CB8AC3E}">
        <p14:creationId xmlns:p14="http://schemas.microsoft.com/office/powerpoint/2010/main" val="3466611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B3888D-FD97-EEB2-EF8C-76DD82D4C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Methods</a:t>
            </a:r>
            <a:endParaRPr lang="zh-CN" altLang="en-US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0457E4DD-F62C-FA48-56C0-79A1725B99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43668"/>
            <a:ext cx="10515600" cy="3648552"/>
          </a:xfr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F58ABEB-9C2B-3D3B-82AE-12AA09DDCD74}"/>
              </a:ext>
            </a:extLst>
          </p:cNvPr>
          <p:cNvSpPr txBox="1"/>
          <p:nvPr/>
        </p:nvSpPr>
        <p:spPr>
          <a:xfrm>
            <a:off x="3314700" y="5913219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Panoptic FPN</a:t>
            </a:r>
            <a:r>
              <a: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：共享特征提取器</a:t>
            </a:r>
            <a:r>
              <a:rPr lang="en-US" altLang="zh-CN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+</a:t>
            </a:r>
            <a:r>
              <a: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实例分割 </a:t>
            </a:r>
            <a:r>
              <a:rPr lang="en-US" altLang="zh-CN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head</a:t>
            </a:r>
            <a:r>
              <a: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（同</a:t>
            </a:r>
            <a:r>
              <a:rPr lang="en-US" altLang="zh-CN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Mask-RCNN</a:t>
            </a:r>
            <a:r>
              <a: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）</a:t>
            </a:r>
            <a:r>
              <a:rPr lang="en-US" altLang="zh-CN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+FPN decoder </a:t>
            </a:r>
            <a:r>
              <a: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语义分割 </a:t>
            </a:r>
            <a:r>
              <a:rPr lang="en-US" altLang="zh-CN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head</a:t>
            </a:r>
            <a:endParaRPr lang="zh-CN" altLang="en-US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26089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351</Words>
  <Application>Microsoft Office PowerPoint</Application>
  <PresentationFormat>宽屏</PresentationFormat>
  <Paragraphs>42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等线</vt:lpstr>
      <vt:lpstr>等线 Light</vt:lpstr>
      <vt:lpstr>思源黑体 CN Normal</vt:lpstr>
      <vt:lpstr>Arial</vt:lpstr>
      <vt:lpstr>Cambria Math</vt:lpstr>
      <vt:lpstr>Office 主题​​</vt:lpstr>
      <vt:lpstr>PowerPoint 演示文稿</vt:lpstr>
      <vt:lpstr>Exemplar-based?</vt:lpstr>
      <vt:lpstr>Exemplar-based?</vt:lpstr>
      <vt:lpstr>Open-set?</vt:lpstr>
      <vt:lpstr>Open-set?</vt:lpstr>
      <vt:lpstr>Panoptic Segmentation?</vt:lpstr>
      <vt:lpstr>Assumptions</vt:lpstr>
      <vt:lpstr>Methods</vt:lpstr>
      <vt:lpstr>Methods</vt:lpstr>
      <vt:lpstr>Training Scheme</vt:lpstr>
      <vt:lpstr>Metrics</vt:lpstr>
      <vt:lpstr>Experiments</vt:lpstr>
      <vt:lpstr>Experiments</vt:lpstr>
      <vt:lpstr>Experiments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Leyan Zhu</dc:creator>
  <cp:lastModifiedBy>Leyan Zhu</cp:lastModifiedBy>
  <cp:revision>25</cp:revision>
  <dcterms:created xsi:type="dcterms:W3CDTF">2022-05-25T09:44:01Z</dcterms:created>
  <dcterms:modified xsi:type="dcterms:W3CDTF">2022-05-25T11:43:54Z</dcterms:modified>
</cp:coreProperties>
</file>