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987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55" y="1380117"/>
            <a:ext cx="10829290" cy="3148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B5D6ABE-4B15-4AEA-B510-B72231F6377C}"/>
              </a:ext>
            </a:extLst>
          </p:cNvPr>
          <p:cNvSpPr txBox="1"/>
          <p:nvPr/>
        </p:nvSpPr>
        <p:spPr>
          <a:xfrm>
            <a:off x="822959" y="864216"/>
            <a:ext cx="97894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 </a:t>
            </a:r>
            <a:r>
              <a:rPr lang="en-US" altLang="zh-CN" sz="2400" dirty="0" err="1">
                <a:solidFill>
                  <a:srgbClr val="FF0000"/>
                </a:solidFill>
              </a:rPr>
              <a:t>ViTDet</a:t>
            </a:r>
            <a:r>
              <a:rPr lang="en-US" altLang="zh-CN" sz="2400" dirty="0">
                <a:solidFill>
                  <a:srgbClr val="FF0000"/>
                </a:solidFill>
              </a:rPr>
              <a:t> :</a:t>
            </a:r>
            <a:r>
              <a:rPr lang="en-US" altLang="zh-CN" sz="2400" dirty="0"/>
              <a:t>exploring plain vision transformer (</a:t>
            </a:r>
            <a:r>
              <a:rPr lang="en-US" altLang="zh-CN" sz="2400" dirty="0" err="1"/>
              <a:t>ViT</a:t>
            </a:r>
            <a:r>
              <a:rPr lang="en-US" altLang="zh-CN" sz="2400" dirty="0"/>
              <a:t>)  as</a:t>
            </a:r>
            <a:r>
              <a:rPr lang="zh-CN" altLang="en-US" sz="2400" dirty="0"/>
              <a:t> </a:t>
            </a:r>
            <a:r>
              <a:rPr lang="en-US" altLang="zh-CN" sz="2400" dirty="0"/>
              <a:t>backbone</a:t>
            </a:r>
            <a:r>
              <a:rPr lang="zh-CN" altLang="en-US" sz="2400" dirty="0"/>
              <a:t> 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object detection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83C78AE-A854-41DA-8F18-A76EE8EEA79C}"/>
              </a:ext>
            </a:extLst>
          </p:cNvPr>
          <p:cNvSpPr txBox="1"/>
          <p:nvPr/>
        </p:nvSpPr>
        <p:spPr>
          <a:xfrm>
            <a:off x="914399" y="1853961"/>
            <a:ext cx="960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effectLst/>
                <a:latin typeface="CMR10"/>
              </a:rPr>
              <a:t>Results:</a:t>
            </a:r>
          </a:p>
          <a:p>
            <a:r>
              <a:rPr lang="en-US" altLang="zh-CN" sz="2400" dirty="0">
                <a:solidFill>
                  <a:srgbClr val="000000"/>
                </a:solidFill>
                <a:effectLst/>
                <a:latin typeface="CMR10"/>
              </a:rPr>
              <a:t>61.3 AP[box]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CMR7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CMR10"/>
              </a:rPr>
              <a:t>on the COCO dataset with a plain </a:t>
            </a:r>
            <a:r>
              <a:rPr lang="en-US" altLang="zh-CN" sz="2400" dirty="0" err="1">
                <a:solidFill>
                  <a:srgbClr val="000000"/>
                </a:solidFill>
                <a:effectLst/>
                <a:latin typeface="CMR10"/>
              </a:rPr>
              <a:t>ViT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CMR10"/>
              </a:rPr>
              <a:t>-Huge backbone, using </a:t>
            </a:r>
            <a:endParaRPr lang="en-US" altLang="zh-CN" sz="2400" dirty="0"/>
          </a:p>
          <a:p>
            <a:r>
              <a:rPr lang="en-US" altLang="zh-CN" sz="2400" dirty="0">
                <a:solidFill>
                  <a:srgbClr val="000000"/>
                </a:solidFill>
                <a:effectLst/>
                <a:latin typeface="CMR10"/>
              </a:rPr>
              <a:t>only ImageNet-1K pre-training with no labels with MAE pre-training</a:t>
            </a:r>
            <a:endParaRPr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8524CEE-7651-47D2-B071-88AA752CF491}"/>
              </a:ext>
            </a:extLst>
          </p:cNvPr>
          <p:cNvSpPr txBox="1"/>
          <p:nvPr/>
        </p:nvSpPr>
        <p:spPr>
          <a:xfrm>
            <a:off x="914399" y="3213038"/>
            <a:ext cx="103757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Highlights:</a:t>
            </a:r>
          </a:p>
          <a:p>
            <a:r>
              <a:rPr lang="en-US" altLang="zh-CN" sz="2400" dirty="0"/>
              <a:t>1.</a:t>
            </a:r>
            <a:r>
              <a:rPr lang="zh-CN" altLang="en-US" sz="2400" dirty="0"/>
              <a:t>不重新设计层次结构，</a:t>
            </a:r>
            <a:r>
              <a:rPr lang="en-US" altLang="zh-CN" sz="2400" dirty="0"/>
              <a:t>plain,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CMTI10"/>
              </a:rPr>
              <a:t> non-hierarchical backbone with minimal adaptations</a:t>
            </a:r>
          </a:p>
          <a:p>
            <a:r>
              <a:rPr lang="en-US" altLang="zh-CN" sz="2400" dirty="0">
                <a:solidFill>
                  <a:srgbClr val="000000"/>
                </a:solidFill>
                <a:latin typeface="CMTI10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CMTI10"/>
              </a:rPr>
              <a:t>从最后单特征图构建简单</a:t>
            </a:r>
            <a:r>
              <a:rPr lang="en-US" altLang="zh-CN" sz="2400" dirty="0">
                <a:solidFill>
                  <a:srgbClr val="000000"/>
                </a:solidFill>
                <a:latin typeface="CMTI10"/>
              </a:rPr>
              <a:t>FP</a:t>
            </a:r>
            <a:r>
              <a:rPr lang="zh-CN" altLang="en-US" sz="2400" dirty="0">
                <a:solidFill>
                  <a:srgbClr val="000000"/>
                </a:solidFill>
                <a:latin typeface="CMTI10"/>
              </a:rPr>
              <a:t>非常有效，不需要</a:t>
            </a:r>
            <a:r>
              <a:rPr lang="en-US" altLang="zh-CN" sz="2400" dirty="0">
                <a:solidFill>
                  <a:srgbClr val="000000"/>
                </a:solidFill>
                <a:latin typeface="CMTI10"/>
              </a:rPr>
              <a:t>FPN</a:t>
            </a:r>
          </a:p>
          <a:p>
            <a:r>
              <a:rPr lang="en-US" altLang="zh-CN" sz="2400" dirty="0">
                <a:solidFill>
                  <a:srgbClr val="000000"/>
                </a:solidFill>
                <a:effectLst/>
                <a:latin typeface="CMTI10"/>
              </a:rPr>
              <a:t>3</a:t>
            </a:r>
            <a:r>
              <a:rPr lang="en-US" altLang="zh-CN" sz="2400" dirty="0">
                <a:solidFill>
                  <a:srgbClr val="000000"/>
                </a:solidFill>
                <a:latin typeface="CMTI10"/>
              </a:rPr>
              <a:t>.</a:t>
            </a:r>
            <a:r>
              <a:rPr lang="zh-CN" altLang="en-US" sz="2400" dirty="0">
                <a:solidFill>
                  <a:srgbClr val="000000"/>
                </a:solidFill>
                <a:latin typeface="CMTI10"/>
              </a:rPr>
              <a:t>不使用</a:t>
            </a:r>
            <a:r>
              <a:rPr lang="en-US" altLang="zh-CN" sz="2400" dirty="0">
                <a:solidFill>
                  <a:srgbClr val="000000"/>
                </a:solidFill>
                <a:latin typeface="CMTI10"/>
              </a:rPr>
              <a:t>shifting</a:t>
            </a:r>
            <a:r>
              <a:rPr lang="zh-CN" altLang="en-US" sz="2400" dirty="0">
                <a:solidFill>
                  <a:srgbClr val="000000"/>
                </a:solidFill>
                <a:latin typeface="CMTI10"/>
              </a:rPr>
              <a:t>窗口注意力，加上很少的跨窗口块非常有效。</a:t>
            </a:r>
            <a:r>
              <a:rPr lang="en-US" altLang="zh-CN" sz="2400" dirty="0">
                <a:solidFill>
                  <a:srgbClr val="000000"/>
                </a:solidFill>
                <a:latin typeface="CMTI10"/>
              </a:rPr>
              <a:t>(by default, 4)</a:t>
            </a:r>
          </a:p>
          <a:p>
            <a:r>
              <a:rPr lang="en-US" altLang="zh-CN" sz="2400" dirty="0">
                <a:solidFill>
                  <a:srgbClr val="000000"/>
                </a:solidFill>
                <a:latin typeface="CMTI10"/>
              </a:rPr>
              <a:t>4.</a:t>
            </a:r>
            <a:r>
              <a:rPr lang="zh-CN" altLang="en-US" sz="2400" dirty="0">
                <a:solidFill>
                  <a:srgbClr val="000000"/>
                </a:solidFill>
                <a:latin typeface="CMTI10"/>
              </a:rPr>
              <a:t>使用</a:t>
            </a:r>
            <a:r>
              <a:rPr lang="en-US" altLang="zh-CN" sz="2400" dirty="0">
                <a:solidFill>
                  <a:srgbClr val="000000"/>
                </a:solidFill>
                <a:latin typeface="CMTI10"/>
              </a:rPr>
              <a:t>MAE</a:t>
            </a:r>
            <a:r>
              <a:rPr lang="zh-CN" altLang="en-US" sz="2400" dirty="0">
                <a:solidFill>
                  <a:srgbClr val="000000"/>
                </a:solidFill>
                <a:latin typeface="CMTI10"/>
              </a:rPr>
              <a:t>预训练的</a:t>
            </a:r>
            <a:r>
              <a:rPr lang="en-US" altLang="zh-CN" sz="2400" dirty="0">
                <a:solidFill>
                  <a:srgbClr val="000000"/>
                </a:solidFill>
                <a:latin typeface="CMTI10"/>
              </a:rPr>
              <a:t>VIT</a:t>
            </a:r>
            <a:r>
              <a:rPr lang="zh-CN" altLang="en-US" sz="2400" dirty="0">
                <a:solidFill>
                  <a:srgbClr val="000000"/>
                </a:solidFill>
                <a:latin typeface="CMTI10"/>
              </a:rPr>
              <a:t>，能够在</a:t>
            </a:r>
            <a:r>
              <a:rPr lang="en-US" altLang="zh-CN" sz="2400" dirty="0" err="1">
                <a:solidFill>
                  <a:srgbClr val="000000"/>
                </a:solidFill>
                <a:latin typeface="CMTI10"/>
              </a:rPr>
              <a:t>CoCo</a:t>
            </a:r>
            <a:r>
              <a:rPr lang="zh-CN" altLang="en-US" sz="2400" dirty="0">
                <a:solidFill>
                  <a:srgbClr val="000000"/>
                </a:solidFill>
                <a:latin typeface="CMTI10"/>
              </a:rPr>
              <a:t>上取得很好的结果。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2852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6EC4AE45-3E84-44E8-A63C-3C40BE9EFA53}"/>
              </a:ext>
            </a:extLst>
          </p:cNvPr>
          <p:cNvSpPr txBox="1"/>
          <p:nvPr/>
        </p:nvSpPr>
        <p:spPr>
          <a:xfrm>
            <a:off x="432996" y="392654"/>
            <a:ext cx="5537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1.Simple Feature Pyramid</a:t>
            </a:r>
          </a:p>
          <a:p>
            <a:endParaRPr lang="zh-CN" altLang="en-US" sz="24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8EE3FDE-9ED2-4631-87E5-E97B834C9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617" y="808152"/>
            <a:ext cx="8170433" cy="29191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3307387-F05E-48E5-BE08-8A96EF238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501" y="3770363"/>
            <a:ext cx="6147995" cy="32415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EF294B8-2C9C-47F0-88A7-31389DB92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899" y="4316505"/>
            <a:ext cx="7551868" cy="24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1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4785F4-7F07-4396-9BB3-6801E753E87B}"/>
              </a:ext>
            </a:extLst>
          </p:cNvPr>
          <p:cNvSpPr txBox="1"/>
          <p:nvPr/>
        </p:nvSpPr>
        <p:spPr>
          <a:xfrm>
            <a:off x="516367" y="721676"/>
            <a:ext cx="376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effectLst/>
                <a:latin typeface="CMBX10"/>
              </a:rPr>
              <a:t>2.Backbone adaptation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AB97D6B-0607-4EF6-9147-A96DE7A5869E}"/>
              </a:ext>
            </a:extLst>
          </p:cNvPr>
          <p:cNvSpPr txBox="1"/>
          <p:nvPr/>
        </p:nvSpPr>
        <p:spPr>
          <a:xfrm>
            <a:off x="399676" y="1432317"/>
            <a:ext cx="42329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CMR10"/>
              </a:rPr>
              <a:t>Unlike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CMR10"/>
              </a:rPr>
              <a:t>Swin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MR10"/>
              </a:rPr>
              <a:t>, do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CMTI10"/>
              </a:rPr>
              <a:t>not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MR10"/>
              </a:rPr>
              <a:t>“shift” the windows across layers. To allow information propagation, use a very few (by default, 4) blocks that can go across windows.  </a:t>
            </a:r>
            <a:endParaRPr lang="zh-CN" altLang="en-US" u="sng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04DA407-73C8-4B51-B957-1BE398C7B9EA}"/>
              </a:ext>
            </a:extLst>
          </p:cNvPr>
          <p:cNvSpPr txBox="1"/>
          <p:nvPr/>
        </p:nvSpPr>
        <p:spPr>
          <a:xfrm>
            <a:off x="593389" y="4258429"/>
            <a:ext cx="6096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CMR10"/>
              </a:rPr>
              <a:t>(ii)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CMTI10"/>
              </a:rPr>
              <a:t>Convolutional propagation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75C4161-A1DE-42F8-AAC0-0DB2C2794A5B}"/>
              </a:ext>
            </a:extLst>
          </p:cNvPr>
          <p:cNvSpPr txBox="1"/>
          <p:nvPr/>
        </p:nvSpPr>
        <p:spPr>
          <a:xfrm>
            <a:off x="593389" y="3712618"/>
            <a:ext cx="6096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CMR10"/>
              </a:rPr>
              <a:t>(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CMR10"/>
              </a:rPr>
              <a:t>i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MR10"/>
              </a:rPr>
              <a:t>)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CMTI10"/>
              </a:rPr>
              <a:t>Global propagation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MR10"/>
              </a:rPr>
              <a:t>.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A05107-902B-475D-8300-16DA73F43AF5}"/>
              </a:ext>
            </a:extLst>
          </p:cNvPr>
          <p:cNvSpPr txBox="1"/>
          <p:nvPr/>
        </p:nvSpPr>
        <p:spPr>
          <a:xfrm>
            <a:off x="516367" y="4821680"/>
            <a:ext cx="3766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CMBX10"/>
              </a:rPr>
              <a:t>Window attention is sufficient when aided by a few propagation blocks. 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1A5C07B-E2E1-4301-82E1-EA799BF13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730" y="107141"/>
            <a:ext cx="7162152" cy="668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EFE1DD-0EB9-49B0-8C33-4E7FA87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86" y="1820566"/>
            <a:ext cx="10067365" cy="29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3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91325A-4056-4EB4-8669-D2AF019D4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8" y="143182"/>
            <a:ext cx="9572171" cy="513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9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4EEC378-0433-431C-B8E2-F016FF02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74" y="680548"/>
            <a:ext cx="10943067" cy="54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2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FA9636-95A5-4E2D-821B-2E20DD878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498902"/>
            <a:ext cx="9958769" cy="620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41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182</Words>
  <Application>Microsoft Office PowerPoint</Application>
  <PresentationFormat>宽屏</PresentationFormat>
  <Paragraphs>15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CMBX10</vt:lpstr>
      <vt:lpstr>CMR10</vt:lpstr>
      <vt:lpstr>CMR7</vt:lpstr>
      <vt:lpstr>CMTI10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pfg</dc:creator>
  <cp:lastModifiedBy>p fg</cp:lastModifiedBy>
  <cp:revision>3</cp:revision>
  <dcterms:created xsi:type="dcterms:W3CDTF">2022-04-27T08:20:00Z</dcterms:created>
  <dcterms:modified xsi:type="dcterms:W3CDTF">2022-04-27T10:42:09Z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</Properties>
</file>