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4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28F599-E0D2-48CB-8E92-70EC7558D48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733F5B3-8D08-4C56-A540-DA7EF8DCF7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125149B-242F-4350-8E8E-00953ECF69D2}"/>
              </a:ext>
            </a:extLst>
          </p:cNvPr>
          <p:cNvSpPr>
            <a:spLocks noGrp="1"/>
          </p:cNvSpPr>
          <p:nvPr>
            <p:ph type="dt" sz="half" idx="10"/>
          </p:nvPr>
        </p:nvSpPr>
        <p:spPr/>
        <p:txBody>
          <a:bodyPr/>
          <a:lstStyle/>
          <a:p>
            <a:fld id="{2F15DC96-491E-4980-BC7D-E8A71ECE9FF4}" type="datetimeFigureOut">
              <a:rPr lang="zh-CN" altLang="en-US" smtClean="0"/>
              <a:t>2020/8/29</a:t>
            </a:fld>
            <a:endParaRPr lang="zh-CN" altLang="en-US"/>
          </a:p>
        </p:txBody>
      </p:sp>
      <p:sp>
        <p:nvSpPr>
          <p:cNvPr id="5" name="页脚占位符 4">
            <a:extLst>
              <a:ext uri="{FF2B5EF4-FFF2-40B4-BE49-F238E27FC236}">
                <a16:creationId xmlns:a16="http://schemas.microsoft.com/office/drawing/2014/main" id="{A19E89E6-203A-4361-A4E5-789DE9FDD8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436153E-1F95-4D9B-9B43-D17B6580AD06}"/>
              </a:ext>
            </a:extLst>
          </p:cNvPr>
          <p:cNvSpPr>
            <a:spLocks noGrp="1"/>
          </p:cNvSpPr>
          <p:nvPr>
            <p:ph type="sldNum" sz="quarter" idx="12"/>
          </p:nvPr>
        </p:nvSpPr>
        <p:spPr/>
        <p:txBody>
          <a:bodyPr/>
          <a:lstStyle/>
          <a:p>
            <a:fld id="{685FD878-0850-45A8-B77E-15A162936C1F}" type="slidenum">
              <a:rPr lang="zh-CN" altLang="en-US" smtClean="0"/>
              <a:t>‹#›</a:t>
            </a:fld>
            <a:endParaRPr lang="zh-CN" altLang="en-US"/>
          </a:p>
        </p:txBody>
      </p:sp>
    </p:spTree>
    <p:extLst>
      <p:ext uri="{BB962C8B-B14F-4D97-AF65-F5344CB8AC3E}">
        <p14:creationId xmlns:p14="http://schemas.microsoft.com/office/powerpoint/2010/main" val="104186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B82A65-003A-4ECF-B76B-AA701359C31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B3B9DBB-323F-45FB-8115-8FBE2C96BA5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5603BC-D692-4704-AF8C-D1FFC8BF3524}"/>
              </a:ext>
            </a:extLst>
          </p:cNvPr>
          <p:cNvSpPr>
            <a:spLocks noGrp="1"/>
          </p:cNvSpPr>
          <p:nvPr>
            <p:ph type="dt" sz="half" idx="10"/>
          </p:nvPr>
        </p:nvSpPr>
        <p:spPr/>
        <p:txBody>
          <a:bodyPr/>
          <a:lstStyle/>
          <a:p>
            <a:fld id="{2F15DC96-491E-4980-BC7D-E8A71ECE9FF4}" type="datetimeFigureOut">
              <a:rPr lang="zh-CN" altLang="en-US" smtClean="0"/>
              <a:t>2020/8/29</a:t>
            </a:fld>
            <a:endParaRPr lang="zh-CN" altLang="en-US"/>
          </a:p>
        </p:txBody>
      </p:sp>
      <p:sp>
        <p:nvSpPr>
          <p:cNvPr id="5" name="页脚占位符 4">
            <a:extLst>
              <a:ext uri="{FF2B5EF4-FFF2-40B4-BE49-F238E27FC236}">
                <a16:creationId xmlns:a16="http://schemas.microsoft.com/office/drawing/2014/main" id="{DD1A2403-94B4-4358-8240-936A935600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2171E7-EEF8-4833-AB2C-0E3782F1D11D}"/>
              </a:ext>
            </a:extLst>
          </p:cNvPr>
          <p:cNvSpPr>
            <a:spLocks noGrp="1"/>
          </p:cNvSpPr>
          <p:nvPr>
            <p:ph type="sldNum" sz="quarter" idx="12"/>
          </p:nvPr>
        </p:nvSpPr>
        <p:spPr/>
        <p:txBody>
          <a:bodyPr/>
          <a:lstStyle/>
          <a:p>
            <a:fld id="{685FD878-0850-45A8-B77E-15A162936C1F}" type="slidenum">
              <a:rPr lang="zh-CN" altLang="en-US" smtClean="0"/>
              <a:t>‹#›</a:t>
            </a:fld>
            <a:endParaRPr lang="zh-CN" altLang="en-US"/>
          </a:p>
        </p:txBody>
      </p:sp>
    </p:spTree>
    <p:extLst>
      <p:ext uri="{BB962C8B-B14F-4D97-AF65-F5344CB8AC3E}">
        <p14:creationId xmlns:p14="http://schemas.microsoft.com/office/powerpoint/2010/main" val="1172302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AF75533-765A-4C1D-8788-F38F48F22DB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ACC6D22-CEDA-4B10-AF47-0702A012EEE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45FD319-1650-44E9-90DC-03CDA67BFAC7}"/>
              </a:ext>
            </a:extLst>
          </p:cNvPr>
          <p:cNvSpPr>
            <a:spLocks noGrp="1"/>
          </p:cNvSpPr>
          <p:nvPr>
            <p:ph type="dt" sz="half" idx="10"/>
          </p:nvPr>
        </p:nvSpPr>
        <p:spPr/>
        <p:txBody>
          <a:bodyPr/>
          <a:lstStyle/>
          <a:p>
            <a:fld id="{2F15DC96-491E-4980-BC7D-E8A71ECE9FF4}" type="datetimeFigureOut">
              <a:rPr lang="zh-CN" altLang="en-US" smtClean="0"/>
              <a:t>2020/8/29</a:t>
            </a:fld>
            <a:endParaRPr lang="zh-CN" altLang="en-US"/>
          </a:p>
        </p:txBody>
      </p:sp>
      <p:sp>
        <p:nvSpPr>
          <p:cNvPr id="5" name="页脚占位符 4">
            <a:extLst>
              <a:ext uri="{FF2B5EF4-FFF2-40B4-BE49-F238E27FC236}">
                <a16:creationId xmlns:a16="http://schemas.microsoft.com/office/drawing/2014/main" id="{2C28166A-A886-4FF1-8A52-63C77376E4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A37BCA3-E7BA-47B2-A19D-1DE7BD812BCD}"/>
              </a:ext>
            </a:extLst>
          </p:cNvPr>
          <p:cNvSpPr>
            <a:spLocks noGrp="1"/>
          </p:cNvSpPr>
          <p:nvPr>
            <p:ph type="sldNum" sz="quarter" idx="12"/>
          </p:nvPr>
        </p:nvSpPr>
        <p:spPr/>
        <p:txBody>
          <a:bodyPr/>
          <a:lstStyle/>
          <a:p>
            <a:fld id="{685FD878-0850-45A8-B77E-15A162936C1F}" type="slidenum">
              <a:rPr lang="zh-CN" altLang="en-US" smtClean="0"/>
              <a:t>‹#›</a:t>
            </a:fld>
            <a:endParaRPr lang="zh-CN" altLang="en-US"/>
          </a:p>
        </p:txBody>
      </p:sp>
    </p:spTree>
    <p:extLst>
      <p:ext uri="{BB962C8B-B14F-4D97-AF65-F5344CB8AC3E}">
        <p14:creationId xmlns:p14="http://schemas.microsoft.com/office/powerpoint/2010/main" val="4561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7A2C1E-98E3-4B0A-9D55-2D7AF2D5BF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F7BD48-1167-4B5A-BBE1-F83ED8A3D85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2705246-13A7-468E-A0A1-27C260335FDD}"/>
              </a:ext>
            </a:extLst>
          </p:cNvPr>
          <p:cNvSpPr>
            <a:spLocks noGrp="1"/>
          </p:cNvSpPr>
          <p:nvPr>
            <p:ph type="dt" sz="half" idx="10"/>
          </p:nvPr>
        </p:nvSpPr>
        <p:spPr/>
        <p:txBody>
          <a:bodyPr/>
          <a:lstStyle/>
          <a:p>
            <a:fld id="{2F15DC96-491E-4980-BC7D-E8A71ECE9FF4}" type="datetimeFigureOut">
              <a:rPr lang="zh-CN" altLang="en-US" smtClean="0"/>
              <a:t>2020/8/29</a:t>
            </a:fld>
            <a:endParaRPr lang="zh-CN" altLang="en-US"/>
          </a:p>
        </p:txBody>
      </p:sp>
      <p:sp>
        <p:nvSpPr>
          <p:cNvPr id="5" name="页脚占位符 4">
            <a:extLst>
              <a:ext uri="{FF2B5EF4-FFF2-40B4-BE49-F238E27FC236}">
                <a16:creationId xmlns:a16="http://schemas.microsoft.com/office/drawing/2014/main" id="{BA1633CB-3E8E-4024-B7F2-5AFACB6D284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1A16C1E-B167-4D1C-B747-C42AAC102F9B}"/>
              </a:ext>
            </a:extLst>
          </p:cNvPr>
          <p:cNvSpPr>
            <a:spLocks noGrp="1"/>
          </p:cNvSpPr>
          <p:nvPr>
            <p:ph type="sldNum" sz="quarter" idx="12"/>
          </p:nvPr>
        </p:nvSpPr>
        <p:spPr/>
        <p:txBody>
          <a:bodyPr/>
          <a:lstStyle/>
          <a:p>
            <a:fld id="{685FD878-0850-45A8-B77E-15A162936C1F}" type="slidenum">
              <a:rPr lang="zh-CN" altLang="en-US" smtClean="0"/>
              <a:t>‹#›</a:t>
            </a:fld>
            <a:endParaRPr lang="zh-CN" altLang="en-US"/>
          </a:p>
        </p:txBody>
      </p:sp>
    </p:spTree>
    <p:extLst>
      <p:ext uri="{BB962C8B-B14F-4D97-AF65-F5344CB8AC3E}">
        <p14:creationId xmlns:p14="http://schemas.microsoft.com/office/powerpoint/2010/main" val="112155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1935BF-CEF4-4324-97CA-8FA510DC022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03394A-DE32-4433-8F3E-E7C54463D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3EDF849-B799-43A3-8A7F-732507584FD8}"/>
              </a:ext>
            </a:extLst>
          </p:cNvPr>
          <p:cNvSpPr>
            <a:spLocks noGrp="1"/>
          </p:cNvSpPr>
          <p:nvPr>
            <p:ph type="dt" sz="half" idx="10"/>
          </p:nvPr>
        </p:nvSpPr>
        <p:spPr/>
        <p:txBody>
          <a:bodyPr/>
          <a:lstStyle/>
          <a:p>
            <a:fld id="{2F15DC96-491E-4980-BC7D-E8A71ECE9FF4}" type="datetimeFigureOut">
              <a:rPr lang="zh-CN" altLang="en-US" smtClean="0"/>
              <a:t>2020/8/29</a:t>
            </a:fld>
            <a:endParaRPr lang="zh-CN" altLang="en-US"/>
          </a:p>
        </p:txBody>
      </p:sp>
      <p:sp>
        <p:nvSpPr>
          <p:cNvPr id="5" name="页脚占位符 4">
            <a:extLst>
              <a:ext uri="{FF2B5EF4-FFF2-40B4-BE49-F238E27FC236}">
                <a16:creationId xmlns:a16="http://schemas.microsoft.com/office/drawing/2014/main" id="{EB8FDCCB-A07E-4B59-98B7-C35B07694A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3BF73C6-740F-4179-9234-A5D6137C8EA4}"/>
              </a:ext>
            </a:extLst>
          </p:cNvPr>
          <p:cNvSpPr>
            <a:spLocks noGrp="1"/>
          </p:cNvSpPr>
          <p:nvPr>
            <p:ph type="sldNum" sz="quarter" idx="12"/>
          </p:nvPr>
        </p:nvSpPr>
        <p:spPr/>
        <p:txBody>
          <a:bodyPr/>
          <a:lstStyle/>
          <a:p>
            <a:fld id="{685FD878-0850-45A8-B77E-15A162936C1F}" type="slidenum">
              <a:rPr lang="zh-CN" altLang="en-US" smtClean="0"/>
              <a:t>‹#›</a:t>
            </a:fld>
            <a:endParaRPr lang="zh-CN" altLang="en-US"/>
          </a:p>
        </p:txBody>
      </p:sp>
    </p:spTree>
    <p:extLst>
      <p:ext uri="{BB962C8B-B14F-4D97-AF65-F5344CB8AC3E}">
        <p14:creationId xmlns:p14="http://schemas.microsoft.com/office/powerpoint/2010/main" val="184843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A6CB51-E90B-47FF-8AB2-1C84141E51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E6AAAE-E246-4DFA-BE04-E8E3D334203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B21AD7A-9595-480A-A8E7-C616B89D19E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7C3DA41-A4CE-4D58-950D-514DC677AECF}"/>
              </a:ext>
            </a:extLst>
          </p:cNvPr>
          <p:cNvSpPr>
            <a:spLocks noGrp="1"/>
          </p:cNvSpPr>
          <p:nvPr>
            <p:ph type="dt" sz="half" idx="10"/>
          </p:nvPr>
        </p:nvSpPr>
        <p:spPr/>
        <p:txBody>
          <a:bodyPr/>
          <a:lstStyle/>
          <a:p>
            <a:fld id="{2F15DC96-491E-4980-BC7D-E8A71ECE9FF4}" type="datetimeFigureOut">
              <a:rPr lang="zh-CN" altLang="en-US" smtClean="0"/>
              <a:t>2020/8/29</a:t>
            </a:fld>
            <a:endParaRPr lang="zh-CN" altLang="en-US"/>
          </a:p>
        </p:txBody>
      </p:sp>
      <p:sp>
        <p:nvSpPr>
          <p:cNvPr id="6" name="页脚占位符 5">
            <a:extLst>
              <a:ext uri="{FF2B5EF4-FFF2-40B4-BE49-F238E27FC236}">
                <a16:creationId xmlns:a16="http://schemas.microsoft.com/office/drawing/2014/main" id="{0901BF7F-36D1-4DC5-A2CF-F79F97C487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486924-BC77-4D41-80C9-0F713D81C909}"/>
              </a:ext>
            </a:extLst>
          </p:cNvPr>
          <p:cNvSpPr>
            <a:spLocks noGrp="1"/>
          </p:cNvSpPr>
          <p:nvPr>
            <p:ph type="sldNum" sz="quarter" idx="12"/>
          </p:nvPr>
        </p:nvSpPr>
        <p:spPr/>
        <p:txBody>
          <a:bodyPr/>
          <a:lstStyle/>
          <a:p>
            <a:fld id="{685FD878-0850-45A8-B77E-15A162936C1F}" type="slidenum">
              <a:rPr lang="zh-CN" altLang="en-US" smtClean="0"/>
              <a:t>‹#›</a:t>
            </a:fld>
            <a:endParaRPr lang="zh-CN" altLang="en-US"/>
          </a:p>
        </p:txBody>
      </p:sp>
    </p:spTree>
    <p:extLst>
      <p:ext uri="{BB962C8B-B14F-4D97-AF65-F5344CB8AC3E}">
        <p14:creationId xmlns:p14="http://schemas.microsoft.com/office/powerpoint/2010/main" val="273429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BB8AB8-2602-4540-87FE-07DE0330225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6F37D8C-977E-4475-B516-F6DBB8C9B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1DFBC99-2370-4F18-8325-4F451BE539E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015D99B-A350-4CD8-9FD1-F02828CEAC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F159564-9257-4D8E-BE5B-E174C12F0BD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3ADDCA4-DD0C-4469-B388-74F9CED171F5}"/>
              </a:ext>
            </a:extLst>
          </p:cNvPr>
          <p:cNvSpPr>
            <a:spLocks noGrp="1"/>
          </p:cNvSpPr>
          <p:nvPr>
            <p:ph type="dt" sz="half" idx="10"/>
          </p:nvPr>
        </p:nvSpPr>
        <p:spPr/>
        <p:txBody>
          <a:bodyPr/>
          <a:lstStyle/>
          <a:p>
            <a:fld id="{2F15DC96-491E-4980-BC7D-E8A71ECE9FF4}" type="datetimeFigureOut">
              <a:rPr lang="zh-CN" altLang="en-US" smtClean="0"/>
              <a:t>2020/8/29</a:t>
            </a:fld>
            <a:endParaRPr lang="zh-CN" altLang="en-US"/>
          </a:p>
        </p:txBody>
      </p:sp>
      <p:sp>
        <p:nvSpPr>
          <p:cNvPr id="8" name="页脚占位符 7">
            <a:extLst>
              <a:ext uri="{FF2B5EF4-FFF2-40B4-BE49-F238E27FC236}">
                <a16:creationId xmlns:a16="http://schemas.microsoft.com/office/drawing/2014/main" id="{8CCBE80E-F8C6-4D34-885E-CD0D0D0A998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E3FB8B9-8009-4427-9543-D8C41C6C914B}"/>
              </a:ext>
            </a:extLst>
          </p:cNvPr>
          <p:cNvSpPr>
            <a:spLocks noGrp="1"/>
          </p:cNvSpPr>
          <p:nvPr>
            <p:ph type="sldNum" sz="quarter" idx="12"/>
          </p:nvPr>
        </p:nvSpPr>
        <p:spPr/>
        <p:txBody>
          <a:bodyPr/>
          <a:lstStyle/>
          <a:p>
            <a:fld id="{685FD878-0850-45A8-B77E-15A162936C1F}" type="slidenum">
              <a:rPr lang="zh-CN" altLang="en-US" smtClean="0"/>
              <a:t>‹#›</a:t>
            </a:fld>
            <a:endParaRPr lang="zh-CN" altLang="en-US"/>
          </a:p>
        </p:txBody>
      </p:sp>
    </p:spTree>
    <p:extLst>
      <p:ext uri="{BB962C8B-B14F-4D97-AF65-F5344CB8AC3E}">
        <p14:creationId xmlns:p14="http://schemas.microsoft.com/office/powerpoint/2010/main" val="536268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6C61AE-DFE7-4F8D-BD5D-230EBA71D47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7F7DB47-38D4-4DB2-AB20-A3E4D7DAE113}"/>
              </a:ext>
            </a:extLst>
          </p:cNvPr>
          <p:cNvSpPr>
            <a:spLocks noGrp="1"/>
          </p:cNvSpPr>
          <p:nvPr>
            <p:ph type="dt" sz="half" idx="10"/>
          </p:nvPr>
        </p:nvSpPr>
        <p:spPr/>
        <p:txBody>
          <a:bodyPr/>
          <a:lstStyle/>
          <a:p>
            <a:fld id="{2F15DC96-491E-4980-BC7D-E8A71ECE9FF4}" type="datetimeFigureOut">
              <a:rPr lang="zh-CN" altLang="en-US" smtClean="0"/>
              <a:t>2020/8/29</a:t>
            </a:fld>
            <a:endParaRPr lang="zh-CN" altLang="en-US"/>
          </a:p>
        </p:txBody>
      </p:sp>
      <p:sp>
        <p:nvSpPr>
          <p:cNvPr id="4" name="页脚占位符 3">
            <a:extLst>
              <a:ext uri="{FF2B5EF4-FFF2-40B4-BE49-F238E27FC236}">
                <a16:creationId xmlns:a16="http://schemas.microsoft.com/office/drawing/2014/main" id="{692F8E3D-2836-4604-8595-3A4367C23B7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D97C5CF-84A5-4044-87DF-46F6D477D08D}"/>
              </a:ext>
            </a:extLst>
          </p:cNvPr>
          <p:cNvSpPr>
            <a:spLocks noGrp="1"/>
          </p:cNvSpPr>
          <p:nvPr>
            <p:ph type="sldNum" sz="quarter" idx="12"/>
          </p:nvPr>
        </p:nvSpPr>
        <p:spPr/>
        <p:txBody>
          <a:bodyPr/>
          <a:lstStyle/>
          <a:p>
            <a:fld id="{685FD878-0850-45A8-B77E-15A162936C1F}" type="slidenum">
              <a:rPr lang="zh-CN" altLang="en-US" smtClean="0"/>
              <a:t>‹#›</a:t>
            </a:fld>
            <a:endParaRPr lang="zh-CN" altLang="en-US"/>
          </a:p>
        </p:txBody>
      </p:sp>
    </p:spTree>
    <p:extLst>
      <p:ext uri="{BB962C8B-B14F-4D97-AF65-F5344CB8AC3E}">
        <p14:creationId xmlns:p14="http://schemas.microsoft.com/office/powerpoint/2010/main" val="143761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7D700C7-660A-45E9-8D91-CF0624FE512E}"/>
              </a:ext>
            </a:extLst>
          </p:cNvPr>
          <p:cNvSpPr>
            <a:spLocks noGrp="1"/>
          </p:cNvSpPr>
          <p:nvPr>
            <p:ph type="dt" sz="half" idx="10"/>
          </p:nvPr>
        </p:nvSpPr>
        <p:spPr/>
        <p:txBody>
          <a:bodyPr/>
          <a:lstStyle/>
          <a:p>
            <a:fld id="{2F15DC96-491E-4980-BC7D-E8A71ECE9FF4}" type="datetimeFigureOut">
              <a:rPr lang="zh-CN" altLang="en-US" smtClean="0"/>
              <a:t>2020/8/29</a:t>
            </a:fld>
            <a:endParaRPr lang="zh-CN" altLang="en-US"/>
          </a:p>
        </p:txBody>
      </p:sp>
      <p:sp>
        <p:nvSpPr>
          <p:cNvPr id="3" name="页脚占位符 2">
            <a:extLst>
              <a:ext uri="{FF2B5EF4-FFF2-40B4-BE49-F238E27FC236}">
                <a16:creationId xmlns:a16="http://schemas.microsoft.com/office/drawing/2014/main" id="{19B8881F-8006-445A-ADA9-5C36AE0C34D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162CACF-92BA-476C-A59E-5C0F321ED05F}"/>
              </a:ext>
            </a:extLst>
          </p:cNvPr>
          <p:cNvSpPr>
            <a:spLocks noGrp="1"/>
          </p:cNvSpPr>
          <p:nvPr>
            <p:ph type="sldNum" sz="quarter" idx="12"/>
          </p:nvPr>
        </p:nvSpPr>
        <p:spPr/>
        <p:txBody>
          <a:bodyPr/>
          <a:lstStyle/>
          <a:p>
            <a:fld id="{685FD878-0850-45A8-B77E-15A162936C1F}" type="slidenum">
              <a:rPr lang="zh-CN" altLang="en-US" smtClean="0"/>
              <a:t>‹#›</a:t>
            </a:fld>
            <a:endParaRPr lang="zh-CN" altLang="en-US"/>
          </a:p>
        </p:txBody>
      </p:sp>
    </p:spTree>
    <p:extLst>
      <p:ext uri="{BB962C8B-B14F-4D97-AF65-F5344CB8AC3E}">
        <p14:creationId xmlns:p14="http://schemas.microsoft.com/office/powerpoint/2010/main" val="82569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BA7210-7145-4DB7-8001-8E19F836C36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12EF56A-F036-496B-AD3C-506EBA8005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5110A3D-AA75-4025-9CAA-CCB0926E3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6312A7E-E1E3-4E35-81CE-AB3C2200CD01}"/>
              </a:ext>
            </a:extLst>
          </p:cNvPr>
          <p:cNvSpPr>
            <a:spLocks noGrp="1"/>
          </p:cNvSpPr>
          <p:nvPr>
            <p:ph type="dt" sz="half" idx="10"/>
          </p:nvPr>
        </p:nvSpPr>
        <p:spPr/>
        <p:txBody>
          <a:bodyPr/>
          <a:lstStyle/>
          <a:p>
            <a:fld id="{2F15DC96-491E-4980-BC7D-E8A71ECE9FF4}" type="datetimeFigureOut">
              <a:rPr lang="zh-CN" altLang="en-US" smtClean="0"/>
              <a:t>2020/8/29</a:t>
            </a:fld>
            <a:endParaRPr lang="zh-CN" altLang="en-US"/>
          </a:p>
        </p:txBody>
      </p:sp>
      <p:sp>
        <p:nvSpPr>
          <p:cNvPr id="6" name="页脚占位符 5">
            <a:extLst>
              <a:ext uri="{FF2B5EF4-FFF2-40B4-BE49-F238E27FC236}">
                <a16:creationId xmlns:a16="http://schemas.microsoft.com/office/drawing/2014/main" id="{951E9DEF-6E6F-4F1C-AF61-A1CCD6E7F6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0314243-2B5D-4CCF-AE65-9CE6FD54F0C2}"/>
              </a:ext>
            </a:extLst>
          </p:cNvPr>
          <p:cNvSpPr>
            <a:spLocks noGrp="1"/>
          </p:cNvSpPr>
          <p:nvPr>
            <p:ph type="sldNum" sz="quarter" idx="12"/>
          </p:nvPr>
        </p:nvSpPr>
        <p:spPr/>
        <p:txBody>
          <a:bodyPr/>
          <a:lstStyle/>
          <a:p>
            <a:fld id="{685FD878-0850-45A8-B77E-15A162936C1F}" type="slidenum">
              <a:rPr lang="zh-CN" altLang="en-US" smtClean="0"/>
              <a:t>‹#›</a:t>
            </a:fld>
            <a:endParaRPr lang="zh-CN" altLang="en-US"/>
          </a:p>
        </p:txBody>
      </p:sp>
    </p:spTree>
    <p:extLst>
      <p:ext uri="{BB962C8B-B14F-4D97-AF65-F5344CB8AC3E}">
        <p14:creationId xmlns:p14="http://schemas.microsoft.com/office/powerpoint/2010/main" val="173058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EA430D-B2A1-4503-B674-937A3E6DAB4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D7B914A-303A-440A-87BF-572836E0CB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782074-407C-4C6B-B5D8-8A9121B2C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8D16737-D897-4FC4-81BA-6C1973ACE743}"/>
              </a:ext>
            </a:extLst>
          </p:cNvPr>
          <p:cNvSpPr>
            <a:spLocks noGrp="1"/>
          </p:cNvSpPr>
          <p:nvPr>
            <p:ph type="dt" sz="half" idx="10"/>
          </p:nvPr>
        </p:nvSpPr>
        <p:spPr/>
        <p:txBody>
          <a:bodyPr/>
          <a:lstStyle/>
          <a:p>
            <a:fld id="{2F15DC96-491E-4980-BC7D-E8A71ECE9FF4}" type="datetimeFigureOut">
              <a:rPr lang="zh-CN" altLang="en-US" smtClean="0"/>
              <a:t>2020/8/29</a:t>
            </a:fld>
            <a:endParaRPr lang="zh-CN" altLang="en-US"/>
          </a:p>
        </p:txBody>
      </p:sp>
      <p:sp>
        <p:nvSpPr>
          <p:cNvPr id="6" name="页脚占位符 5">
            <a:extLst>
              <a:ext uri="{FF2B5EF4-FFF2-40B4-BE49-F238E27FC236}">
                <a16:creationId xmlns:a16="http://schemas.microsoft.com/office/drawing/2014/main" id="{36E29BFF-BF0C-487E-9F44-CE5FF1C08C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DC597D1-FE3A-46DB-A40C-0F7CD94A25D8}"/>
              </a:ext>
            </a:extLst>
          </p:cNvPr>
          <p:cNvSpPr>
            <a:spLocks noGrp="1"/>
          </p:cNvSpPr>
          <p:nvPr>
            <p:ph type="sldNum" sz="quarter" idx="12"/>
          </p:nvPr>
        </p:nvSpPr>
        <p:spPr/>
        <p:txBody>
          <a:bodyPr/>
          <a:lstStyle/>
          <a:p>
            <a:fld id="{685FD878-0850-45A8-B77E-15A162936C1F}" type="slidenum">
              <a:rPr lang="zh-CN" altLang="en-US" smtClean="0"/>
              <a:t>‹#›</a:t>
            </a:fld>
            <a:endParaRPr lang="zh-CN" altLang="en-US"/>
          </a:p>
        </p:txBody>
      </p:sp>
    </p:spTree>
    <p:extLst>
      <p:ext uri="{BB962C8B-B14F-4D97-AF65-F5344CB8AC3E}">
        <p14:creationId xmlns:p14="http://schemas.microsoft.com/office/powerpoint/2010/main" val="1777653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76D54AA-60C7-46AE-92D8-67CCB7441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E4E9FAD-10E4-4FE9-8293-6EE8B6751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058BB5-8A22-495C-8946-F480DB471F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5DC96-491E-4980-BC7D-E8A71ECE9FF4}" type="datetimeFigureOut">
              <a:rPr lang="zh-CN" altLang="en-US" smtClean="0"/>
              <a:t>2020/8/29</a:t>
            </a:fld>
            <a:endParaRPr lang="zh-CN" altLang="en-US"/>
          </a:p>
        </p:txBody>
      </p:sp>
      <p:sp>
        <p:nvSpPr>
          <p:cNvPr id="5" name="页脚占位符 4">
            <a:extLst>
              <a:ext uri="{FF2B5EF4-FFF2-40B4-BE49-F238E27FC236}">
                <a16:creationId xmlns:a16="http://schemas.microsoft.com/office/drawing/2014/main" id="{C56CB80B-3EFF-41BB-856D-1AC8F0944A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62DB8B-F352-4482-A12E-4D6B952D74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FD878-0850-45A8-B77E-15A162936C1F}" type="slidenum">
              <a:rPr lang="zh-CN" altLang="en-US" smtClean="0"/>
              <a:t>‹#›</a:t>
            </a:fld>
            <a:endParaRPr lang="zh-CN" altLang="en-US"/>
          </a:p>
        </p:txBody>
      </p:sp>
    </p:spTree>
    <p:extLst>
      <p:ext uri="{BB962C8B-B14F-4D97-AF65-F5344CB8AC3E}">
        <p14:creationId xmlns:p14="http://schemas.microsoft.com/office/powerpoint/2010/main" val="316811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F23516-EA07-4BA7-98D0-0A567108051B}"/>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21571001-54A9-4B7C-A290-75FC9AF33645}"/>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DBF65C65-189C-4C7D-848F-21E96DB2A58B}"/>
              </a:ext>
            </a:extLst>
          </p:cNvPr>
          <p:cNvPicPr>
            <a:picLocks noChangeAspect="1"/>
          </p:cNvPicPr>
          <p:nvPr/>
        </p:nvPicPr>
        <p:blipFill>
          <a:blip r:embed="rId2"/>
          <a:stretch>
            <a:fillRect/>
          </a:stretch>
        </p:blipFill>
        <p:spPr>
          <a:xfrm>
            <a:off x="1623542" y="2241803"/>
            <a:ext cx="8944916" cy="2374394"/>
          </a:xfrm>
          <a:prstGeom prst="rect">
            <a:avLst/>
          </a:prstGeom>
        </p:spPr>
      </p:pic>
    </p:spTree>
    <p:extLst>
      <p:ext uri="{BB962C8B-B14F-4D97-AF65-F5344CB8AC3E}">
        <p14:creationId xmlns:p14="http://schemas.microsoft.com/office/powerpoint/2010/main" val="2335088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5B91B12-BD61-47F7-AE64-B0B04BF6EDC2}"/>
              </a:ext>
            </a:extLst>
          </p:cNvPr>
          <p:cNvPicPr>
            <a:picLocks noChangeAspect="1"/>
          </p:cNvPicPr>
          <p:nvPr/>
        </p:nvPicPr>
        <p:blipFill>
          <a:blip r:embed="rId2"/>
          <a:stretch>
            <a:fillRect/>
          </a:stretch>
        </p:blipFill>
        <p:spPr>
          <a:xfrm>
            <a:off x="6533294" y="2127628"/>
            <a:ext cx="5406926" cy="2038899"/>
          </a:xfrm>
          <a:prstGeom prst="rect">
            <a:avLst/>
          </a:prstGeom>
        </p:spPr>
      </p:pic>
      <p:sp>
        <p:nvSpPr>
          <p:cNvPr id="2" name="标题 1">
            <a:extLst>
              <a:ext uri="{FF2B5EF4-FFF2-40B4-BE49-F238E27FC236}">
                <a16:creationId xmlns:a16="http://schemas.microsoft.com/office/drawing/2014/main" id="{FEAF93DD-8878-4AD5-AD93-D11E398F85CB}"/>
              </a:ext>
            </a:extLst>
          </p:cNvPr>
          <p:cNvSpPr>
            <a:spLocks noGrp="1"/>
          </p:cNvSpPr>
          <p:nvPr>
            <p:ph type="title"/>
          </p:nvPr>
        </p:nvSpPr>
        <p:spPr/>
        <p:txBody>
          <a:bodyPr/>
          <a:lstStyle/>
          <a:p>
            <a:r>
              <a:rPr lang="en-US" altLang="zh-CN" dirty="0" err="1"/>
              <a:t>GoodNews</a:t>
            </a:r>
            <a:r>
              <a:rPr lang="zh-CN" altLang="en-US" dirty="0"/>
              <a:t>数据集</a:t>
            </a:r>
          </a:p>
        </p:txBody>
      </p:sp>
      <p:sp>
        <p:nvSpPr>
          <p:cNvPr id="3" name="内容占位符 2">
            <a:extLst>
              <a:ext uri="{FF2B5EF4-FFF2-40B4-BE49-F238E27FC236}">
                <a16:creationId xmlns:a16="http://schemas.microsoft.com/office/drawing/2014/main" id="{DE36F346-903C-4039-BB92-8325C7EE7844}"/>
              </a:ext>
            </a:extLst>
          </p:cNvPr>
          <p:cNvSpPr>
            <a:spLocks noGrp="1"/>
          </p:cNvSpPr>
          <p:nvPr>
            <p:ph idx="1"/>
          </p:nvPr>
        </p:nvSpPr>
        <p:spPr/>
        <p:txBody>
          <a:bodyPr>
            <a:normAutofit fontScale="92500" lnSpcReduction="10000"/>
          </a:bodyPr>
          <a:lstStyle/>
          <a:p>
            <a:r>
              <a:rPr lang="en-US" altLang="zh-CN" dirty="0"/>
              <a:t>466,000</a:t>
            </a:r>
            <a:r>
              <a:rPr lang="zh-CN" altLang="en-US" dirty="0"/>
              <a:t> </a:t>
            </a:r>
            <a:r>
              <a:rPr lang="en-US" altLang="zh-CN" dirty="0"/>
              <a:t>images with captions, headlines and text articles</a:t>
            </a:r>
          </a:p>
          <a:p>
            <a:pPr lvl="1"/>
            <a:r>
              <a:rPr lang="en-US" altLang="zh-CN" dirty="0"/>
              <a:t>424,000 for training</a:t>
            </a:r>
          </a:p>
          <a:p>
            <a:pPr lvl="1"/>
            <a:r>
              <a:rPr lang="en-US" altLang="zh-CN" dirty="0"/>
              <a:t>180,000 for validation</a:t>
            </a:r>
          </a:p>
          <a:p>
            <a:pPr lvl="1"/>
            <a:r>
              <a:rPr lang="en-US" altLang="zh-CN" dirty="0"/>
              <a:t>23,000 for testing</a:t>
            </a:r>
          </a:p>
          <a:p>
            <a:pPr lvl="1"/>
            <a:endParaRPr lang="en-US" altLang="zh-CN" dirty="0"/>
          </a:p>
          <a:p>
            <a:r>
              <a:rPr lang="en-US" altLang="zh-CN" b="1" dirty="0"/>
              <a:t>5 times larger than </a:t>
            </a:r>
            <a:r>
              <a:rPr lang="en-US" altLang="zh-CN" b="1" dirty="0" err="1"/>
              <a:t>BreakingNews</a:t>
            </a:r>
            <a:endParaRPr lang="en-US" altLang="zh-CN" b="1" dirty="0"/>
          </a:p>
          <a:p>
            <a:r>
              <a:rPr lang="en-US" altLang="zh-CN" b="1" dirty="0"/>
              <a:t>A wider range of events and stories since </a:t>
            </a:r>
            <a:r>
              <a:rPr lang="en-US" altLang="zh-CN" b="1" dirty="0" err="1"/>
              <a:t>GoodNews</a:t>
            </a:r>
            <a:r>
              <a:rPr lang="en-US" altLang="zh-CN" b="1" dirty="0"/>
              <a:t> spans a much longer time period</a:t>
            </a:r>
          </a:p>
          <a:p>
            <a:endParaRPr lang="en-US" altLang="zh-CN" b="1" dirty="0"/>
          </a:p>
          <a:p>
            <a:r>
              <a:rPr lang="en-US" altLang="zh-CN" dirty="0"/>
              <a:t>Captions are written by journalists, instead of crowd-sourced, which has implications to the style and richness of the text.</a:t>
            </a:r>
          </a:p>
        </p:txBody>
      </p:sp>
    </p:spTree>
    <p:extLst>
      <p:ext uri="{BB962C8B-B14F-4D97-AF65-F5344CB8AC3E}">
        <p14:creationId xmlns:p14="http://schemas.microsoft.com/office/powerpoint/2010/main" val="258459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A61BCB-7D06-4D5D-8752-9A8989628890}"/>
              </a:ext>
            </a:extLst>
          </p:cNvPr>
          <p:cNvSpPr>
            <a:spLocks noGrp="1"/>
          </p:cNvSpPr>
          <p:nvPr>
            <p:ph type="title"/>
          </p:nvPr>
        </p:nvSpPr>
        <p:spPr/>
        <p:txBody>
          <a:bodyPr/>
          <a:lstStyle/>
          <a:p>
            <a:r>
              <a:rPr lang="zh-CN" altLang="en-US" dirty="0"/>
              <a:t>方法</a:t>
            </a:r>
          </a:p>
        </p:txBody>
      </p:sp>
      <p:sp>
        <p:nvSpPr>
          <p:cNvPr id="3" name="内容占位符 2">
            <a:extLst>
              <a:ext uri="{FF2B5EF4-FFF2-40B4-BE49-F238E27FC236}">
                <a16:creationId xmlns:a16="http://schemas.microsoft.com/office/drawing/2014/main" id="{22A44FBC-F3F2-4C5A-BFE6-627BDCFE0C1D}"/>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B2604671-0D39-4FBF-926E-5674E2049ADA}"/>
              </a:ext>
            </a:extLst>
          </p:cNvPr>
          <p:cNvPicPr>
            <a:picLocks noChangeAspect="1"/>
          </p:cNvPicPr>
          <p:nvPr/>
        </p:nvPicPr>
        <p:blipFill>
          <a:blip r:embed="rId2"/>
          <a:stretch>
            <a:fillRect/>
          </a:stretch>
        </p:blipFill>
        <p:spPr>
          <a:xfrm>
            <a:off x="1252285" y="1564467"/>
            <a:ext cx="9687430" cy="4202225"/>
          </a:xfrm>
          <a:prstGeom prst="rect">
            <a:avLst/>
          </a:prstGeom>
        </p:spPr>
      </p:pic>
    </p:spTree>
    <p:extLst>
      <p:ext uri="{BB962C8B-B14F-4D97-AF65-F5344CB8AC3E}">
        <p14:creationId xmlns:p14="http://schemas.microsoft.com/office/powerpoint/2010/main" val="1256594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4B616C-FF91-47AB-A7CE-ECF6B40DB90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8861D77-A737-4C0E-B871-5CB19E7568C7}"/>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ADDED690-05D5-45A6-800C-60F9DBA7E0CD}"/>
              </a:ext>
            </a:extLst>
          </p:cNvPr>
          <p:cNvPicPr>
            <a:picLocks noChangeAspect="1"/>
          </p:cNvPicPr>
          <p:nvPr/>
        </p:nvPicPr>
        <p:blipFill>
          <a:blip r:embed="rId2"/>
          <a:stretch>
            <a:fillRect/>
          </a:stretch>
        </p:blipFill>
        <p:spPr>
          <a:xfrm>
            <a:off x="954623" y="2129504"/>
            <a:ext cx="9664739" cy="2598992"/>
          </a:xfrm>
          <a:prstGeom prst="rect">
            <a:avLst/>
          </a:prstGeom>
        </p:spPr>
      </p:pic>
    </p:spTree>
    <p:extLst>
      <p:ext uri="{BB962C8B-B14F-4D97-AF65-F5344CB8AC3E}">
        <p14:creationId xmlns:p14="http://schemas.microsoft.com/office/powerpoint/2010/main" val="235861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32F71-AFDE-4304-A427-23AE6B80405B}"/>
              </a:ext>
            </a:extLst>
          </p:cNvPr>
          <p:cNvSpPr>
            <a:spLocks noGrp="1"/>
          </p:cNvSpPr>
          <p:nvPr>
            <p:ph type="title"/>
          </p:nvPr>
        </p:nvSpPr>
        <p:spPr/>
        <p:txBody>
          <a:bodyPr/>
          <a:lstStyle/>
          <a:p>
            <a:r>
              <a:rPr lang="zh-CN" altLang="en-US" dirty="0"/>
              <a:t>背景</a:t>
            </a:r>
          </a:p>
        </p:txBody>
      </p:sp>
      <p:sp>
        <p:nvSpPr>
          <p:cNvPr id="3" name="内容占位符 2">
            <a:extLst>
              <a:ext uri="{FF2B5EF4-FFF2-40B4-BE49-F238E27FC236}">
                <a16:creationId xmlns:a16="http://schemas.microsoft.com/office/drawing/2014/main" id="{B00A8F82-DF18-42DF-9C12-18C784EF9FFA}"/>
              </a:ext>
            </a:extLst>
          </p:cNvPr>
          <p:cNvSpPr>
            <a:spLocks noGrp="1"/>
          </p:cNvSpPr>
          <p:nvPr>
            <p:ph idx="1"/>
          </p:nvPr>
        </p:nvSpPr>
        <p:spPr/>
        <p:txBody>
          <a:bodyPr/>
          <a:lstStyle/>
          <a:p>
            <a:r>
              <a:rPr lang="zh-CN" altLang="en-US" dirty="0"/>
              <a:t>现有</a:t>
            </a:r>
            <a:r>
              <a:rPr lang="en-US" altLang="zh-CN" dirty="0"/>
              <a:t>image caption</a:t>
            </a:r>
            <a:r>
              <a:rPr lang="zh-CN" altLang="en-US" dirty="0"/>
              <a:t>方法的缺点</a:t>
            </a:r>
            <a:endParaRPr lang="en-US" altLang="zh-CN" dirty="0"/>
          </a:p>
          <a:p>
            <a:pPr lvl="1"/>
            <a:r>
              <a:rPr lang="en-US" altLang="zh-CN" b="1" dirty="0"/>
              <a:t>World Knowledge</a:t>
            </a:r>
          </a:p>
          <a:p>
            <a:pPr lvl="2"/>
            <a:r>
              <a:rPr lang="zh-CN" altLang="en-US" dirty="0"/>
              <a:t>只知道通用的目标种类，不知道具体的名字的地点</a:t>
            </a:r>
            <a:endParaRPr lang="en-US" altLang="zh-CN" dirty="0"/>
          </a:p>
          <a:p>
            <a:pPr lvl="2"/>
            <a:r>
              <a:rPr lang="zh-CN" altLang="en-US" dirty="0"/>
              <a:t>经常与常识违背</a:t>
            </a:r>
            <a:endParaRPr lang="en-US" altLang="zh-CN" dirty="0"/>
          </a:p>
          <a:p>
            <a:pPr lvl="1"/>
            <a:r>
              <a:rPr lang="en-US" altLang="zh-CN" b="1" dirty="0"/>
              <a:t>Linguistic Expressiveness</a:t>
            </a:r>
          </a:p>
          <a:p>
            <a:pPr lvl="2"/>
            <a:r>
              <a:rPr lang="zh-CN" altLang="en-US" dirty="0"/>
              <a:t>简短且缺乏多样性</a:t>
            </a:r>
            <a:endParaRPr lang="en-US" altLang="zh-CN" dirty="0"/>
          </a:p>
          <a:p>
            <a:pPr lvl="2"/>
            <a:r>
              <a:rPr lang="zh-CN" altLang="en-US" dirty="0"/>
              <a:t>大多数字幕系统依靠固定的词汇表，并且不能正确放置或拼写新词或稀有词。</a:t>
            </a:r>
            <a:endParaRPr lang="en-US" altLang="zh-CN" dirty="0"/>
          </a:p>
          <a:p>
            <a:pPr lvl="2"/>
            <a:endParaRPr lang="en-US" altLang="zh-CN" b="1" dirty="0"/>
          </a:p>
          <a:p>
            <a:r>
              <a:rPr lang="zh-CN" altLang="en-US" dirty="0"/>
              <a:t>提出一个新的</a:t>
            </a:r>
            <a:r>
              <a:rPr lang="en-US" altLang="zh-CN" dirty="0"/>
              <a:t>captioning model</a:t>
            </a:r>
            <a:r>
              <a:rPr lang="zh-CN" altLang="en-US" dirty="0"/>
              <a:t>，将</a:t>
            </a:r>
            <a:r>
              <a:rPr lang="en-US" altLang="zh-CN" dirty="0"/>
              <a:t>transformer</a:t>
            </a:r>
            <a:r>
              <a:rPr lang="zh-CN" altLang="en-US" dirty="0"/>
              <a:t>、以注意力为中心的语言模型、字节对编码和四个模态（</a:t>
            </a:r>
            <a:r>
              <a:rPr lang="en-US" altLang="zh-CN" dirty="0"/>
              <a:t>text, images, faces and objects</a:t>
            </a:r>
            <a:r>
              <a:rPr lang="zh-CN" altLang="en-US" dirty="0"/>
              <a:t>）的</a:t>
            </a:r>
            <a:r>
              <a:rPr lang="en-US" altLang="zh-CN" dirty="0"/>
              <a:t>attention</a:t>
            </a:r>
            <a:r>
              <a:rPr lang="zh-CN" altLang="en-US" dirty="0"/>
              <a:t>进行集成。</a:t>
            </a:r>
            <a:endParaRPr lang="zh-CN" altLang="en-US" b="1" dirty="0"/>
          </a:p>
        </p:txBody>
      </p:sp>
    </p:spTree>
    <p:extLst>
      <p:ext uri="{BB962C8B-B14F-4D97-AF65-F5344CB8AC3E}">
        <p14:creationId xmlns:p14="http://schemas.microsoft.com/office/powerpoint/2010/main" val="1531563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32D2F1-EB35-48E8-B9C8-608934758D12}"/>
              </a:ext>
            </a:extLst>
          </p:cNvPr>
          <p:cNvSpPr>
            <a:spLocks noGrp="1"/>
          </p:cNvSpPr>
          <p:nvPr>
            <p:ph type="title"/>
          </p:nvPr>
        </p:nvSpPr>
        <p:spPr/>
        <p:txBody>
          <a:bodyPr/>
          <a:lstStyle/>
          <a:p>
            <a:r>
              <a:rPr lang="zh-CN" altLang="en-US" dirty="0"/>
              <a:t>方法</a:t>
            </a:r>
          </a:p>
        </p:txBody>
      </p:sp>
      <p:sp>
        <p:nvSpPr>
          <p:cNvPr id="3" name="内容占位符 2">
            <a:extLst>
              <a:ext uri="{FF2B5EF4-FFF2-40B4-BE49-F238E27FC236}">
                <a16:creationId xmlns:a16="http://schemas.microsoft.com/office/drawing/2014/main" id="{A593A986-ACEC-402D-B8E4-85CAC81B0843}"/>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B5CC54B0-9A17-434F-AFC6-7652CA41AA8E}"/>
              </a:ext>
            </a:extLst>
          </p:cNvPr>
          <p:cNvPicPr>
            <a:picLocks noChangeAspect="1"/>
          </p:cNvPicPr>
          <p:nvPr/>
        </p:nvPicPr>
        <p:blipFill>
          <a:blip r:embed="rId2"/>
          <a:stretch>
            <a:fillRect/>
          </a:stretch>
        </p:blipFill>
        <p:spPr>
          <a:xfrm>
            <a:off x="466635" y="1505086"/>
            <a:ext cx="11635517" cy="5253889"/>
          </a:xfrm>
          <a:prstGeom prst="rect">
            <a:avLst/>
          </a:prstGeom>
        </p:spPr>
      </p:pic>
      <p:sp>
        <p:nvSpPr>
          <p:cNvPr id="6" name="文本框 5">
            <a:extLst>
              <a:ext uri="{FF2B5EF4-FFF2-40B4-BE49-F238E27FC236}">
                <a16:creationId xmlns:a16="http://schemas.microsoft.com/office/drawing/2014/main" id="{98A503BB-22BC-422A-8B28-32CCB31E5012}"/>
              </a:ext>
            </a:extLst>
          </p:cNvPr>
          <p:cNvSpPr txBox="1"/>
          <p:nvPr/>
        </p:nvSpPr>
        <p:spPr>
          <a:xfrm>
            <a:off x="8335284" y="1243613"/>
            <a:ext cx="1769065" cy="369332"/>
          </a:xfrm>
          <a:prstGeom prst="rect">
            <a:avLst/>
          </a:prstGeom>
          <a:noFill/>
        </p:spPr>
        <p:txBody>
          <a:bodyPr wrap="square" rtlCol="0">
            <a:spAutoFit/>
          </a:bodyPr>
          <a:lstStyle/>
          <a:p>
            <a:r>
              <a:rPr lang="en-US" altLang="zh-CN" b="1" dirty="0">
                <a:solidFill>
                  <a:srgbClr val="FF0000"/>
                </a:solidFill>
              </a:rPr>
              <a:t>Encoder</a:t>
            </a:r>
            <a:endParaRPr lang="zh-CN" altLang="en-US" b="1" dirty="0">
              <a:solidFill>
                <a:srgbClr val="FF0000"/>
              </a:solidFill>
            </a:endParaRPr>
          </a:p>
        </p:txBody>
      </p:sp>
      <p:sp>
        <p:nvSpPr>
          <p:cNvPr id="8" name="文本框 7">
            <a:extLst>
              <a:ext uri="{FF2B5EF4-FFF2-40B4-BE49-F238E27FC236}">
                <a16:creationId xmlns:a16="http://schemas.microsoft.com/office/drawing/2014/main" id="{C1CD3CF5-9312-4032-8BFB-3BAC267AE336}"/>
              </a:ext>
            </a:extLst>
          </p:cNvPr>
          <p:cNvSpPr txBox="1"/>
          <p:nvPr/>
        </p:nvSpPr>
        <p:spPr>
          <a:xfrm>
            <a:off x="3028854" y="1255332"/>
            <a:ext cx="1769065" cy="369332"/>
          </a:xfrm>
          <a:prstGeom prst="rect">
            <a:avLst/>
          </a:prstGeom>
          <a:noFill/>
        </p:spPr>
        <p:txBody>
          <a:bodyPr wrap="square" rtlCol="0">
            <a:spAutoFit/>
          </a:bodyPr>
          <a:lstStyle/>
          <a:p>
            <a:r>
              <a:rPr lang="en-US" altLang="zh-CN" b="1">
                <a:solidFill>
                  <a:srgbClr val="FF0000"/>
                </a:solidFill>
              </a:rPr>
              <a:t>Decoder</a:t>
            </a:r>
            <a:endParaRPr lang="zh-CN" altLang="en-US" b="1" dirty="0">
              <a:solidFill>
                <a:srgbClr val="FF0000"/>
              </a:solidFill>
            </a:endParaRPr>
          </a:p>
        </p:txBody>
      </p:sp>
    </p:spTree>
    <p:extLst>
      <p:ext uri="{BB962C8B-B14F-4D97-AF65-F5344CB8AC3E}">
        <p14:creationId xmlns:p14="http://schemas.microsoft.com/office/powerpoint/2010/main" val="346990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819CB-4A2F-43B6-9D83-6DF274E36D55}"/>
              </a:ext>
            </a:extLst>
          </p:cNvPr>
          <p:cNvSpPr>
            <a:spLocks noGrp="1"/>
          </p:cNvSpPr>
          <p:nvPr>
            <p:ph type="title"/>
          </p:nvPr>
        </p:nvSpPr>
        <p:spPr/>
        <p:txBody>
          <a:bodyPr/>
          <a:lstStyle/>
          <a:p>
            <a:r>
              <a:rPr lang="zh-CN" altLang="en-US" dirty="0"/>
              <a:t>背景</a:t>
            </a:r>
          </a:p>
        </p:txBody>
      </p:sp>
      <p:sp>
        <p:nvSpPr>
          <p:cNvPr id="3" name="内容占位符 2">
            <a:extLst>
              <a:ext uri="{FF2B5EF4-FFF2-40B4-BE49-F238E27FC236}">
                <a16:creationId xmlns:a16="http://schemas.microsoft.com/office/drawing/2014/main" id="{CCDFDDBB-6A2E-4B48-AE85-DB5A7063A4D3}"/>
              </a:ext>
            </a:extLst>
          </p:cNvPr>
          <p:cNvSpPr>
            <a:spLocks noGrp="1"/>
          </p:cNvSpPr>
          <p:nvPr>
            <p:ph idx="1"/>
          </p:nvPr>
        </p:nvSpPr>
        <p:spPr/>
        <p:txBody>
          <a:bodyPr>
            <a:normAutofit lnSpcReduction="10000"/>
          </a:bodyPr>
          <a:lstStyle/>
          <a:p>
            <a:r>
              <a:rPr lang="zh-CN" altLang="en-US" dirty="0"/>
              <a:t>图像</a:t>
            </a:r>
            <a:r>
              <a:rPr lang="en-US" altLang="zh-CN" dirty="0"/>
              <a:t>-</a:t>
            </a:r>
            <a:r>
              <a:rPr lang="zh-CN" altLang="en-US" dirty="0"/>
              <a:t>文本数据集目前包含图片和人为标记的句子，这些句子通常简短且精确。但是像</a:t>
            </a:r>
            <a:r>
              <a:rPr lang="zh-CN" altLang="en-US" dirty="0">
                <a:solidFill>
                  <a:srgbClr val="FF0000"/>
                </a:solidFill>
              </a:rPr>
              <a:t>插图新闻文章</a:t>
            </a:r>
            <a:r>
              <a:rPr lang="zh-CN" altLang="en-US" dirty="0"/>
              <a:t>这样的更复杂文件没有被研究过。</a:t>
            </a:r>
            <a:endParaRPr lang="en-US" altLang="zh-CN" dirty="0"/>
          </a:p>
          <a:p>
            <a:endParaRPr lang="en-US" altLang="zh-CN" dirty="0"/>
          </a:p>
          <a:p>
            <a:r>
              <a:rPr lang="zh-CN" altLang="en-US" dirty="0"/>
              <a:t>提出一个适应性</a:t>
            </a:r>
            <a:r>
              <a:rPr lang="en-US" altLang="zh-CN" dirty="0"/>
              <a:t>CNN</a:t>
            </a:r>
            <a:r>
              <a:rPr lang="zh-CN" altLang="en-US" dirty="0"/>
              <a:t>结构，解决多个下游任务，特别是</a:t>
            </a:r>
            <a:r>
              <a:rPr lang="en-US" altLang="zh-CN" dirty="0"/>
              <a:t>source detection, article illustration</a:t>
            </a:r>
            <a:r>
              <a:rPr lang="zh-CN" altLang="en-US" dirty="0"/>
              <a:t>和</a:t>
            </a:r>
            <a:r>
              <a:rPr lang="en-US" altLang="zh-CN" dirty="0"/>
              <a:t>popularity and geolocation prediction</a:t>
            </a:r>
            <a:r>
              <a:rPr lang="zh-CN" altLang="en-US" dirty="0"/>
              <a:t>这些几乎没有被研究过的任务。</a:t>
            </a:r>
            <a:endParaRPr lang="en-US" altLang="zh-CN" dirty="0"/>
          </a:p>
          <a:p>
            <a:endParaRPr lang="en-US" altLang="zh-CN" dirty="0"/>
          </a:p>
          <a:p>
            <a:r>
              <a:rPr lang="zh-CN" altLang="en-US" dirty="0"/>
              <a:t>提出一个大型新闻数据集</a:t>
            </a:r>
            <a:r>
              <a:rPr lang="en-US" altLang="zh-CN" dirty="0" err="1"/>
              <a:t>BreakingNews</a:t>
            </a:r>
            <a:r>
              <a:rPr lang="zh-CN" altLang="en-US" dirty="0"/>
              <a:t>，包含新闻和额外的支持数据。</a:t>
            </a:r>
            <a:endParaRPr lang="en-US" altLang="zh-CN" dirty="0"/>
          </a:p>
        </p:txBody>
      </p:sp>
    </p:spTree>
    <p:extLst>
      <p:ext uri="{BB962C8B-B14F-4D97-AF65-F5344CB8AC3E}">
        <p14:creationId xmlns:p14="http://schemas.microsoft.com/office/powerpoint/2010/main" val="142978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723FB8-0A08-4EF1-A533-9DA7CBE0CED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C15A000-520D-4923-BA5C-D647C01B4F51}"/>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09901E04-6FCE-4AAB-9AE9-FB708C6AD45F}"/>
              </a:ext>
            </a:extLst>
          </p:cNvPr>
          <p:cNvPicPr>
            <a:picLocks noChangeAspect="1"/>
          </p:cNvPicPr>
          <p:nvPr/>
        </p:nvPicPr>
        <p:blipFill>
          <a:blip r:embed="rId2"/>
          <a:stretch>
            <a:fillRect/>
          </a:stretch>
        </p:blipFill>
        <p:spPr>
          <a:xfrm>
            <a:off x="340063" y="1468133"/>
            <a:ext cx="11511874" cy="3921734"/>
          </a:xfrm>
          <a:prstGeom prst="rect">
            <a:avLst/>
          </a:prstGeom>
        </p:spPr>
      </p:pic>
    </p:spTree>
    <p:extLst>
      <p:ext uri="{BB962C8B-B14F-4D97-AF65-F5344CB8AC3E}">
        <p14:creationId xmlns:p14="http://schemas.microsoft.com/office/powerpoint/2010/main" val="317609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429F20-D93A-4943-9247-6C48F943F5E3}"/>
              </a:ext>
            </a:extLst>
          </p:cNvPr>
          <p:cNvSpPr>
            <a:spLocks noGrp="1"/>
          </p:cNvSpPr>
          <p:nvPr>
            <p:ph type="title"/>
          </p:nvPr>
        </p:nvSpPr>
        <p:spPr/>
        <p:txBody>
          <a:bodyPr/>
          <a:lstStyle/>
          <a:p>
            <a:r>
              <a:rPr lang="zh-CN" altLang="en-US" dirty="0"/>
              <a:t>表示</a:t>
            </a:r>
          </a:p>
        </p:txBody>
      </p:sp>
      <p:sp>
        <p:nvSpPr>
          <p:cNvPr id="3" name="内容占位符 2">
            <a:extLst>
              <a:ext uri="{FF2B5EF4-FFF2-40B4-BE49-F238E27FC236}">
                <a16:creationId xmlns:a16="http://schemas.microsoft.com/office/drawing/2014/main" id="{E0C629E0-2B65-426B-A170-0E11D32F3D51}"/>
              </a:ext>
            </a:extLst>
          </p:cNvPr>
          <p:cNvSpPr>
            <a:spLocks noGrp="1"/>
          </p:cNvSpPr>
          <p:nvPr>
            <p:ph idx="1"/>
          </p:nvPr>
        </p:nvSpPr>
        <p:spPr/>
        <p:txBody>
          <a:bodyPr/>
          <a:lstStyle/>
          <a:p>
            <a:r>
              <a:rPr lang="zh-CN" altLang="en-US" dirty="0"/>
              <a:t>文本表示</a:t>
            </a:r>
            <a:endParaRPr lang="en-US" altLang="zh-CN" dirty="0"/>
          </a:p>
          <a:p>
            <a:pPr lvl="1"/>
            <a:r>
              <a:rPr lang="en-US" altLang="zh-CN" dirty="0"/>
              <a:t>Bag-of-Words (</a:t>
            </a:r>
            <a:r>
              <a:rPr lang="en-US" altLang="zh-CN" dirty="0" err="1"/>
              <a:t>BoW</a:t>
            </a:r>
            <a:r>
              <a:rPr lang="en-US" altLang="zh-CN" dirty="0"/>
              <a:t>) with TF-IDF weighting</a:t>
            </a:r>
          </a:p>
          <a:p>
            <a:pPr lvl="1"/>
            <a:r>
              <a:rPr lang="en-US" altLang="zh-CN" dirty="0"/>
              <a:t>Word2Vec</a:t>
            </a:r>
          </a:p>
          <a:p>
            <a:pPr lvl="1"/>
            <a:endParaRPr lang="en-US" altLang="zh-CN" dirty="0"/>
          </a:p>
          <a:p>
            <a:r>
              <a:rPr lang="zh-CN" altLang="en-US" dirty="0"/>
              <a:t>图像表示</a:t>
            </a:r>
            <a:endParaRPr lang="en-US" altLang="zh-CN" dirty="0"/>
          </a:p>
          <a:p>
            <a:pPr lvl="1"/>
            <a:r>
              <a:rPr lang="en-US" altLang="zh-CN" dirty="0"/>
              <a:t>VGG19</a:t>
            </a:r>
            <a:endParaRPr lang="zh-CN" altLang="en-US" dirty="0"/>
          </a:p>
        </p:txBody>
      </p:sp>
    </p:spTree>
    <p:extLst>
      <p:ext uri="{BB962C8B-B14F-4D97-AF65-F5344CB8AC3E}">
        <p14:creationId xmlns:p14="http://schemas.microsoft.com/office/powerpoint/2010/main" val="342435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C81605-EF09-4E67-9A77-6B3B0A3B2701}"/>
              </a:ext>
            </a:extLst>
          </p:cNvPr>
          <p:cNvSpPr>
            <a:spLocks noGrp="1"/>
          </p:cNvSpPr>
          <p:nvPr>
            <p:ph type="title"/>
          </p:nvPr>
        </p:nvSpPr>
        <p:spPr/>
        <p:txBody>
          <a:bodyPr/>
          <a:lstStyle/>
          <a:p>
            <a:r>
              <a:rPr lang="zh-CN" altLang="en-US" dirty="0"/>
              <a:t>学习</a:t>
            </a:r>
          </a:p>
        </p:txBody>
      </p:sp>
      <p:sp>
        <p:nvSpPr>
          <p:cNvPr id="3" name="内容占位符 2">
            <a:extLst>
              <a:ext uri="{FF2B5EF4-FFF2-40B4-BE49-F238E27FC236}">
                <a16:creationId xmlns:a16="http://schemas.microsoft.com/office/drawing/2014/main" id="{A1B0203C-C2C3-4F51-A7AF-0B7EFFCF953D}"/>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E81E41F4-5D5F-487B-A7F1-F591C19F21AB}"/>
              </a:ext>
            </a:extLst>
          </p:cNvPr>
          <p:cNvPicPr>
            <a:picLocks noChangeAspect="1"/>
          </p:cNvPicPr>
          <p:nvPr/>
        </p:nvPicPr>
        <p:blipFill>
          <a:blip r:embed="rId2"/>
          <a:stretch>
            <a:fillRect/>
          </a:stretch>
        </p:blipFill>
        <p:spPr>
          <a:xfrm>
            <a:off x="1966039" y="1730288"/>
            <a:ext cx="8259922" cy="4362367"/>
          </a:xfrm>
          <a:prstGeom prst="rect">
            <a:avLst/>
          </a:prstGeom>
        </p:spPr>
      </p:pic>
      <p:sp>
        <p:nvSpPr>
          <p:cNvPr id="5" name="文本框 4">
            <a:extLst>
              <a:ext uri="{FF2B5EF4-FFF2-40B4-BE49-F238E27FC236}">
                <a16:creationId xmlns:a16="http://schemas.microsoft.com/office/drawing/2014/main" id="{4E6714ED-4743-4EDC-B553-85CF29C15FA2}"/>
              </a:ext>
            </a:extLst>
          </p:cNvPr>
          <p:cNvSpPr txBox="1"/>
          <p:nvPr/>
        </p:nvSpPr>
        <p:spPr>
          <a:xfrm>
            <a:off x="2044764" y="1371985"/>
            <a:ext cx="1769065" cy="369332"/>
          </a:xfrm>
          <a:prstGeom prst="rect">
            <a:avLst/>
          </a:prstGeom>
          <a:noFill/>
        </p:spPr>
        <p:txBody>
          <a:bodyPr wrap="square" rtlCol="0">
            <a:spAutoFit/>
          </a:bodyPr>
          <a:lstStyle/>
          <a:p>
            <a:r>
              <a:rPr lang="en-US" altLang="zh-CN" b="1" dirty="0">
                <a:solidFill>
                  <a:srgbClr val="FF0000"/>
                </a:solidFill>
              </a:rPr>
              <a:t>Article analysis</a:t>
            </a:r>
            <a:endParaRPr lang="zh-CN" altLang="en-US" b="1" dirty="0">
              <a:solidFill>
                <a:srgbClr val="FF0000"/>
              </a:solidFill>
            </a:endParaRPr>
          </a:p>
        </p:txBody>
      </p:sp>
      <p:sp>
        <p:nvSpPr>
          <p:cNvPr id="7" name="文本框 6">
            <a:extLst>
              <a:ext uri="{FF2B5EF4-FFF2-40B4-BE49-F238E27FC236}">
                <a16:creationId xmlns:a16="http://schemas.microsoft.com/office/drawing/2014/main" id="{309C6607-775B-4AEC-AFF8-8F450FBE3CCC}"/>
              </a:ext>
            </a:extLst>
          </p:cNvPr>
          <p:cNvSpPr txBox="1"/>
          <p:nvPr/>
        </p:nvSpPr>
        <p:spPr>
          <a:xfrm>
            <a:off x="6470491" y="902295"/>
            <a:ext cx="4612589" cy="923330"/>
          </a:xfrm>
          <a:prstGeom prst="rect">
            <a:avLst/>
          </a:prstGeom>
          <a:noFill/>
        </p:spPr>
        <p:txBody>
          <a:bodyPr wrap="square" rtlCol="0">
            <a:spAutoFit/>
          </a:bodyPr>
          <a:lstStyle/>
          <a:p>
            <a:pPr marL="342900" indent="-342900">
              <a:buAutoNum type="arabicPeriod"/>
            </a:pPr>
            <a:r>
              <a:rPr lang="zh-CN" altLang="en-US" b="1" dirty="0">
                <a:solidFill>
                  <a:srgbClr val="FF0000"/>
                </a:solidFill>
              </a:rPr>
              <a:t>新闻摘要和新闻中的图片的联系不紧密</a:t>
            </a:r>
            <a:endParaRPr lang="en-US" altLang="zh-CN" b="1" dirty="0">
              <a:solidFill>
                <a:srgbClr val="FF0000"/>
              </a:solidFill>
            </a:endParaRPr>
          </a:p>
          <a:p>
            <a:pPr marL="342900" indent="-342900">
              <a:buAutoNum type="arabicPeriod"/>
            </a:pPr>
            <a:r>
              <a:rPr lang="zh-CN" altLang="en-US" b="1" dirty="0">
                <a:solidFill>
                  <a:srgbClr val="FF0000"/>
                </a:solidFill>
              </a:rPr>
              <a:t>新闻摘要不仅与图片相关，还与新闻文章内容相关</a:t>
            </a:r>
          </a:p>
        </p:txBody>
      </p:sp>
    </p:spTree>
    <p:extLst>
      <p:ext uri="{BB962C8B-B14F-4D97-AF65-F5344CB8AC3E}">
        <p14:creationId xmlns:p14="http://schemas.microsoft.com/office/powerpoint/2010/main" val="417720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B0DBE7-48B8-4EC9-82A9-401A5D0D0009}"/>
              </a:ext>
            </a:extLst>
          </p:cNvPr>
          <p:cNvSpPr>
            <a:spLocks noGrp="1"/>
          </p:cNvSpPr>
          <p:nvPr>
            <p:ph type="title"/>
          </p:nvPr>
        </p:nvSpPr>
        <p:spPr/>
        <p:txBody>
          <a:bodyPr/>
          <a:lstStyle/>
          <a:p>
            <a:r>
              <a:rPr lang="en-US" altLang="zh-CN" dirty="0" err="1"/>
              <a:t>BreakingNews</a:t>
            </a:r>
            <a:r>
              <a:rPr lang="zh-CN" altLang="en-US" dirty="0"/>
              <a:t>数据集</a:t>
            </a:r>
          </a:p>
        </p:txBody>
      </p:sp>
      <p:sp>
        <p:nvSpPr>
          <p:cNvPr id="3" name="内容占位符 2">
            <a:extLst>
              <a:ext uri="{FF2B5EF4-FFF2-40B4-BE49-F238E27FC236}">
                <a16:creationId xmlns:a16="http://schemas.microsoft.com/office/drawing/2014/main" id="{546D8DE4-2738-4D70-9409-A5DF1DDB8282}"/>
              </a:ext>
            </a:extLst>
          </p:cNvPr>
          <p:cNvSpPr>
            <a:spLocks noGrp="1"/>
          </p:cNvSpPr>
          <p:nvPr>
            <p:ph idx="1"/>
          </p:nvPr>
        </p:nvSpPr>
        <p:spPr/>
        <p:txBody>
          <a:bodyPr/>
          <a:lstStyle/>
          <a:p>
            <a:r>
              <a:rPr lang="en-US" altLang="zh-CN" dirty="0"/>
              <a:t>100,000 articles (2014/01/01 – 2014/12/31)</a:t>
            </a:r>
          </a:p>
        </p:txBody>
      </p:sp>
      <p:pic>
        <p:nvPicPr>
          <p:cNvPr id="4" name="图片 3">
            <a:extLst>
              <a:ext uri="{FF2B5EF4-FFF2-40B4-BE49-F238E27FC236}">
                <a16:creationId xmlns:a16="http://schemas.microsoft.com/office/drawing/2014/main" id="{B7D7794E-01EC-4A3E-8827-122E558F2029}"/>
              </a:ext>
            </a:extLst>
          </p:cNvPr>
          <p:cNvPicPr>
            <a:picLocks noChangeAspect="1"/>
          </p:cNvPicPr>
          <p:nvPr/>
        </p:nvPicPr>
        <p:blipFill>
          <a:blip r:embed="rId2"/>
          <a:stretch>
            <a:fillRect/>
          </a:stretch>
        </p:blipFill>
        <p:spPr>
          <a:xfrm>
            <a:off x="1470747" y="2432704"/>
            <a:ext cx="9250503" cy="1992592"/>
          </a:xfrm>
          <a:prstGeom prst="rect">
            <a:avLst/>
          </a:prstGeom>
        </p:spPr>
      </p:pic>
      <p:pic>
        <p:nvPicPr>
          <p:cNvPr id="5" name="图片 4">
            <a:extLst>
              <a:ext uri="{FF2B5EF4-FFF2-40B4-BE49-F238E27FC236}">
                <a16:creationId xmlns:a16="http://schemas.microsoft.com/office/drawing/2014/main" id="{E2859C01-44BC-4F87-B222-47BF88B58313}"/>
              </a:ext>
            </a:extLst>
          </p:cNvPr>
          <p:cNvPicPr>
            <a:picLocks noChangeAspect="1"/>
          </p:cNvPicPr>
          <p:nvPr/>
        </p:nvPicPr>
        <p:blipFill>
          <a:blip r:embed="rId3"/>
          <a:stretch>
            <a:fillRect/>
          </a:stretch>
        </p:blipFill>
        <p:spPr>
          <a:xfrm>
            <a:off x="1442172" y="4693261"/>
            <a:ext cx="9307652" cy="2011642"/>
          </a:xfrm>
          <a:prstGeom prst="rect">
            <a:avLst/>
          </a:prstGeom>
        </p:spPr>
      </p:pic>
    </p:spTree>
    <p:extLst>
      <p:ext uri="{BB962C8B-B14F-4D97-AF65-F5344CB8AC3E}">
        <p14:creationId xmlns:p14="http://schemas.microsoft.com/office/powerpoint/2010/main" val="2260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4F1F68-64AF-41F6-99E2-E2474F7ABF7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F87D63A-3E5B-4579-983B-3D79D411A504}"/>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733E9901-0AFF-4DF0-9C4A-77BCB778EDD0}"/>
              </a:ext>
            </a:extLst>
          </p:cNvPr>
          <p:cNvPicPr>
            <a:picLocks noChangeAspect="1"/>
          </p:cNvPicPr>
          <p:nvPr/>
        </p:nvPicPr>
        <p:blipFill>
          <a:blip r:embed="rId2"/>
          <a:stretch>
            <a:fillRect/>
          </a:stretch>
        </p:blipFill>
        <p:spPr>
          <a:xfrm>
            <a:off x="936876" y="2241422"/>
            <a:ext cx="10318248" cy="2587897"/>
          </a:xfrm>
          <a:prstGeom prst="rect">
            <a:avLst/>
          </a:prstGeom>
        </p:spPr>
      </p:pic>
    </p:spTree>
    <p:extLst>
      <p:ext uri="{BB962C8B-B14F-4D97-AF65-F5344CB8AC3E}">
        <p14:creationId xmlns:p14="http://schemas.microsoft.com/office/powerpoint/2010/main" val="414601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41CB31-73B5-4463-8DD1-A55AE31CCE80}"/>
              </a:ext>
            </a:extLst>
          </p:cNvPr>
          <p:cNvSpPr>
            <a:spLocks noGrp="1"/>
          </p:cNvSpPr>
          <p:nvPr>
            <p:ph type="title"/>
          </p:nvPr>
        </p:nvSpPr>
        <p:spPr/>
        <p:txBody>
          <a:bodyPr/>
          <a:lstStyle/>
          <a:p>
            <a:r>
              <a:rPr lang="zh-CN" altLang="en-US" dirty="0"/>
              <a:t>背景</a:t>
            </a:r>
          </a:p>
        </p:txBody>
      </p:sp>
      <p:sp>
        <p:nvSpPr>
          <p:cNvPr id="3" name="内容占位符 2">
            <a:extLst>
              <a:ext uri="{FF2B5EF4-FFF2-40B4-BE49-F238E27FC236}">
                <a16:creationId xmlns:a16="http://schemas.microsoft.com/office/drawing/2014/main" id="{1606B1A5-D667-4229-90E3-A928C36CFB4E}"/>
              </a:ext>
            </a:extLst>
          </p:cNvPr>
          <p:cNvSpPr>
            <a:spLocks noGrp="1"/>
          </p:cNvSpPr>
          <p:nvPr>
            <p:ph idx="1"/>
          </p:nvPr>
        </p:nvSpPr>
        <p:spPr/>
        <p:txBody>
          <a:bodyPr>
            <a:normAutofit fontScale="92500" lnSpcReduction="10000"/>
          </a:bodyPr>
          <a:lstStyle/>
          <a:p>
            <a:r>
              <a:rPr lang="zh-CN" altLang="en-US" dirty="0"/>
              <a:t>现有的</a:t>
            </a:r>
            <a:r>
              <a:rPr lang="en-US" altLang="zh-CN" dirty="0"/>
              <a:t>image caption</a:t>
            </a:r>
            <a:r>
              <a:rPr lang="zh-CN" altLang="en-US" dirty="0"/>
              <a:t>系统只能枚举图像的目标和目标间的关系</a:t>
            </a:r>
            <a:endParaRPr lang="en-US" altLang="zh-CN" dirty="0"/>
          </a:p>
          <a:p>
            <a:r>
              <a:rPr lang="zh-CN" altLang="en-US" dirty="0"/>
              <a:t>人类通过整合世界的一些</a:t>
            </a:r>
            <a:r>
              <a:rPr lang="zh-CN" altLang="en-US" dirty="0">
                <a:solidFill>
                  <a:srgbClr val="FF0000"/>
                </a:solidFill>
              </a:rPr>
              <a:t>先验知识</a:t>
            </a:r>
            <a:r>
              <a:rPr lang="zh-CN" altLang="en-US" dirty="0"/>
              <a:t>来解释图像</a:t>
            </a:r>
            <a:endParaRPr lang="en-US" altLang="zh-CN" dirty="0"/>
          </a:p>
          <a:p>
            <a:endParaRPr lang="en-US" altLang="zh-CN" dirty="0"/>
          </a:p>
          <a:p>
            <a:r>
              <a:rPr lang="zh-CN" altLang="en-US" dirty="0"/>
              <a:t>将先验知识（例如上下文信息）整合到模型中的挑战</a:t>
            </a:r>
            <a:endParaRPr lang="en-US" altLang="zh-CN" dirty="0"/>
          </a:p>
          <a:p>
            <a:pPr lvl="1"/>
            <a:r>
              <a:rPr lang="zh-CN" altLang="en-US" dirty="0"/>
              <a:t>在视觉场景内容的指导下，需要对上下文源进行编码，并有选择地从中提取信息。</a:t>
            </a:r>
            <a:endParaRPr lang="en-US" altLang="zh-CN" dirty="0"/>
          </a:p>
          <a:p>
            <a:pPr lvl="1"/>
            <a:r>
              <a:rPr lang="zh-CN" altLang="en-US" dirty="0"/>
              <a:t>通常以命名实体（例如专有名称，价格，位置，日期等）的形式找到的显式上下文信息，这些信息通常不在词典中，或者在所用词典的统计中充其量不足， 需要适当地注入产生的自然语言输出中。</a:t>
            </a:r>
            <a:endParaRPr lang="en-US" altLang="zh-CN" dirty="0"/>
          </a:p>
          <a:p>
            <a:pPr lvl="1"/>
            <a:endParaRPr lang="en-US" altLang="zh-CN" dirty="0"/>
          </a:p>
          <a:p>
            <a:r>
              <a:rPr lang="zh-CN" altLang="en-US" dirty="0"/>
              <a:t>现有的数据集提供通用，干燥，重复和非上下文字幕，没有可利用的上下文信息</a:t>
            </a:r>
          </a:p>
          <a:p>
            <a:endParaRPr lang="en-US" altLang="zh-CN" dirty="0"/>
          </a:p>
        </p:txBody>
      </p:sp>
    </p:spTree>
    <p:extLst>
      <p:ext uri="{BB962C8B-B14F-4D97-AF65-F5344CB8AC3E}">
        <p14:creationId xmlns:p14="http://schemas.microsoft.com/office/powerpoint/2010/main" val="27573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62C1DF-4416-4C62-AF96-2C447859B533}"/>
              </a:ext>
            </a:extLst>
          </p:cNvPr>
          <p:cNvSpPr>
            <a:spLocks noGrp="1"/>
          </p:cNvSpPr>
          <p:nvPr>
            <p:ph type="title"/>
          </p:nvPr>
        </p:nvSpPr>
        <p:spPr/>
        <p:txBody>
          <a:bodyPr/>
          <a:lstStyle/>
          <a:p>
            <a:r>
              <a:rPr lang="zh-CN" altLang="en-US" dirty="0"/>
              <a:t>背景</a:t>
            </a:r>
          </a:p>
        </p:txBody>
      </p:sp>
      <p:sp>
        <p:nvSpPr>
          <p:cNvPr id="3" name="内容占位符 2">
            <a:extLst>
              <a:ext uri="{FF2B5EF4-FFF2-40B4-BE49-F238E27FC236}">
                <a16:creationId xmlns:a16="http://schemas.microsoft.com/office/drawing/2014/main" id="{43969424-1EB3-4AB8-8CB2-E1394F4BE871}"/>
              </a:ext>
            </a:extLst>
          </p:cNvPr>
          <p:cNvSpPr>
            <a:spLocks noGrp="1"/>
          </p:cNvSpPr>
          <p:nvPr>
            <p:ph idx="1"/>
          </p:nvPr>
        </p:nvSpPr>
        <p:spPr/>
        <p:txBody>
          <a:bodyPr/>
          <a:lstStyle/>
          <a:p>
            <a:r>
              <a:rPr lang="zh-CN" altLang="en-US" dirty="0"/>
              <a:t>提出了新的</a:t>
            </a:r>
            <a:r>
              <a:rPr lang="en-US" altLang="zh-CN" dirty="0"/>
              <a:t>caption</a:t>
            </a:r>
            <a:r>
              <a:rPr lang="zh-CN" altLang="en-US" dirty="0"/>
              <a:t>方法，能利用上下文信息，产生场景解释层面的</a:t>
            </a:r>
            <a:r>
              <a:rPr lang="en-US" altLang="zh-CN" dirty="0"/>
              <a:t>caption</a:t>
            </a:r>
          </a:p>
          <a:p>
            <a:endParaRPr lang="en-US" altLang="zh-CN" dirty="0"/>
          </a:p>
          <a:p>
            <a:r>
              <a:rPr lang="zh-CN" altLang="en-US" dirty="0"/>
              <a:t>提出了一个两阶段、端到端的结构，能动态地将输出字典扩展到出现在上下文源中的词汇以外的命名实体。</a:t>
            </a:r>
            <a:endParaRPr lang="en-US" altLang="zh-CN" dirty="0"/>
          </a:p>
          <a:p>
            <a:endParaRPr lang="en-US" altLang="zh-CN" dirty="0"/>
          </a:p>
          <a:p>
            <a:r>
              <a:rPr lang="zh-CN" altLang="en-US" dirty="0"/>
              <a:t>提出</a:t>
            </a:r>
            <a:r>
              <a:rPr lang="en-US" altLang="zh-CN" dirty="0" err="1"/>
              <a:t>GoodNews</a:t>
            </a:r>
            <a:r>
              <a:rPr lang="zh-CN" altLang="en-US" dirty="0"/>
              <a:t>，新闻图像字幕数据集</a:t>
            </a:r>
          </a:p>
        </p:txBody>
      </p:sp>
    </p:spTree>
    <p:extLst>
      <p:ext uri="{BB962C8B-B14F-4D97-AF65-F5344CB8AC3E}">
        <p14:creationId xmlns:p14="http://schemas.microsoft.com/office/powerpoint/2010/main" val="256668114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492</Words>
  <Application>Microsoft Office PowerPoint</Application>
  <PresentationFormat>宽屏</PresentationFormat>
  <Paragraphs>58</Paragraphs>
  <Slides>14</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14</vt:i4>
      </vt:variant>
    </vt:vector>
  </HeadingPairs>
  <TitlesOfParts>
    <vt:vector size="18" baseType="lpstr">
      <vt:lpstr>等线</vt:lpstr>
      <vt:lpstr>等线 Light</vt:lpstr>
      <vt:lpstr>Arial</vt:lpstr>
      <vt:lpstr>Office 主题​​</vt:lpstr>
      <vt:lpstr>PowerPoint 演示文稿</vt:lpstr>
      <vt:lpstr>背景</vt:lpstr>
      <vt:lpstr>PowerPoint 演示文稿</vt:lpstr>
      <vt:lpstr>表示</vt:lpstr>
      <vt:lpstr>学习</vt:lpstr>
      <vt:lpstr>BreakingNews数据集</vt:lpstr>
      <vt:lpstr>PowerPoint 演示文稿</vt:lpstr>
      <vt:lpstr>背景</vt:lpstr>
      <vt:lpstr>背景</vt:lpstr>
      <vt:lpstr>GoodNews数据集</vt:lpstr>
      <vt:lpstr>方法</vt:lpstr>
      <vt:lpstr>PowerPoint 演示文稿</vt:lpstr>
      <vt:lpstr>背景</vt:lpstr>
      <vt:lpstr>方法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子涵 丁</dc:creator>
  <cp:lastModifiedBy>丁 子涵</cp:lastModifiedBy>
  <cp:revision>33</cp:revision>
  <dcterms:created xsi:type="dcterms:W3CDTF">2020-08-29T09:03:28Z</dcterms:created>
  <dcterms:modified xsi:type="dcterms:W3CDTF">2020-08-29T13:47:03Z</dcterms:modified>
</cp:coreProperties>
</file>