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2" r:id="rId7"/>
    <p:sldId id="263" r:id="rId8"/>
    <p:sldId id="264" r:id="rId9"/>
    <p:sldId id="265" r:id="rId10"/>
    <p:sldId id="266" r:id="rId11"/>
    <p:sldId id="267" r:id="rId12"/>
    <p:sldId id="293" r:id="rId13"/>
    <p:sldId id="268" r:id="rId14"/>
    <p:sldId id="269" r:id="rId15"/>
    <p:sldId id="270" r:id="rId16"/>
    <p:sldId id="271" r:id="rId17"/>
    <p:sldId id="272" r:id="rId18"/>
    <p:sldId id="294" r:id="rId19"/>
    <p:sldId id="273" r:id="rId20"/>
    <p:sldId id="275" r:id="rId21"/>
    <p:sldId id="295" r:id="rId22"/>
    <p:sldId id="276" r:id="rId23"/>
    <p:sldId id="277" r:id="rId24"/>
    <p:sldId id="278" r:id="rId25"/>
    <p:sldId id="279" r:id="rId26"/>
    <p:sldId id="280" r:id="rId27"/>
    <p:sldId id="281" r:id="rId28"/>
    <p:sldId id="296" r:id="rId29"/>
    <p:sldId id="282" r:id="rId30"/>
    <p:sldId id="283" r:id="rId31"/>
    <p:sldId id="284" r:id="rId32"/>
    <p:sldId id="285" r:id="rId33"/>
    <p:sldId id="286" r:id="rId34"/>
    <p:sldId id="287" r:id="rId35"/>
    <p:sldId id="297" r:id="rId36"/>
    <p:sldId id="288" r:id="rId37"/>
    <p:sldId id="289" r:id="rId38"/>
    <p:sldId id="290" r:id="rId39"/>
    <p:sldId id="291" r:id="rId40"/>
    <p:sldId id="292"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CD1620B-369D-42D7-A67E-A3E8AD377B8C}">
          <p14:sldIdLst>
            <p14:sldId id="256"/>
            <p14:sldId id="257"/>
            <p14:sldId id="258"/>
            <p14:sldId id="259"/>
            <p14:sldId id="260"/>
            <p14:sldId id="262"/>
            <p14:sldId id="263"/>
            <p14:sldId id="264"/>
            <p14:sldId id="265"/>
            <p14:sldId id="266"/>
            <p14:sldId id="267"/>
            <p14:sldId id="293"/>
            <p14:sldId id="268"/>
            <p14:sldId id="269"/>
            <p14:sldId id="270"/>
            <p14:sldId id="271"/>
            <p14:sldId id="272"/>
            <p14:sldId id="294"/>
            <p14:sldId id="273"/>
            <p14:sldId id="275"/>
            <p14:sldId id="295"/>
            <p14:sldId id="276"/>
            <p14:sldId id="277"/>
            <p14:sldId id="278"/>
            <p14:sldId id="279"/>
            <p14:sldId id="280"/>
            <p14:sldId id="281"/>
            <p14:sldId id="296"/>
            <p14:sldId id="282"/>
            <p14:sldId id="283"/>
            <p14:sldId id="284"/>
            <p14:sldId id="285"/>
            <p14:sldId id="286"/>
            <p14:sldId id="287"/>
            <p14:sldId id="297"/>
            <p14:sldId id="288"/>
            <p14:sldId id="289"/>
            <p14:sldId id="290"/>
            <p14:sldId id="291"/>
            <p14:sldId id="2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40FF4-6A7C-4BE5-BF62-1C6E82911B9E}" type="datetimeFigureOut">
              <a:rPr lang="zh-CN" altLang="en-US" smtClean="0"/>
              <a:t>2019/5/21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5EFB49-2341-4DFE-8EF3-7855E23C4729}" type="slidenum">
              <a:rPr lang="zh-CN" altLang="en-US" smtClean="0"/>
              <a:t>‹#›</a:t>
            </a:fld>
            <a:endParaRPr lang="zh-CN" altLang="en-US"/>
          </a:p>
        </p:txBody>
      </p:sp>
    </p:spTree>
    <p:extLst>
      <p:ext uri="{BB962C8B-B14F-4D97-AF65-F5344CB8AC3E}">
        <p14:creationId xmlns:p14="http://schemas.microsoft.com/office/powerpoint/2010/main" val="73605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D5EFB49-2341-4DFE-8EF3-7855E23C4729}" type="slidenum">
              <a:rPr lang="zh-CN" altLang="en-US" smtClean="0"/>
              <a:t>17</a:t>
            </a:fld>
            <a:endParaRPr lang="zh-CN" altLang="en-US"/>
          </a:p>
        </p:txBody>
      </p:sp>
    </p:spTree>
    <p:extLst>
      <p:ext uri="{BB962C8B-B14F-4D97-AF65-F5344CB8AC3E}">
        <p14:creationId xmlns:p14="http://schemas.microsoft.com/office/powerpoint/2010/main" val="56800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E379A-7B17-4ABA-B1B5-B4C5703BBCD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B516A20-3EA2-46CE-ACD9-2C6E7AEECA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58B0331-492D-46FF-9FF5-7F529AD196C5}"/>
              </a:ext>
            </a:extLst>
          </p:cNvPr>
          <p:cNvSpPr>
            <a:spLocks noGrp="1"/>
          </p:cNvSpPr>
          <p:nvPr>
            <p:ph type="dt" sz="half" idx="10"/>
          </p:nvPr>
        </p:nvSpPr>
        <p:spPr/>
        <p:txBody>
          <a:bodyPr/>
          <a:lstStyle/>
          <a:p>
            <a:fld id="{5B23B06A-107B-4F9B-B2AF-F907FBE8A421}" type="datetimeFigureOut">
              <a:rPr lang="zh-CN" altLang="en-US" smtClean="0"/>
              <a:t>2019/5/21</a:t>
            </a:fld>
            <a:endParaRPr lang="zh-CN" altLang="en-US"/>
          </a:p>
        </p:txBody>
      </p:sp>
      <p:sp>
        <p:nvSpPr>
          <p:cNvPr id="5" name="页脚占位符 4">
            <a:extLst>
              <a:ext uri="{FF2B5EF4-FFF2-40B4-BE49-F238E27FC236}">
                <a16:creationId xmlns:a16="http://schemas.microsoft.com/office/drawing/2014/main" id="{0E3AA18A-6BB6-453A-B33C-46E890E2AE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8CCF535-0D0B-43A4-8A77-1A99BD5006D4}"/>
              </a:ext>
            </a:extLst>
          </p:cNvPr>
          <p:cNvSpPr>
            <a:spLocks noGrp="1"/>
          </p:cNvSpPr>
          <p:nvPr>
            <p:ph type="sldNum" sz="quarter" idx="12"/>
          </p:nvPr>
        </p:nvSpPr>
        <p:spPr/>
        <p:txBody>
          <a:bodyPr/>
          <a:lstStyle/>
          <a:p>
            <a:fld id="{64D6E746-ED9A-480F-97A0-0E193BE608C4}" type="slidenum">
              <a:rPr lang="zh-CN" altLang="en-US" smtClean="0"/>
              <a:t>‹#›</a:t>
            </a:fld>
            <a:endParaRPr lang="zh-CN" altLang="en-US"/>
          </a:p>
        </p:txBody>
      </p:sp>
    </p:spTree>
    <p:extLst>
      <p:ext uri="{BB962C8B-B14F-4D97-AF65-F5344CB8AC3E}">
        <p14:creationId xmlns:p14="http://schemas.microsoft.com/office/powerpoint/2010/main" val="1549052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4003F0-200C-4941-AB06-5796B821795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BCFE507-1166-47D6-971B-9169AD27A24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B29AD53-7FA3-4ECC-B150-35BE9C1FBAB8}"/>
              </a:ext>
            </a:extLst>
          </p:cNvPr>
          <p:cNvSpPr>
            <a:spLocks noGrp="1"/>
          </p:cNvSpPr>
          <p:nvPr>
            <p:ph type="dt" sz="half" idx="10"/>
          </p:nvPr>
        </p:nvSpPr>
        <p:spPr/>
        <p:txBody>
          <a:bodyPr/>
          <a:lstStyle/>
          <a:p>
            <a:fld id="{5B23B06A-107B-4F9B-B2AF-F907FBE8A421}" type="datetimeFigureOut">
              <a:rPr lang="zh-CN" altLang="en-US" smtClean="0"/>
              <a:t>2019/5/21</a:t>
            </a:fld>
            <a:endParaRPr lang="zh-CN" altLang="en-US"/>
          </a:p>
        </p:txBody>
      </p:sp>
      <p:sp>
        <p:nvSpPr>
          <p:cNvPr id="5" name="页脚占位符 4">
            <a:extLst>
              <a:ext uri="{FF2B5EF4-FFF2-40B4-BE49-F238E27FC236}">
                <a16:creationId xmlns:a16="http://schemas.microsoft.com/office/drawing/2014/main" id="{19F366DD-4ABC-4055-B367-EACBF7724AB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4CB1E0-3C3F-446E-B130-E9666CCCCEC8}"/>
              </a:ext>
            </a:extLst>
          </p:cNvPr>
          <p:cNvSpPr>
            <a:spLocks noGrp="1"/>
          </p:cNvSpPr>
          <p:nvPr>
            <p:ph type="sldNum" sz="quarter" idx="12"/>
          </p:nvPr>
        </p:nvSpPr>
        <p:spPr/>
        <p:txBody>
          <a:bodyPr/>
          <a:lstStyle/>
          <a:p>
            <a:fld id="{64D6E746-ED9A-480F-97A0-0E193BE608C4}" type="slidenum">
              <a:rPr lang="zh-CN" altLang="en-US" smtClean="0"/>
              <a:t>‹#›</a:t>
            </a:fld>
            <a:endParaRPr lang="zh-CN" altLang="en-US"/>
          </a:p>
        </p:txBody>
      </p:sp>
    </p:spTree>
    <p:extLst>
      <p:ext uri="{BB962C8B-B14F-4D97-AF65-F5344CB8AC3E}">
        <p14:creationId xmlns:p14="http://schemas.microsoft.com/office/powerpoint/2010/main" val="2054953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3B6C428-9A5A-41A5-9BC3-8C12C0CDB0B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FC71CC8-7552-4201-A40B-11B8121DBFC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87B0958-796D-4A6F-B544-FB299BCD27B7}"/>
              </a:ext>
            </a:extLst>
          </p:cNvPr>
          <p:cNvSpPr>
            <a:spLocks noGrp="1"/>
          </p:cNvSpPr>
          <p:nvPr>
            <p:ph type="dt" sz="half" idx="10"/>
          </p:nvPr>
        </p:nvSpPr>
        <p:spPr/>
        <p:txBody>
          <a:bodyPr/>
          <a:lstStyle/>
          <a:p>
            <a:fld id="{5B23B06A-107B-4F9B-B2AF-F907FBE8A421}" type="datetimeFigureOut">
              <a:rPr lang="zh-CN" altLang="en-US" smtClean="0"/>
              <a:t>2019/5/21</a:t>
            </a:fld>
            <a:endParaRPr lang="zh-CN" altLang="en-US"/>
          </a:p>
        </p:txBody>
      </p:sp>
      <p:sp>
        <p:nvSpPr>
          <p:cNvPr id="5" name="页脚占位符 4">
            <a:extLst>
              <a:ext uri="{FF2B5EF4-FFF2-40B4-BE49-F238E27FC236}">
                <a16:creationId xmlns:a16="http://schemas.microsoft.com/office/drawing/2014/main" id="{984DA69E-653C-44E2-9461-2EC4E561FF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73A10A0-CACC-4102-8077-F2D82171C0B3}"/>
              </a:ext>
            </a:extLst>
          </p:cNvPr>
          <p:cNvSpPr>
            <a:spLocks noGrp="1"/>
          </p:cNvSpPr>
          <p:nvPr>
            <p:ph type="sldNum" sz="quarter" idx="12"/>
          </p:nvPr>
        </p:nvSpPr>
        <p:spPr/>
        <p:txBody>
          <a:bodyPr/>
          <a:lstStyle/>
          <a:p>
            <a:fld id="{64D6E746-ED9A-480F-97A0-0E193BE608C4}" type="slidenum">
              <a:rPr lang="zh-CN" altLang="en-US" smtClean="0"/>
              <a:t>‹#›</a:t>
            </a:fld>
            <a:endParaRPr lang="zh-CN" altLang="en-US"/>
          </a:p>
        </p:txBody>
      </p:sp>
    </p:spTree>
    <p:extLst>
      <p:ext uri="{BB962C8B-B14F-4D97-AF65-F5344CB8AC3E}">
        <p14:creationId xmlns:p14="http://schemas.microsoft.com/office/powerpoint/2010/main" val="152619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4A0D06-4F42-41F9-AA5B-61B24FBD9E6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B22A797-EEC3-4AD8-9CFB-522024494A7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6EAF25D-EFC3-4474-925C-5E515258307A}"/>
              </a:ext>
            </a:extLst>
          </p:cNvPr>
          <p:cNvSpPr>
            <a:spLocks noGrp="1"/>
          </p:cNvSpPr>
          <p:nvPr>
            <p:ph type="dt" sz="half" idx="10"/>
          </p:nvPr>
        </p:nvSpPr>
        <p:spPr/>
        <p:txBody>
          <a:bodyPr/>
          <a:lstStyle/>
          <a:p>
            <a:fld id="{5B23B06A-107B-4F9B-B2AF-F907FBE8A421}" type="datetimeFigureOut">
              <a:rPr lang="zh-CN" altLang="en-US" smtClean="0"/>
              <a:t>2019/5/21</a:t>
            </a:fld>
            <a:endParaRPr lang="zh-CN" altLang="en-US"/>
          </a:p>
        </p:txBody>
      </p:sp>
      <p:sp>
        <p:nvSpPr>
          <p:cNvPr id="5" name="页脚占位符 4">
            <a:extLst>
              <a:ext uri="{FF2B5EF4-FFF2-40B4-BE49-F238E27FC236}">
                <a16:creationId xmlns:a16="http://schemas.microsoft.com/office/drawing/2014/main" id="{81091A8E-E5D4-406F-8CE5-586F32F3F4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FFC6C33-5B6C-4E81-867D-863604991CA6}"/>
              </a:ext>
            </a:extLst>
          </p:cNvPr>
          <p:cNvSpPr>
            <a:spLocks noGrp="1"/>
          </p:cNvSpPr>
          <p:nvPr>
            <p:ph type="sldNum" sz="quarter" idx="12"/>
          </p:nvPr>
        </p:nvSpPr>
        <p:spPr/>
        <p:txBody>
          <a:bodyPr/>
          <a:lstStyle/>
          <a:p>
            <a:fld id="{64D6E746-ED9A-480F-97A0-0E193BE608C4}" type="slidenum">
              <a:rPr lang="zh-CN" altLang="en-US" smtClean="0"/>
              <a:t>‹#›</a:t>
            </a:fld>
            <a:endParaRPr lang="zh-CN" altLang="en-US"/>
          </a:p>
        </p:txBody>
      </p:sp>
    </p:spTree>
    <p:extLst>
      <p:ext uri="{BB962C8B-B14F-4D97-AF65-F5344CB8AC3E}">
        <p14:creationId xmlns:p14="http://schemas.microsoft.com/office/powerpoint/2010/main" val="1905135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A6F411-5398-495E-ADC6-7EFD15C40DB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614BA92-F6D1-403A-8F1F-17835DBD54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1EE0C2B-B0D6-48D9-AB36-774AEA1E1148}"/>
              </a:ext>
            </a:extLst>
          </p:cNvPr>
          <p:cNvSpPr>
            <a:spLocks noGrp="1"/>
          </p:cNvSpPr>
          <p:nvPr>
            <p:ph type="dt" sz="half" idx="10"/>
          </p:nvPr>
        </p:nvSpPr>
        <p:spPr/>
        <p:txBody>
          <a:bodyPr/>
          <a:lstStyle/>
          <a:p>
            <a:fld id="{5B23B06A-107B-4F9B-B2AF-F907FBE8A421}" type="datetimeFigureOut">
              <a:rPr lang="zh-CN" altLang="en-US" smtClean="0"/>
              <a:t>2019/5/21</a:t>
            </a:fld>
            <a:endParaRPr lang="zh-CN" altLang="en-US"/>
          </a:p>
        </p:txBody>
      </p:sp>
      <p:sp>
        <p:nvSpPr>
          <p:cNvPr id="5" name="页脚占位符 4">
            <a:extLst>
              <a:ext uri="{FF2B5EF4-FFF2-40B4-BE49-F238E27FC236}">
                <a16:creationId xmlns:a16="http://schemas.microsoft.com/office/drawing/2014/main" id="{FD6D8522-2CF3-4965-9BB3-4D51D79D290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30ADBD-1747-41D6-8B0C-3409EC128D7D}"/>
              </a:ext>
            </a:extLst>
          </p:cNvPr>
          <p:cNvSpPr>
            <a:spLocks noGrp="1"/>
          </p:cNvSpPr>
          <p:nvPr>
            <p:ph type="sldNum" sz="quarter" idx="12"/>
          </p:nvPr>
        </p:nvSpPr>
        <p:spPr/>
        <p:txBody>
          <a:bodyPr/>
          <a:lstStyle/>
          <a:p>
            <a:fld id="{64D6E746-ED9A-480F-97A0-0E193BE608C4}" type="slidenum">
              <a:rPr lang="zh-CN" altLang="en-US" smtClean="0"/>
              <a:t>‹#›</a:t>
            </a:fld>
            <a:endParaRPr lang="zh-CN" altLang="en-US"/>
          </a:p>
        </p:txBody>
      </p:sp>
    </p:spTree>
    <p:extLst>
      <p:ext uri="{BB962C8B-B14F-4D97-AF65-F5344CB8AC3E}">
        <p14:creationId xmlns:p14="http://schemas.microsoft.com/office/powerpoint/2010/main" val="1291235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F8D829-81F9-412D-9834-9924E1B5110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E75B58B-BA3B-4BA1-8B2B-26BCCCC352D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2B6F29B-8F85-4219-890D-BEC8A3A3A2C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294552B-1F9A-4D66-895A-4AAD88D557EC}"/>
              </a:ext>
            </a:extLst>
          </p:cNvPr>
          <p:cNvSpPr>
            <a:spLocks noGrp="1"/>
          </p:cNvSpPr>
          <p:nvPr>
            <p:ph type="dt" sz="half" idx="10"/>
          </p:nvPr>
        </p:nvSpPr>
        <p:spPr/>
        <p:txBody>
          <a:bodyPr/>
          <a:lstStyle/>
          <a:p>
            <a:fld id="{5B23B06A-107B-4F9B-B2AF-F907FBE8A421}" type="datetimeFigureOut">
              <a:rPr lang="zh-CN" altLang="en-US" smtClean="0"/>
              <a:t>2019/5/21</a:t>
            </a:fld>
            <a:endParaRPr lang="zh-CN" altLang="en-US"/>
          </a:p>
        </p:txBody>
      </p:sp>
      <p:sp>
        <p:nvSpPr>
          <p:cNvPr id="6" name="页脚占位符 5">
            <a:extLst>
              <a:ext uri="{FF2B5EF4-FFF2-40B4-BE49-F238E27FC236}">
                <a16:creationId xmlns:a16="http://schemas.microsoft.com/office/drawing/2014/main" id="{6808254F-9D4F-488D-A8A0-8E0D5E82D0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A49933F-E7D0-443B-B58C-F5E1D33899D2}"/>
              </a:ext>
            </a:extLst>
          </p:cNvPr>
          <p:cNvSpPr>
            <a:spLocks noGrp="1"/>
          </p:cNvSpPr>
          <p:nvPr>
            <p:ph type="sldNum" sz="quarter" idx="12"/>
          </p:nvPr>
        </p:nvSpPr>
        <p:spPr/>
        <p:txBody>
          <a:bodyPr/>
          <a:lstStyle/>
          <a:p>
            <a:fld id="{64D6E746-ED9A-480F-97A0-0E193BE608C4}" type="slidenum">
              <a:rPr lang="zh-CN" altLang="en-US" smtClean="0"/>
              <a:t>‹#›</a:t>
            </a:fld>
            <a:endParaRPr lang="zh-CN" altLang="en-US"/>
          </a:p>
        </p:txBody>
      </p:sp>
    </p:spTree>
    <p:extLst>
      <p:ext uri="{BB962C8B-B14F-4D97-AF65-F5344CB8AC3E}">
        <p14:creationId xmlns:p14="http://schemas.microsoft.com/office/powerpoint/2010/main" val="303434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8C4251-691F-40C6-AF5F-A0FE654E695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78A89BD-B68C-4F83-BFE0-8A2FF1C6B8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9BCC972-3BE9-431F-BC27-EC8AEB7B408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2FBE3DC-D6A7-4CA1-AE8D-D103406A04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332D03D-4920-411C-9D6E-37F4F6F53A0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2724112-99FA-4DAC-A763-75C269FE31C3}"/>
              </a:ext>
            </a:extLst>
          </p:cNvPr>
          <p:cNvSpPr>
            <a:spLocks noGrp="1"/>
          </p:cNvSpPr>
          <p:nvPr>
            <p:ph type="dt" sz="half" idx="10"/>
          </p:nvPr>
        </p:nvSpPr>
        <p:spPr/>
        <p:txBody>
          <a:bodyPr/>
          <a:lstStyle/>
          <a:p>
            <a:fld id="{5B23B06A-107B-4F9B-B2AF-F907FBE8A421}" type="datetimeFigureOut">
              <a:rPr lang="zh-CN" altLang="en-US" smtClean="0"/>
              <a:t>2019/5/21</a:t>
            </a:fld>
            <a:endParaRPr lang="zh-CN" altLang="en-US"/>
          </a:p>
        </p:txBody>
      </p:sp>
      <p:sp>
        <p:nvSpPr>
          <p:cNvPr id="8" name="页脚占位符 7">
            <a:extLst>
              <a:ext uri="{FF2B5EF4-FFF2-40B4-BE49-F238E27FC236}">
                <a16:creationId xmlns:a16="http://schemas.microsoft.com/office/drawing/2014/main" id="{B0C75A6C-A5B8-4A62-84FE-F84E59B93FB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EE83EC1-4150-4B94-92EB-95782E7C9BE6}"/>
              </a:ext>
            </a:extLst>
          </p:cNvPr>
          <p:cNvSpPr>
            <a:spLocks noGrp="1"/>
          </p:cNvSpPr>
          <p:nvPr>
            <p:ph type="sldNum" sz="quarter" idx="12"/>
          </p:nvPr>
        </p:nvSpPr>
        <p:spPr/>
        <p:txBody>
          <a:bodyPr/>
          <a:lstStyle/>
          <a:p>
            <a:fld id="{64D6E746-ED9A-480F-97A0-0E193BE608C4}" type="slidenum">
              <a:rPr lang="zh-CN" altLang="en-US" smtClean="0"/>
              <a:t>‹#›</a:t>
            </a:fld>
            <a:endParaRPr lang="zh-CN" altLang="en-US"/>
          </a:p>
        </p:txBody>
      </p:sp>
    </p:spTree>
    <p:extLst>
      <p:ext uri="{BB962C8B-B14F-4D97-AF65-F5344CB8AC3E}">
        <p14:creationId xmlns:p14="http://schemas.microsoft.com/office/powerpoint/2010/main" val="191532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84F9B-9900-4F66-9F02-50DC8AD9AE5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3A0713-A388-4098-A304-8FA5EF79AB78}"/>
              </a:ext>
            </a:extLst>
          </p:cNvPr>
          <p:cNvSpPr>
            <a:spLocks noGrp="1"/>
          </p:cNvSpPr>
          <p:nvPr>
            <p:ph type="dt" sz="half" idx="10"/>
          </p:nvPr>
        </p:nvSpPr>
        <p:spPr/>
        <p:txBody>
          <a:bodyPr/>
          <a:lstStyle/>
          <a:p>
            <a:fld id="{5B23B06A-107B-4F9B-B2AF-F907FBE8A421}" type="datetimeFigureOut">
              <a:rPr lang="zh-CN" altLang="en-US" smtClean="0"/>
              <a:t>2019/5/21</a:t>
            </a:fld>
            <a:endParaRPr lang="zh-CN" altLang="en-US"/>
          </a:p>
        </p:txBody>
      </p:sp>
      <p:sp>
        <p:nvSpPr>
          <p:cNvPr id="4" name="页脚占位符 3">
            <a:extLst>
              <a:ext uri="{FF2B5EF4-FFF2-40B4-BE49-F238E27FC236}">
                <a16:creationId xmlns:a16="http://schemas.microsoft.com/office/drawing/2014/main" id="{56287393-D5F1-43F2-A25B-A94482C4B56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06E8FA4-B187-4FDF-A753-B7266C76789A}"/>
              </a:ext>
            </a:extLst>
          </p:cNvPr>
          <p:cNvSpPr>
            <a:spLocks noGrp="1"/>
          </p:cNvSpPr>
          <p:nvPr>
            <p:ph type="sldNum" sz="quarter" idx="12"/>
          </p:nvPr>
        </p:nvSpPr>
        <p:spPr/>
        <p:txBody>
          <a:bodyPr/>
          <a:lstStyle/>
          <a:p>
            <a:fld id="{64D6E746-ED9A-480F-97A0-0E193BE608C4}" type="slidenum">
              <a:rPr lang="zh-CN" altLang="en-US" smtClean="0"/>
              <a:t>‹#›</a:t>
            </a:fld>
            <a:endParaRPr lang="zh-CN" altLang="en-US"/>
          </a:p>
        </p:txBody>
      </p:sp>
    </p:spTree>
    <p:extLst>
      <p:ext uri="{BB962C8B-B14F-4D97-AF65-F5344CB8AC3E}">
        <p14:creationId xmlns:p14="http://schemas.microsoft.com/office/powerpoint/2010/main" val="69195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9AB1EC5-F133-4537-B5C7-91DB98B3D23B}"/>
              </a:ext>
            </a:extLst>
          </p:cNvPr>
          <p:cNvSpPr>
            <a:spLocks noGrp="1"/>
          </p:cNvSpPr>
          <p:nvPr>
            <p:ph type="dt" sz="half" idx="10"/>
          </p:nvPr>
        </p:nvSpPr>
        <p:spPr/>
        <p:txBody>
          <a:bodyPr/>
          <a:lstStyle/>
          <a:p>
            <a:fld id="{5B23B06A-107B-4F9B-B2AF-F907FBE8A421}" type="datetimeFigureOut">
              <a:rPr lang="zh-CN" altLang="en-US" smtClean="0"/>
              <a:t>2019/5/21</a:t>
            </a:fld>
            <a:endParaRPr lang="zh-CN" altLang="en-US"/>
          </a:p>
        </p:txBody>
      </p:sp>
      <p:sp>
        <p:nvSpPr>
          <p:cNvPr id="3" name="页脚占位符 2">
            <a:extLst>
              <a:ext uri="{FF2B5EF4-FFF2-40B4-BE49-F238E27FC236}">
                <a16:creationId xmlns:a16="http://schemas.microsoft.com/office/drawing/2014/main" id="{1A784DF4-4BD9-43F5-9D1F-779C373CF19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C579001-06C3-4E73-90D2-F6D1FCE04EA6}"/>
              </a:ext>
            </a:extLst>
          </p:cNvPr>
          <p:cNvSpPr>
            <a:spLocks noGrp="1"/>
          </p:cNvSpPr>
          <p:nvPr>
            <p:ph type="sldNum" sz="quarter" idx="12"/>
          </p:nvPr>
        </p:nvSpPr>
        <p:spPr/>
        <p:txBody>
          <a:bodyPr/>
          <a:lstStyle/>
          <a:p>
            <a:fld id="{64D6E746-ED9A-480F-97A0-0E193BE608C4}" type="slidenum">
              <a:rPr lang="zh-CN" altLang="en-US" smtClean="0"/>
              <a:t>‹#›</a:t>
            </a:fld>
            <a:endParaRPr lang="zh-CN" altLang="en-US"/>
          </a:p>
        </p:txBody>
      </p:sp>
    </p:spTree>
    <p:extLst>
      <p:ext uri="{BB962C8B-B14F-4D97-AF65-F5344CB8AC3E}">
        <p14:creationId xmlns:p14="http://schemas.microsoft.com/office/powerpoint/2010/main" val="30283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732739-379D-4CD6-B02D-8451D9C4445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2196A63-2401-4E3B-BB85-3F4FBA6E2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3EA5C51-2D69-4A9E-968A-82A361ED89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E237482-AE35-47A3-A4D1-076246DBF72A}"/>
              </a:ext>
            </a:extLst>
          </p:cNvPr>
          <p:cNvSpPr>
            <a:spLocks noGrp="1"/>
          </p:cNvSpPr>
          <p:nvPr>
            <p:ph type="dt" sz="half" idx="10"/>
          </p:nvPr>
        </p:nvSpPr>
        <p:spPr/>
        <p:txBody>
          <a:bodyPr/>
          <a:lstStyle/>
          <a:p>
            <a:fld id="{5B23B06A-107B-4F9B-B2AF-F907FBE8A421}" type="datetimeFigureOut">
              <a:rPr lang="zh-CN" altLang="en-US" smtClean="0"/>
              <a:t>2019/5/21</a:t>
            </a:fld>
            <a:endParaRPr lang="zh-CN" altLang="en-US"/>
          </a:p>
        </p:txBody>
      </p:sp>
      <p:sp>
        <p:nvSpPr>
          <p:cNvPr id="6" name="页脚占位符 5">
            <a:extLst>
              <a:ext uri="{FF2B5EF4-FFF2-40B4-BE49-F238E27FC236}">
                <a16:creationId xmlns:a16="http://schemas.microsoft.com/office/drawing/2014/main" id="{6617E594-F5D1-4567-8942-EB46C403101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0FC4BE0-A2DD-49A9-81B1-01BB00769D4D}"/>
              </a:ext>
            </a:extLst>
          </p:cNvPr>
          <p:cNvSpPr>
            <a:spLocks noGrp="1"/>
          </p:cNvSpPr>
          <p:nvPr>
            <p:ph type="sldNum" sz="quarter" idx="12"/>
          </p:nvPr>
        </p:nvSpPr>
        <p:spPr/>
        <p:txBody>
          <a:bodyPr/>
          <a:lstStyle/>
          <a:p>
            <a:fld id="{64D6E746-ED9A-480F-97A0-0E193BE608C4}" type="slidenum">
              <a:rPr lang="zh-CN" altLang="en-US" smtClean="0"/>
              <a:t>‹#›</a:t>
            </a:fld>
            <a:endParaRPr lang="zh-CN" altLang="en-US"/>
          </a:p>
        </p:txBody>
      </p:sp>
    </p:spTree>
    <p:extLst>
      <p:ext uri="{BB962C8B-B14F-4D97-AF65-F5344CB8AC3E}">
        <p14:creationId xmlns:p14="http://schemas.microsoft.com/office/powerpoint/2010/main" val="91195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CF0BE6-0C1E-41A5-AFD3-76976F05E1C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848ECB3-484C-4598-8DB3-A99E6FD6CA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95B8500-3DB4-4428-8D2C-95DE4CA1C5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E90D273-D3FB-4E98-B549-0BA6F894BACE}"/>
              </a:ext>
            </a:extLst>
          </p:cNvPr>
          <p:cNvSpPr>
            <a:spLocks noGrp="1"/>
          </p:cNvSpPr>
          <p:nvPr>
            <p:ph type="dt" sz="half" idx="10"/>
          </p:nvPr>
        </p:nvSpPr>
        <p:spPr/>
        <p:txBody>
          <a:bodyPr/>
          <a:lstStyle/>
          <a:p>
            <a:fld id="{5B23B06A-107B-4F9B-B2AF-F907FBE8A421}" type="datetimeFigureOut">
              <a:rPr lang="zh-CN" altLang="en-US" smtClean="0"/>
              <a:t>2019/5/21</a:t>
            </a:fld>
            <a:endParaRPr lang="zh-CN" altLang="en-US"/>
          </a:p>
        </p:txBody>
      </p:sp>
      <p:sp>
        <p:nvSpPr>
          <p:cNvPr id="6" name="页脚占位符 5">
            <a:extLst>
              <a:ext uri="{FF2B5EF4-FFF2-40B4-BE49-F238E27FC236}">
                <a16:creationId xmlns:a16="http://schemas.microsoft.com/office/drawing/2014/main" id="{31A34159-4DA3-4E2C-9AD2-DAEEABDE95C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1BCB906-9CF2-40A7-BFD5-74DDF187102F}"/>
              </a:ext>
            </a:extLst>
          </p:cNvPr>
          <p:cNvSpPr>
            <a:spLocks noGrp="1"/>
          </p:cNvSpPr>
          <p:nvPr>
            <p:ph type="sldNum" sz="quarter" idx="12"/>
          </p:nvPr>
        </p:nvSpPr>
        <p:spPr/>
        <p:txBody>
          <a:bodyPr/>
          <a:lstStyle/>
          <a:p>
            <a:fld id="{64D6E746-ED9A-480F-97A0-0E193BE608C4}" type="slidenum">
              <a:rPr lang="zh-CN" altLang="en-US" smtClean="0"/>
              <a:t>‹#›</a:t>
            </a:fld>
            <a:endParaRPr lang="zh-CN" altLang="en-US"/>
          </a:p>
        </p:txBody>
      </p:sp>
    </p:spTree>
    <p:extLst>
      <p:ext uri="{BB962C8B-B14F-4D97-AF65-F5344CB8AC3E}">
        <p14:creationId xmlns:p14="http://schemas.microsoft.com/office/powerpoint/2010/main" val="158640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978644B-668B-46D8-9FDB-9801E4754F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82DC057-CD49-4A7A-9AFF-27FFD2C2D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052FA49-516A-49CC-928A-2A1B46C8A0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3B06A-107B-4F9B-B2AF-F907FBE8A421}" type="datetimeFigureOut">
              <a:rPr lang="zh-CN" altLang="en-US" smtClean="0"/>
              <a:t>2019/5/21</a:t>
            </a:fld>
            <a:endParaRPr lang="zh-CN" altLang="en-US"/>
          </a:p>
        </p:txBody>
      </p:sp>
      <p:sp>
        <p:nvSpPr>
          <p:cNvPr id="5" name="页脚占位符 4">
            <a:extLst>
              <a:ext uri="{FF2B5EF4-FFF2-40B4-BE49-F238E27FC236}">
                <a16:creationId xmlns:a16="http://schemas.microsoft.com/office/drawing/2014/main" id="{A3724C31-884D-4E50-BB60-89FF03DCE8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2406662-2D8E-4F2D-BA2C-8E1C1F6139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6E746-ED9A-480F-97A0-0E193BE608C4}" type="slidenum">
              <a:rPr lang="zh-CN" altLang="en-US" smtClean="0"/>
              <a:t>‹#›</a:t>
            </a:fld>
            <a:endParaRPr lang="zh-CN" altLang="en-US"/>
          </a:p>
        </p:txBody>
      </p:sp>
    </p:spTree>
    <p:extLst>
      <p:ext uri="{BB962C8B-B14F-4D97-AF65-F5344CB8AC3E}">
        <p14:creationId xmlns:p14="http://schemas.microsoft.com/office/powerpoint/2010/main" val="754273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489724-DE22-4BE6-AD36-61970655EEE0}"/>
              </a:ext>
            </a:extLst>
          </p:cNvPr>
          <p:cNvSpPr>
            <a:spLocks noGrp="1"/>
          </p:cNvSpPr>
          <p:nvPr>
            <p:ph type="ctrTitle"/>
          </p:nvPr>
        </p:nvSpPr>
        <p:spPr/>
        <p:txBody>
          <a:bodyPr/>
          <a:lstStyle/>
          <a:p>
            <a:r>
              <a:rPr lang="en-US" altLang="zh-CN" dirty="0"/>
              <a:t>NAS</a:t>
            </a:r>
            <a:r>
              <a:rPr lang="zh-CN" altLang="en-US" dirty="0"/>
              <a:t>总览</a:t>
            </a:r>
          </a:p>
        </p:txBody>
      </p:sp>
      <p:sp>
        <p:nvSpPr>
          <p:cNvPr id="3" name="副标题 2">
            <a:extLst>
              <a:ext uri="{FF2B5EF4-FFF2-40B4-BE49-F238E27FC236}">
                <a16:creationId xmlns:a16="http://schemas.microsoft.com/office/drawing/2014/main" id="{12F0C5F7-7A06-4832-9E80-A99E385609E3}"/>
              </a:ext>
            </a:extLst>
          </p:cNvPr>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3743751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BC8B37-4E49-4692-BCA1-9E08519ED4CF}"/>
              </a:ext>
            </a:extLst>
          </p:cNvPr>
          <p:cNvSpPr>
            <a:spLocks noGrp="1"/>
          </p:cNvSpPr>
          <p:nvPr>
            <p:ph type="title"/>
          </p:nvPr>
        </p:nvSpPr>
        <p:spPr/>
        <p:txBody>
          <a:bodyPr/>
          <a:lstStyle/>
          <a:p>
            <a:r>
              <a:rPr lang="zh-CN" altLang="en-US" dirty="0"/>
              <a:t>搜索策略 </a:t>
            </a:r>
            <a:r>
              <a:rPr lang="en-US" altLang="zh-CN" dirty="0"/>
              <a:t>-</a:t>
            </a:r>
            <a:r>
              <a:rPr lang="zh-CN" altLang="en-US" dirty="0"/>
              <a:t>强化学习</a:t>
            </a:r>
          </a:p>
        </p:txBody>
      </p:sp>
      <p:sp>
        <p:nvSpPr>
          <p:cNvPr id="3" name="内容占位符 2">
            <a:extLst>
              <a:ext uri="{FF2B5EF4-FFF2-40B4-BE49-F238E27FC236}">
                <a16:creationId xmlns:a16="http://schemas.microsoft.com/office/drawing/2014/main" id="{6A0E45B6-4D50-46A3-B91D-22FAD025CA03}"/>
              </a:ext>
            </a:extLst>
          </p:cNvPr>
          <p:cNvSpPr>
            <a:spLocks noGrp="1"/>
          </p:cNvSpPr>
          <p:nvPr>
            <p:ph idx="1"/>
          </p:nvPr>
        </p:nvSpPr>
        <p:spPr/>
        <p:txBody>
          <a:bodyPr/>
          <a:lstStyle/>
          <a:p>
            <a:r>
              <a:rPr lang="zh-CN" altLang="en-US" dirty="0"/>
              <a:t>每 </a:t>
            </a:r>
            <a:r>
              <a:rPr lang="en-US" altLang="zh-CN" dirty="0"/>
              <a:t>5 </a:t>
            </a:r>
            <a:r>
              <a:rPr lang="zh-CN" altLang="en-US" dirty="0"/>
              <a:t>个输出值定义一 个神经网络层。</a:t>
            </a:r>
            <a:endParaRPr lang="en-US" altLang="zh-CN" dirty="0"/>
          </a:p>
        </p:txBody>
      </p:sp>
      <p:pic>
        <p:nvPicPr>
          <p:cNvPr id="5" name="图片 4">
            <a:extLst>
              <a:ext uri="{FF2B5EF4-FFF2-40B4-BE49-F238E27FC236}">
                <a16:creationId xmlns:a16="http://schemas.microsoft.com/office/drawing/2014/main" id="{1B99E500-EB07-4199-804D-F68DD6382644}"/>
              </a:ext>
            </a:extLst>
          </p:cNvPr>
          <p:cNvPicPr>
            <a:picLocks noChangeAspect="1"/>
          </p:cNvPicPr>
          <p:nvPr/>
        </p:nvPicPr>
        <p:blipFill>
          <a:blip r:embed="rId2"/>
          <a:stretch>
            <a:fillRect/>
          </a:stretch>
        </p:blipFill>
        <p:spPr>
          <a:xfrm>
            <a:off x="734077" y="2325950"/>
            <a:ext cx="10723846" cy="4166925"/>
          </a:xfrm>
          <a:prstGeom prst="rect">
            <a:avLst/>
          </a:prstGeom>
        </p:spPr>
      </p:pic>
      <p:sp>
        <p:nvSpPr>
          <p:cNvPr id="6" name="矩形 5">
            <a:extLst>
              <a:ext uri="{FF2B5EF4-FFF2-40B4-BE49-F238E27FC236}">
                <a16:creationId xmlns:a16="http://schemas.microsoft.com/office/drawing/2014/main" id="{B37CAA77-4D96-4026-909C-81B117C15FDD}"/>
              </a:ext>
            </a:extLst>
          </p:cNvPr>
          <p:cNvSpPr/>
          <p:nvPr/>
        </p:nvSpPr>
        <p:spPr>
          <a:xfrm>
            <a:off x="1605378" y="6473671"/>
            <a:ext cx="8981243" cy="338554"/>
          </a:xfrm>
          <a:prstGeom prst="rect">
            <a:avLst/>
          </a:prstGeom>
        </p:spPr>
        <p:txBody>
          <a:bodyPr wrap="square">
            <a:spAutoFit/>
          </a:bodyPr>
          <a:lstStyle/>
          <a:p>
            <a:r>
              <a:rPr lang="en-US" altLang="zh-CN" sz="1600" dirty="0"/>
              <a:t>Barret </a:t>
            </a:r>
            <a:r>
              <a:rPr lang="en-US" altLang="zh-CN" sz="1600" dirty="0" err="1"/>
              <a:t>Zoph</a:t>
            </a:r>
            <a:r>
              <a:rPr lang="en-US" altLang="zh-CN" sz="1600" dirty="0"/>
              <a:t> and Quoc V Le. Neural architecture search with reinforcement learning. ICLR 2016.</a:t>
            </a:r>
            <a:endParaRPr lang="zh-CN" altLang="en-US" sz="1600" dirty="0"/>
          </a:p>
        </p:txBody>
      </p:sp>
    </p:spTree>
    <p:extLst>
      <p:ext uri="{BB962C8B-B14F-4D97-AF65-F5344CB8AC3E}">
        <p14:creationId xmlns:p14="http://schemas.microsoft.com/office/powerpoint/2010/main" val="2000321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BC8B37-4E49-4692-BCA1-9E08519ED4CF}"/>
              </a:ext>
            </a:extLst>
          </p:cNvPr>
          <p:cNvSpPr>
            <a:spLocks noGrp="1"/>
          </p:cNvSpPr>
          <p:nvPr>
            <p:ph type="title"/>
          </p:nvPr>
        </p:nvSpPr>
        <p:spPr/>
        <p:txBody>
          <a:bodyPr/>
          <a:lstStyle/>
          <a:p>
            <a:r>
              <a:rPr lang="zh-CN" altLang="en-US" dirty="0"/>
              <a:t>搜索策略 </a:t>
            </a:r>
            <a:r>
              <a:rPr lang="en-US" altLang="zh-CN" dirty="0"/>
              <a:t>-</a:t>
            </a:r>
            <a:r>
              <a:rPr lang="zh-CN" altLang="en-US" dirty="0"/>
              <a:t>强化学习</a:t>
            </a:r>
          </a:p>
        </p:txBody>
      </p:sp>
      <p:sp>
        <p:nvSpPr>
          <p:cNvPr id="3" name="内容占位符 2">
            <a:extLst>
              <a:ext uri="{FF2B5EF4-FFF2-40B4-BE49-F238E27FC236}">
                <a16:creationId xmlns:a16="http://schemas.microsoft.com/office/drawing/2014/main" id="{6A0E45B6-4D50-46A3-B91D-22FAD025CA03}"/>
              </a:ext>
            </a:extLst>
          </p:cNvPr>
          <p:cNvSpPr>
            <a:spLocks noGrp="1"/>
          </p:cNvSpPr>
          <p:nvPr>
            <p:ph idx="1"/>
          </p:nvPr>
        </p:nvSpPr>
        <p:spPr/>
        <p:txBody>
          <a:bodyPr/>
          <a:lstStyle/>
          <a:p>
            <a:r>
              <a:rPr lang="zh-CN" altLang="en-US" dirty="0"/>
              <a:t>每 </a:t>
            </a:r>
            <a:r>
              <a:rPr lang="en-US" altLang="zh-CN" dirty="0"/>
              <a:t>5 </a:t>
            </a:r>
            <a:r>
              <a:rPr lang="zh-CN" altLang="en-US" dirty="0"/>
              <a:t>个输出值定义一个神经网络层。</a:t>
            </a:r>
          </a:p>
          <a:p>
            <a:r>
              <a:rPr lang="en-US" altLang="zh-CN" dirty="0"/>
              <a:t>RNN </a:t>
            </a:r>
            <a:r>
              <a:rPr lang="zh-CN" altLang="en-US" dirty="0"/>
              <a:t>的输出层是 </a:t>
            </a:r>
            <a:r>
              <a:rPr lang="en-US" altLang="zh-CN" dirty="0" err="1">
                <a:solidFill>
                  <a:srgbClr val="FF0000"/>
                </a:solidFill>
              </a:rPr>
              <a:t>softmax</a:t>
            </a:r>
            <a:r>
              <a:rPr lang="en-US" altLang="zh-CN" dirty="0">
                <a:solidFill>
                  <a:srgbClr val="FF0000"/>
                </a:solidFill>
              </a:rPr>
              <a:t> </a:t>
            </a:r>
            <a:r>
              <a:rPr lang="zh-CN" altLang="en-US" dirty="0">
                <a:solidFill>
                  <a:srgbClr val="FF0000"/>
                </a:solidFill>
              </a:rPr>
              <a:t>回归</a:t>
            </a:r>
            <a:r>
              <a:rPr lang="zh-CN" altLang="en-US" dirty="0"/>
              <a:t>，根据它确定结构参数。</a:t>
            </a:r>
            <a:endParaRPr lang="en-US" altLang="zh-CN" dirty="0"/>
          </a:p>
          <a:p>
            <a:pPr lvl="1"/>
            <a:r>
              <a:rPr lang="zh-CN" altLang="en-US" dirty="0"/>
              <a:t>对于卷积核大小，可以限定输出值为</a:t>
            </a:r>
            <a:r>
              <a:rPr lang="en-US" altLang="zh-CN" dirty="0"/>
              <a:t>[1,3,5,7]</a:t>
            </a:r>
            <a:r>
              <a:rPr lang="zh-CN" altLang="en-US" dirty="0"/>
              <a:t>四个数，</a:t>
            </a:r>
            <a:r>
              <a:rPr lang="en-US" altLang="zh-CN" dirty="0"/>
              <a:t>RNN</a:t>
            </a:r>
            <a:r>
              <a:rPr lang="zh-CN" altLang="en-US" dirty="0"/>
              <a:t>的</a:t>
            </a:r>
            <a:r>
              <a:rPr lang="en-US" altLang="zh-CN" dirty="0" err="1"/>
              <a:t>softmax</a:t>
            </a:r>
            <a:r>
              <a:rPr lang="zh-CN" altLang="en-US" dirty="0"/>
              <a:t>输出是取这 </a:t>
            </a:r>
            <a:r>
              <a:rPr lang="en-US" altLang="zh-CN" dirty="0"/>
              <a:t>4 </a:t>
            </a:r>
            <a:r>
              <a:rPr lang="zh-CN" altLang="en-US" dirty="0"/>
              <a:t>个数的概率值。 </a:t>
            </a:r>
            <a:endParaRPr lang="en-US" altLang="zh-CN" dirty="0"/>
          </a:p>
        </p:txBody>
      </p:sp>
      <p:pic>
        <p:nvPicPr>
          <p:cNvPr id="4" name="图片 3">
            <a:extLst>
              <a:ext uri="{FF2B5EF4-FFF2-40B4-BE49-F238E27FC236}">
                <a16:creationId xmlns:a16="http://schemas.microsoft.com/office/drawing/2014/main" id="{84BE84AA-B834-42EB-9C7F-874F5493CB69}"/>
              </a:ext>
            </a:extLst>
          </p:cNvPr>
          <p:cNvPicPr>
            <a:picLocks noChangeAspect="1"/>
          </p:cNvPicPr>
          <p:nvPr/>
        </p:nvPicPr>
        <p:blipFill>
          <a:blip r:embed="rId2"/>
          <a:stretch>
            <a:fillRect/>
          </a:stretch>
        </p:blipFill>
        <p:spPr>
          <a:xfrm>
            <a:off x="4371975" y="4021269"/>
            <a:ext cx="3448050" cy="657225"/>
          </a:xfrm>
          <a:prstGeom prst="rect">
            <a:avLst/>
          </a:prstGeom>
        </p:spPr>
      </p:pic>
    </p:spTree>
    <p:extLst>
      <p:ext uri="{BB962C8B-B14F-4D97-AF65-F5344CB8AC3E}">
        <p14:creationId xmlns:p14="http://schemas.microsoft.com/office/powerpoint/2010/main" val="106654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BC8B37-4E49-4692-BCA1-9E08519ED4CF}"/>
              </a:ext>
            </a:extLst>
          </p:cNvPr>
          <p:cNvSpPr>
            <a:spLocks noGrp="1"/>
          </p:cNvSpPr>
          <p:nvPr>
            <p:ph type="title"/>
          </p:nvPr>
        </p:nvSpPr>
        <p:spPr/>
        <p:txBody>
          <a:bodyPr/>
          <a:lstStyle/>
          <a:p>
            <a:r>
              <a:rPr lang="zh-CN" altLang="en-US" dirty="0"/>
              <a:t>搜索策略 </a:t>
            </a:r>
            <a:r>
              <a:rPr lang="en-US" altLang="zh-CN" dirty="0"/>
              <a:t>-</a:t>
            </a:r>
            <a:r>
              <a:rPr lang="zh-CN" altLang="en-US" dirty="0"/>
              <a:t>强化学习</a:t>
            </a:r>
          </a:p>
        </p:txBody>
      </p:sp>
      <p:sp>
        <p:nvSpPr>
          <p:cNvPr id="6" name="内容占位符 5">
            <a:extLst>
              <a:ext uri="{FF2B5EF4-FFF2-40B4-BE49-F238E27FC236}">
                <a16:creationId xmlns:a16="http://schemas.microsoft.com/office/drawing/2014/main" id="{F8B035FF-3046-4D3D-8B52-F791E52395A7}"/>
              </a:ext>
            </a:extLst>
          </p:cNvPr>
          <p:cNvSpPr>
            <a:spLocks noGrp="1"/>
          </p:cNvSpPr>
          <p:nvPr>
            <p:ph idx="1"/>
          </p:nvPr>
        </p:nvSpPr>
        <p:spPr/>
        <p:txBody>
          <a:bodyPr/>
          <a:lstStyle/>
          <a:p>
            <a:endParaRPr lang="zh-CN" altLang="en-US" dirty="0"/>
          </a:p>
        </p:txBody>
      </p:sp>
      <p:pic>
        <p:nvPicPr>
          <p:cNvPr id="7" name="图片 6">
            <a:extLst>
              <a:ext uri="{FF2B5EF4-FFF2-40B4-BE49-F238E27FC236}">
                <a16:creationId xmlns:a16="http://schemas.microsoft.com/office/drawing/2014/main" id="{3D21EC64-F65C-4531-AEC6-2BB2D0AE1C20}"/>
              </a:ext>
            </a:extLst>
          </p:cNvPr>
          <p:cNvPicPr>
            <a:picLocks noChangeAspect="1"/>
          </p:cNvPicPr>
          <p:nvPr/>
        </p:nvPicPr>
        <p:blipFill>
          <a:blip r:embed="rId2"/>
          <a:stretch>
            <a:fillRect/>
          </a:stretch>
        </p:blipFill>
        <p:spPr>
          <a:xfrm>
            <a:off x="2926463" y="1523260"/>
            <a:ext cx="6339073" cy="4898691"/>
          </a:xfrm>
          <a:prstGeom prst="rect">
            <a:avLst/>
          </a:prstGeom>
        </p:spPr>
      </p:pic>
    </p:spTree>
    <p:extLst>
      <p:ext uri="{BB962C8B-B14F-4D97-AF65-F5344CB8AC3E}">
        <p14:creationId xmlns:p14="http://schemas.microsoft.com/office/powerpoint/2010/main" val="3140633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3BAF0D-59AA-4BAB-8D57-D7996CD2828C}"/>
              </a:ext>
            </a:extLst>
          </p:cNvPr>
          <p:cNvSpPr>
            <a:spLocks noGrp="1"/>
          </p:cNvSpPr>
          <p:nvPr>
            <p:ph type="title"/>
          </p:nvPr>
        </p:nvSpPr>
        <p:spPr/>
        <p:txBody>
          <a:bodyPr/>
          <a:lstStyle/>
          <a:p>
            <a:r>
              <a:rPr lang="zh-CN" altLang="en-US" dirty="0"/>
              <a:t>搜索策略 </a:t>
            </a:r>
            <a:r>
              <a:rPr lang="en-US" altLang="zh-CN" dirty="0"/>
              <a:t>-</a:t>
            </a:r>
            <a:r>
              <a:rPr lang="zh-CN" altLang="en-US" dirty="0"/>
              <a:t>强化学习</a:t>
            </a:r>
          </a:p>
        </p:txBody>
      </p:sp>
      <p:sp>
        <p:nvSpPr>
          <p:cNvPr id="3" name="内容占位符 2">
            <a:extLst>
              <a:ext uri="{FF2B5EF4-FFF2-40B4-BE49-F238E27FC236}">
                <a16:creationId xmlns:a16="http://schemas.microsoft.com/office/drawing/2014/main" id="{4652CEB0-208A-4FB2-852A-2FF44511A667}"/>
              </a:ext>
            </a:extLst>
          </p:cNvPr>
          <p:cNvSpPr>
            <a:spLocks noGrp="1"/>
          </p:cNvSpPr>
          <p:nvPr>
            <p:ph idx="1"/>
          </p:nvPr>
        </p:nvSpPr>
        <p:spPr/>
        <p:txBody>
          <a:bodyPr/>
          <a:lstStyle/>
          <a:p>
            <a:r>
              <a:rPr lang="zh-CN" altLang="en-US" dirty="0"/>
              <a:t>用强化学习解决 </a:t>
            </a:r>
            <a:r>
              <a:rPr lang="en-US" altLang="zh-CN" dirty="0"/>
              <a:t>NAS </a:t>
            </a:r>
            <a:r>
              <a:rPr lang="zh-CN" altLang="en-US" dirty="0"/>
              <a:t>问题的基础，但</a:t>
            </a:r>
            <a:r>
              <a:rPr lang="zh-CN" altLang="en-US" dirty="0">
                <a:solidFill>
                  <a:srgbClr val="FF0000"/>
                </a:solidFill>
              </a:rPr>
              <a:t>面临计算量大的问题</a:t>
            </a:r>
            <a:r>
              <a:rPr lang="zh-CN" altLang="en-US" dirty="0"/>
              <a:t>。</a:t>
            </a:r>
            <a:endParaRPr lang="en-US" altLang="zh-CN" dirty="0"/>
          </a:p>
          <a:p>
            <a:endParaRPr lang="en-US" altLang="zh-CN" dirty="0"/>
          </a:p>
          <a:p>
            <a:r>
              <a:rPr lang="zh-CN" altLang="en-US" dirty="0"/>
              <a:t>一种解决方案是</a:t>
            </a:r>
            <a:r>
              <a:rPr lang="zh-CN" altLang="en-US" dirty="0">
                <a:solidFill>
                  <a:srgbClr val="FF0000"/>
                </a:solidFill>
              </a:rPr>
              <a:t>对搜索空间进行简化</a:t>
            </a:r>
            <a:r>
              <a:rPr lang="zh-CN" altLang="en-US" dirty="0"/>
              <a:t>，限定网络结构为某些类型。</a:t>
            </a:r>
            <a:endParaRPr lang="en-US" altLang="zh-CN" dirty="0"/>
          </a:p>
          <a:p>
            <a:pPr lvl="1"/>
            <a:r>
              <a:rPr lang="zh-CN" altLang="en-US" dirty="0"/>
              <a:t>各种典型卷积神经网络一般都具有</a:t>
            </a:r>
            <a:r>
              <a:rPr lang="zh-CN" altLang="en-US" dirty="0">
                <a:solidFill>
                  <a:srgbClr val="FF0000"/>
                </a:solidFill>
              </a:rPr>
              <a:t>某些重复、规整的结构</a:t>
            </a:r>
            <a:endParaRPr lang="en-US" altLang="zh-CN" dirty="0"/>
          </a:p>
          <a:p>
            <a:pPr lvl="1"/>
            <a:r>
              <a:rPr lang="zh-CN" altLang="en-US" dirty="0"/>
              <a:t>如 </a:t>
            </a:r>
            <a:r>
              <a:rPr lang="en-US" altLang="zh-CN" dirty="0" err="1"/>
              <a:t>ResNet</a:t>
            </a:r>
            <a:r>
              <a:rPr lang="en-US" altLang="zh-CN" dirty="0"/>
              <a:t> </a:t>
            </a:r>
            <a:r>
              <a:rPr lang="zh-CN" altLang="en-US" dirty="0"/>
              <a:t>中的</a:t>
            </a:r>
            <a:r>
              <a:rPr lang="en-US" altLang="zh-CN" dirty="0"/>
              <a:t>Res-Block</a:t>
            </a:r>
            <a:r>
              <a:rPr lang="zh-CN" altLang="en-US" dirty="0"/>
              <a:t>，</a:t>
            </a:r>
            <a:r>
              <a:rPr lang="en-US" altLang="zh-CN" dirty="0" err="1"/>
              <a:t>GoogLeNet</a:t>
            </a:r>
            <a:r>
              <a:rPr lang="en-US" altLang="zh-CN" dirty="0"/>
              <a:t> </a:t>
            </a:r>
            <a:r>
              <a:rPr lang="zh-CN" altLang="en-US" dirty="0"/>
              <a:t>中的 </a:t>
            </a:r>
            <a:r>
              <a:rPr lang="en-US" altLang="zh-CN" dirty="0"/>
              <a:t>Inception </a:t>
            </a:r>
            <a:r>
              <a:rPr lang="zh-CN" altLang="en-US" dirty="0"/>
              <a:t>块等。</a:t>
            </a:r>
          </a:p>
        </p:txBody>
      </p:sp>
    </p:spTree>
    <p:extLst>
      <p:ext uri="{BB962C8B-B14F-4D97-AF65-F5344CB8AC3E}">
        <p14:creationId xmlns:p14="http://schemas.microsoft.com/office/powerpoint/2010/main" val="3234431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3BAF0D-59AA-4BAB-8D57-D7996CD2828C}"/>
              </a:ext>
            </a:extLst>
          </p:cNvPr>
          <p:cNvSpPr>
            <a:spLocks noGrp="1"/>
          </p:cNvSpPr>
          <p:nvPr>
            <p:ph type="title"/>
          </p:nvPr>
        </p:nvSpPr>
        <p:spPr/>
        <p:txBody>
          <a:bodyPr/>
          <a:lstStyle/>
          <a:p>
            <a:r>
              <a:rPr lang="zh-CN" altLang="en-US" dirty="0"/>
              <a:t>搜索策略 </a:t>
            </a:r>
            <a:r>
              <a:rPr lang="en-US" altLang="zh-CN" dirty="0"/>
              <a:t>-</a:t>
            </a:r>
            <a:r>
              <a:rPr lang="zh-CN" altLang="en-US" dirty="0"/>
              <a:t>强化学习</a:t>
            </a:r>
            <a:r>
              <a:rPr lang="en-US" altLang="zh-CN" dirty="0"/>
              <a:t>- </a:t>
            </a:r>
            <a:r>
              <a:rPr lang="en-US" altLang="zh-CN" dirty="0" err="1"/>
              <a:t>NASNet</a:t>
            </a:r>
            <a:endParaRPr lang="zh-CN" altLang="en-US" dirty="0"/>
          </a:p>
        </p:txBody>
      </p:sp>
      <p:sp>
        <p:nvSpPr>
          <p:cNvPr id="3" name="内容占位符 2">
            <a:extLst>
              <a:ext uri="{FF2B5EF4-FFF2-40B4-BE49-F238E27FC236}">
                <a16:creationId xmlns:a16="http://schemas.microsoft.com/office/drawing/2014/main" id="{4652CEB0-208A-4FB2-852A-2FF44511A667}"/>
              </a:ext>
            </a:extLst>
          </p:cNvPr>
          <p:cNvSpPr>
            <a:spLocks noGrp="1"/>
          </p:cNvSpPr>
          <p:nvPr>
            <p:ph idx="1"/>
          </p:nvPr>
        </p:nvSpPr>
        <p:spPr/>
        <p:txBody>
          <a:bodyPr/>
          <a:lstStyle/>
          <a:p>
            <a:r>
              <a:rPr lang="en-US" altLang="zh-CN" dirty="0" err="1"/>
              <a:t>NASNet</a:t>
            </a:r>
            <a:r>
              <a:rPr lang="en-US" altLang="zh-CN" dirty="0"/>
              <a:t> </a:t>
            </a:r>
          </a:p>
          <a:p>
            <a:pPr lvl="1"/>
            <a:r>
              <a:rPr lang="zh-CN" altLang="en-US" dirty="0">
                <a:solidFill>
                  <a:srgbClr val="FF0000"/>
                </a:solidFill>
              </a:rPr>
              <a:t>预测出基本块 （</a:t>
            </a:r>
            <a:r>
              <a:rPr lang="en-US" altLang="zh-CN" dirty="0">
                <a:solidFill>
                  <a:srgbClr val="FF0000"/>
                </a:solidFill>
              </a:rPr>
              <a:t>building block</a:t>
            </a:r>
            <a:r>
              <a:rPr lang="zh-CN" altLang="en-US" dirty="0">
                <a:solidFill>
                  <a:srgbClr val="FF0000"/>
                </a:solidFill>
              </a:rPr>
              <a:t>）</a:t>
            </a:r>
            <a:endParaRPr lang="en-US" altLang="zh-CN" dirty="0">
              <a:solidFill>
                <a:srgbClr val="FF0000"/>
              </a:solidFill>
            </a:endParaRPr>
          </a:p>
          <a:p>
            <a:pPr lvl="1"/>
            <a:r>
              <a:rPr lang="zh-CN" altLang="en-US" dirty="0"/>
              <a:t>控制器预测的是基本两种网络单元</a:t>
            </a:r>
            <a:endParaRPr lang="en-US" altLang="zh-CN" dirty="0"/>
          </a:p>
          <a:p>
            <a:pPr lvl="2"/>
            <a:r>
              <a:rPr lang="en-US" altLang="zh-CN" dirty="0"/>
              <a:t>Normal Cell</a:t>
            </a:r>
          </a:p>
          <a:p>
            <a:pPr lvl="2"/>
            <a:r>
              <a:rPr lang="en-US" altLang="zh-CN" dirty="0"/>
              <a:t>Reduction Cell</a:t>
            </a:r>
            <a:endParaRPr lang="zh-CN" altLang="en-US" dirty="0"/>
          </a:p>
        </p:txBody>
      </p:sp>
      <p:pic>
        <p:nvPicPr>
          <p:cNvPr id="4" name="图片 3">
            <a:extLst>
              <a:ext uri="{FF2B5EF4-FFF2-40B4-BE49-F238E27FC236}">
                <a16:creationId xmlns:a16="http://schemas.microsoft.com/office/drawing/2014/main" id="{9BFFDFDB-4DC8-450D-87AC-097537605250}"/>
              </a:ext>
            </a:extLst>
          </p:cNvPr>
          <p:cNvPicPr>
            <a:picLocks noChangeAspect="1"/>
          </p:cNvPicPr>
          <p:nvPr/>
        </p:nvPicPr>
        <p:blipFill>
          <a:blip r:embed="rId2"/>
          <a:stretch>
            <a:fillRect/>
          </a:stretch>
        </p:blipFill>
        <p:spPr>
          <a:xfrm>
            <a:off x="1452978" y="4182848"/>
            <a:ext cx="9286043" cy="1853849"/>
          </a:xfrm>
          <a:prstGeom prst="rect">
            <a:avLst/>
          </a:prstGeom>
        </p:spPr>
      </p:pic>
      <p:sp>
        <p:nvSpPr>
          <p:cNvPr id="5" name="矩形 4">
            <a:extLst>
              <a:ext uri="{FF2B5EF4-FFF2-40B4-BE49-F238E27FC236}">
                <a16:creationId xmlns:a16="http://schemas.microsoft.com/office/drawing/2014/main" id="{1146AFD0-DFA2-4B7E-B90E-B70FD675D288}"/>
              </a:ext>
            </a:extLst>
          </p:cNvPr>
          <p:cNvSpPr/>
          <p:nvPr/>
        </p:nvSpPr>
        <p:spPr>
          <a:xfrm>
            <a:off x="1221788" y="6273225"/>
            <a:ext cx="9748421" cy="584775"/>
          </a:xfrm>
          <a:prstGeom prst="rect">
            <a:avLst/>
          </a:prstGeom>
        </p:spPr>
        <p:txBody>
          <a:bodyPr wrap="square">
            <a:spAutoFit/>
          </a:bodyPr>
          <a:lstStyle/>
          <a:p>
            <a:r>
              <a:rPr lang="en-US" altLang="zh-CN" sz="1600" dirty="0" err="1"/>
              <a:t>Zoph</a:t>
            </a:r>
            <a:r>
              <a:rPr lang="en-US" altLang="zh-CN" sz="1600" dirty="0"/>
              <a:t> B, Vasudevan V, </a:t>
            </a:r>
            <a:r>
              <a:rPr lang="en-US" altLang="zh-CN" sz="1600" dirty="0" err="1"/>
              <a:t>Shlens</a:t>
            </a:r>
            <a:r>
              <a:rPr lang="en-US" altLang="zh-CN" sz="1600" dirty="0"/>
              <a:t> J, Le QV .Learning Transferable Architectures for Scalable Image</a:t>
            </a:r>
            <a:r>
              <a:rPr lang="zh-CN" altLang="en-US" sz="1600" dirty="0"/>
              <a:t> </a:t>
            </a:r>
            <a:r>
              <a:rPr lang="en-US" altLang="zh-CN" sz="1600" dirty="0" err="1"/>
              <a:t>Recognition.arXiv</a:t>
            </a:r>
            <a:r>
              <a:rPr lang="en-US" altLang="zh-CN" sz="1600" dirty="0"/>
              <a:t> preprint </a:t>
            </a:r>
            <a:r>
              <a:rPr lang="en-US" altLang="zh-CN" sz="1600" dirty="0" err="1"/>
              <a:t>arXiv</a:t>
            </a:r>
            <a:r>
              <a:rPr lang="en-US" altLang="zh-CN" sz="1600" dirty="0"/>
              <a:t>: 1707.07012, 2017.</a:t>
            </a:r>
            <a:endParaRPr lang="zh-CN" altLang="en-US" sz="1600" dirty="0"/>
          </a:p>
        </p:txBody>
      </p:sp>
    </p:spTree>
    <p:extLst>
      <p:ext uri="{BB962C8B-B14F-4D97-AF65-F5344CB8AC3E}">
        <p14:creationId xmlns:p14="http://schemas.microsoft.com/office/powerpoint/2010/main" val="2050684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116631-33B0-4E27-8162-CAF8FDD5C41E}"/>
              </a:ext>
            </a:extLst>
          </p:cNvPr>
          <p:cNvSpPr>
            <a:spLocks noGrp="1"/>
          </p:cNvSpPr>
          <p:nvPr>
            <p:ph type="title"/>
          </p:nvPr>
        </p:nvSpPr>
        <p:spPr/>
        <p:txBody>
          <a:bodyPr/>
          <a:lstStyle/>
          <a:p>
            <a:r>
              <a:rPr lang="zh-CN" altLang="en-US" dirty="0"/>
              <a:t>搜索策略 </a:t>
            </a:r>
            <a:r>
              <a:rPr lang="en-US" altLang="zh-CN" dirty="0"/>
              <a:t>-</a:t>
            </a:r>
            <a:r>
              <a:rPr lang="zh-CN" altLang="en-US" dirty="0"/>
              <a:t>强化学习</a:t>
            </a:r>
            <a:r>
              <a:rPr lang="en-US" altLang="zh-CN" dirty="0"/>
              <a:t>- </a:t>
            </a:r>
            <a:r>
              <a:rPr lang="en-US" altLang="zh-CN" dirty="0" err="1"/>
              <a:t>NASNet</a:t>
            </a:r>
            <a:endParaRPr lang="zh-CN" altLang="en-US" dirty="0"/>
          </a:p>
        </p:txBody>
      </p:sp>
      <p:sp>
        <p:nvSpPr>
          <p:cNvPr id="3" name="内容占位符 2">
            <a:extLst>
              <a:ext uri="{FF2B5EF4-FFF2-40B4-BE49-F238E27FC236}">
                <a16:creationId xmlns:a16="http://schemas.microsoft.com/office/drawing/2014/main" id="{1701BB41-76A4-47FD-A65B-BA0A4C57370C}"/>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F95749B6-8BDB-4CCE-BB97-5CF25023D31D}"/>
              </a:ext>
            </a:extLst>
          </p:cNvPr>
          <p:cNvPicPr>
            <a:picLocks noChangeAspect="1"/>
          </p:cNvPicPr>
          <p:nvPr/>
        </p:nvPicPr>
        <p:blipFill>
          <a:blip r:embed="rId2"/>
          <a:stretch>
            <a:fillRect/>
          </a:stretch>
        </p:blipFill>
        <p:spPr>
          <a:xfrm>
            <a:off x="345993" y="2141723"/>
            <a:ext cx="11500013" cy="4170177"/>
          </a:xfrm>
          <a:prstGeom prst="rect">
            <a:avLst/>
          </a:prstGeom>
        </p:spPr>
      </p:pic>
    </p:spTree>
    <p:extLst>
      <p:ext uri="{BB962C8B-B14F-4D97-AF65-F5344CB8AC3E}">
        <p14:creationId xmlns:p14="http://schemas.microsoft.com/office/powerpoint/2010/main" val="1059115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116631-33B0-4E27-8162-CAF8FDD5C41E}"/>
              </a:ext>
            </a:extLst>
          </p:cNvPr>
          <p:cNvSpPr>
            <a:spLocks noGrp="1"/>
          </p:cNvSpPr>
          <p:nvPr>
            <p:ph type="title"/>
          </p:nvPr>
        </p:nvSpPr>
        <p:spPr/>
        <p:txBody>
          <a:bodyPr/>
          <a:lstStyle/>
          <a:p>
            <a:r>
              <a:rPr lang="zh-CN" altLang="en-US" dirty="0"/>
              <a:t>搜索策略 </a:t>
            </a:r>
            <a:r>
              <a:rPr lang="en-US" altLang="zh-CN" dirty="0"/>
              <a:t>-</a:t>
            </a:r>
            <a:r>
              <a:rPr lang="zh-CN" altLang="en-US" dirty="0"/>
              <a:t>强化学习</a:t>
            </a:r>
            <a:r>
              <a:rPr lang="en-US" altLang="zh-CN" dirty="0"/>
              <a:t>- </a:t>
            </a:r>
            <a:r>
              <a:rPr lang="en-US" altLang="zh-CN" dirty="0" err="1"/>
              <a:t>NASNet</a:t>
            </a:r>
            <a:endParaRPr lang="zh-CN" altLang="en-US" dirty="0"/>
          </a:p>
        </p:txBody>
      </p:sp>
      <p:sp>
        <p:nvSpPr>
          <p:cNvPr id="3" name="内容占位符 2">
            <a:extLst>
              <a:ext uri="{FF2B5EF4-FFF2-40B4-BE49-F238E27FC236}">
                <a16:creationId xmlns:a16="http://schemas.microsoft.com/office/drawing/2014/main" id="{1701BB41-76A4-47FD-A65B-BA0A4C57370C}"/>
              </a:ext>
            </a:extLst>
          </p:cNvPr>
          <p:cNvSpPr>
            <a:spLocks noGrp="1"/>
          </p:cNvSpPr>
          <p:nvPr>
            <p:ph idx="1"/>
          </p:nvPr>
        </p:nvSpPr>
        <p:spPr/>
        <p:txBody>
          <a:bodyPr/>
          <a:lstStyle/>
          <a:p>
            <a:r>
              <a:rPr lang="en-US" altLang="zh-CN" dirty="0"/>
              <a:t>Normal Cell</a:t>
            </a:r>
            <a:endParaRPr lang="zh-CN" altLang="en-US" dirty="0"/>
          </a:p>
        </p:txBody>
      </p:sp>
      <p:pic>
        <p:nvPicPr>
          <p:cNvPr id="5" name="图片 4">
            <a:extLst>
              <a:ext uri="{FF2B5EF4-FFF2-40B4-BE49-F238E27FC236}">
                <a16:creationId xmlns:a16="http://schemas.microsoft.com/office/drawing/2014/main" id="{7FDEC808-8CBD-43CC-9EC5-1C9EC0D9BBF5}"/>
              </a:ext>
            </a:extLst>
          </p:cNvPr>
          <p:cNvPicPr>
            <a:picLocks noChangeAspect="1"/>
          </p:cNvPicPr>
          <p:nvPr/>
        </p:nvPicPr>
        <p:blipFill>
          <a:blip r:embed="rId2"/>
          <a:stretch>
            <a:fillRect/>
          </a:stretch>
        </p:blipFill>
        <p:spPr>
          <a:xfrm>
            <a:off x="3221192" y="2430586"/>
            <a:ext cx="5749616" cy="3746377"/>
          </a:xfrm>
          <a:prstGeom prst="rect">
            <a:avLst/>
          </a:prstGeom>
        </p:spPr>
      </p:pic>
    </p:spTree>
    <p:extLst>
      <p:ext uri="{BB962C8B-B14F-4D97-AF65-F5344CB8AC3E}">
        <p14:creationId xmlns:p14="http://schemas.microsoft.com/office/powerpoint/2010/main" val="1881360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116631-33B0-4E27-8162-CAF8FDD5C41E}"/>
              </a:ext>
            </a:extLst>
          </p:cNvPr>
          <p:cNvSpPr>
            <a:spLocks noGrp="1"/>
          </p:cNvSpPr>
          <p:nvPr>
            <p:ph type="title"/>
          </p:nvPr>
        </p:nvSpPr>
        <p:spPr/>
        <p:txBody>
          <a:bodyPr/>
          <a:lstStyle/>
          <a:p>
            <a:r>
              <a:rPr lang="zh-CN" altLang="en-US" dirty="0"/>
              <a:t>搜索策略 </a:t>
            </a:r>
            <a:r>
              <a:rPr lang="en-US" altLang="zh-CN" dirty="0"/>
              <a:t>-</a:t>
            </a:r>
            <a:r>
              <a:rPr lang="zh-CN" altLang="en-US" dirty="0"/>
              <a:t>强化学习</a:t>
            </a:r>
            <a:r>
              <a:rPr lang="en-US" altLang="zh-CN" dirty="0"/>
              <a:t>- </a:t>
            </a:r>
            <a:r>
              <a:rPr lang="en-US" altLang="zh-CN" dirty="0" err="1"/>
              <a:t>NASNet</a:t>
            </a:r>
            <a:endParaRPr lang="zh-CN" altLang="en-US" dirty="0"/>
          </a:p>
        </p:txBody>
      </p:sp>
      <p:sp>
        <p:nvSpPr>
          <p:cNvPr id="3" name="内容占位符 2">
            <a:extLst>
              <a:ext uri="{FF2B5EF4-FFF2-40B4-BE49-F238E27FC236}">
                <a16:creationId xmlns:a16="http://schemas.microsoft.com/office/drawing/2014/main" id="{1701BB41-76A4-47FD-A65B-BA0A4C57370C}"/>
              </a:ext>
            </a:extLst>
          </p:cNvPr>
          <p:cNvSpPr>
            <a:spLocks noGrp="1"/>
          </p:cNvSpPr>
          <p:nvPr>
            <p:ph idx="1"/>
          </p:nvPr>
        </p:nvSpPr>
        <p:spPr/>
        <p:txBody>
          <a:bodyPr/>
          <a:lstStyle/>
          <a:p>
            <a:r>
              <a:rPr lang="en-US" altLang="zh-CN" dirty="0"/>
              <a:t>Reduction Cell</a:t>
            </a:r>
            <a:endParaRPr lang="zh-CN" altLang="en-US" dirty="0"/>
          </a:p>
        </p:txBody>
      </p:sp>
      <p:pic>
        <p:nvPicPr>
          <p:cNvPr id="4" name="图片 3">
            <a:extLst>
              <a:ext uri="{FF2B5EF4-FFF2-40B4-BE49-F238E27FC236}">
                <a16:creationId xmlns:a16="http://schemas.microsoft.com/office/drawing/2014/main" id="{BC38A288-2000-405A-A5B7-A4F5FFBAFDAE}"/>
              </a:ext>
            </a:extLst>
          </p:cNvPr>
          <p:cNvPicPr>
            <a:picLocks noChangeAspect="1"/>
          </p:cNvPicPr>
          <p:nvPr/>
        </p:nvPicPr>
        <p:blipFill>
          <a:blip r:embed="rId3"/>
          <a:stretch>
            <a:fillRect/>
          </a:stretch>
        </p:blipFill>
        <p:spPr>
          <a:xfrm>
            <a:off x="2941285" y="2188346"/>
            <a:ext cx="6309430" cy="4132295"/>
          </a:xfrm>
          <a:prstGeom prst="rect">
            <a:avLst/>
          </a:prstGeom>
        </p:spPr>
      </p:pic>
    </p:spTree>
    <p:extLst>
      <p:ext uri="{BB962C8B-B14F-4D97-AF65-F5344CB8AC3E}">
        <p14:creationId xmlns:p14="http://schemas.microsoft.com/office/powerpoint/2010/main" val="2090125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116631-33B0-4E27-8162-CAF8FDD5C41E}"/>
              </a:ext>
            </a:extLst>
          </p:cNvPr>
          <p:cNvSpPr>
            <a:spLocks noGrp="1"/>
          </p:cNvSpPr>
          <p:nvPr>
            <p:ph type="title"/>
          </p:nvPr>
        </p:nvSpPr>
        <p:spPr/>
        <p:txBody>
          <a:bodyPr/>
          <a:lstStyle/>
          <a:p>
            <a:r>
              <a:rPr lang="zh-CN" altLang="en-US" dirty="0"/>
              <a:t>搜索策略 </a:t>
            </a:r>
            <a:r>
              <a:rPr lang="en-US" altLang="zh-CN" dirty="0"/>
              <a:t>-</a:t>
            </a:r>
            <a:r>
              <a:rPr lang="zh-CN" altLang="en-US" dirty="0"/>
              <a:t>强化学习</a:t>
            </a:r>
            <a:r>
              <a:rPr lang="en-US" altLang="zh-CN" dirty="0"/>
              <a:t>- </a:t>
            </a:r>
            <a:r>
              <a:rPr lang="en-US" altLang="zh-CN" dirty="0" err="1"/>
              <a:t>NASNet</a:t>
            </a:r>
            <a:endParaRPr lang="zh-CN" altLang="en-US" dirty="0"/>
          </a:p>
        </p:txBody>
      </p:sp>
      <p:sp>
        <p:nvSpPr>
          <p:cNvPr id="3" name="内容占位符 2">
            <a:extLst>
              <a:ext uri="{FF2B5EF4-FFF2-40B4-BE49-F238E27FC236}">
                <a16:creationId xmlns:a16="http://schemas.microsoft.com/office/drawing/2014/main" id="{1701BB41-76A4-47FD-A65B-BA0A4C57370C}"/>
              </a:ext>
            </a:extLst>
          </p:cNvPr>
          <p:cNvSpPr>
            <a:spLocks noGrp="1"/>
          </p:cNvSpPr>
          <p:nvPr>
            <p:ph idx="1"/>
          </p:nvPr>
        </p:nvSpPr>
        <p:spPr/>
        <p:txBody>
          <a:bodyPr/>
          <a:lstStyle/>
          <a:p>
            <a:endParaRPr lang="zh-CN" altLang="en-US" dirty="0"/>
          </a:p>
        </p:txBody>
      </p:sp>
      <p:pic>
        <p:nvPicPr>
          <p:cNvPr id="5" name="图片 4">
            <a:extLst>
              <a:ext uri="{FF2B5EF4-FFF2-40B4-BE49-F238E27FC236}">
                <a16:creationId xmlns:a16="http://schemas.microsoft.com/office/drawing/2014/main" id="{A2908A8D-2E70-4698-BDD5-AE487C7E3490}"/>
              </a:ext>
            </a:extLst>
          </p:cNvPr>
          <p:cNvPicPr>
            <a:picLocks noChangeAspect="1"/>
          </p:cNvPicPr>
          <p:nvPr/>
        </p:nvPicPr>
        <p:blipFill>
          <a:blip r:embed="rId2"/>
          <a:stretch>
            <a:fillRect/>
          </a:stretch>
        </p:blipFill>
        <p:spPr>
          <a:xfrm>
            <a:off x="979722" y="1491754"/>
            <a:ext cx="4329646" cy="4786726"/>
          </a:xfrm>
          <a:prstGeom prst="rect">
            <a:avLst/>
          </a:prstGeom>
        </p:spPr>
      </p:pic>
      <p:pic>
        <p:nvPicPr>
          <p:cNvPr id="6" name="图片 5">
            <a:extLst>
              <a:ext uri="{FF2B5EF4-FFF2-40B4-BE49-F238E27FC236}">
                <a16:creationId xmlns:a16="http://schemas.microsoft.com/office/drawing/2014/main" id="{F47431FC-66F3-45D2-A2DB-91C00DF4C626}"/>
              </a:ext>
            </a:extLst>
          </p:cNvPr>
          <p:cNvPicPr>
            <a:picLocks noChangeAspect="1"/>
          </p:cNvPicPr>
          <p:nvPr/>
        </p:nvPicPr>
        <p:blipFill>
          <a:blip r:embed="rId3"/>
          <a:stretch>
            <a:fillRect/>
          </a:stretch>
        </p:blipFill>
        <p:spPr>
          <a:xfrm>
            <a:off x="5450889" y="1825625"/>
            <a:ext cx="6259851" cy="4260976"/>
          </a:xfrm>
          <a:prstGeom prst="rect">
            <a:avLst/>
          </a:prstGeom>
        </p:spPr>
      </p:pic>
    </p:spTree>
    <p:extLst>
      <p:ext uri="{BB962C8B-B14F-4D97-AF65-F5344CB8AC3E}">
        <p14:creationId xmlns:p14="http://schemas.microsoft.com/office/powerpoint/2010/main" val="1292607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F6A68D-CDF7-4A1D-B8D2-C1924C7419E3}"/>
              </a:ext>
            </a:extLst>
          </p:cNvPr>
          <p:cNvSpPr>
            <a:spLocks noGrp="1"/>
          </p:cNvSpPr>
          <p:nvPr>
            <p:ph type="title"/>
          </p:nvPr>
        </p:nvSpPr>
        <p:spPr/>
        <p:txBody>
          <a:bodyPr/>
          <a:lstStyle/>
          <a:p>
            <a:r>
              <a:rPr lang="zh-CN" altLang="en-US" dirty="0"/>
              <a:t>搜索策略 </a:t>
            </a:r>
            <a:r>
              <a:rPr lang="en-US" altLang="zh-CN" dirty="0"/>
              <a:t>-</a:t>
            </a:r>
            <a:r>
              <a:rPr lang="zh-CN" altLang="en-US" dirty="0"/>
              <a:t>强化学习</a:t>
            </a:r>
            <a:r>
              <a:rPr lang="en-US" altLang="zh-CN" dirty="0"/>
              <a:t>- ENAS</a:t>
            </a:r>
            <a:endParaRPr lang="zh-CN" altLang="en-US" dirty="0"/>
          </a:p>
        </p:txBody>
      </p:sp>
      <p:sp>
        <p:nvSpPr>
          <p:cNvPr id="3" name="内容占位符 2">
            <a:extLst>
              <a:ext uri="{FF2B5EF4-FFF2-40B4-BE49-F238E27FC236}">
                <a16:creationId xmlns:a16="http://schemas.microsoft.com/office/drawing/2014/main" id="{2F8C1C2E-1E65-491C-8E98-D029FC4211A0}"/>
              </a:ext>
            </a:extLst>
          </p:cNvPr>
          <p:cNvSpPr>
            <a:spLocks noGrp="1"/>
          </p:cNvSpPr>
          <p:nvPr>
            <p:ph idx="1"/>
          </p:nvPr>
        </p:nvSpPr>
        <p:spPr/>
        <p:txBody>
          <a:bodyPr/>
          <a:lstStyle/>
          <a:p>
            <a:r>
              <a:rPr lang="zh-CN" altLang="en-US" dirty="0"/>
              <a:t>通过在</a:t>
            </a:r>
            <a:r>
              <a:rPr lang="zh-CN" altLang="en-US" dirty="0">
                <a:solidFill>
                  <a:srgbClr val="FF0000"/>
                </a:solidFill>
              </a:rPr>
              <a:t>各个网络之间共享权重</a:t>
            </a:r>
            <a:r>
              <a:rPr lang="zh-CN" altLang="en-US" dirty="0"/>
              <a:t>来减少计算量。</a:t>
            </a:r>
            <a:endParaRPr lang="en-US" altLang="zh-CN" dirty="0"/>
          </a:p>
          <a:p>
            <a:r>
              <a:rPr lang="en-US" altLang="zh-CN" dirty="0"/>
              <a:t>NAS</a:t>
            </a:r>
            <a:r>
              <a:rPr lang="zh-CN" altLang="en-US" dirty="0"/>
              <a:t>看做是寻找最优子图的问题，问题的解是一张大的图的子图。</a:t>
            </a:r>
          </a:p>
        </p:txBody>
      </p:sp>
      <p:pic>
        <p:nvPicPr>
          <p:cNvPr id="4" name="图片 3">
            <a:extLst>
              <a:ext uri="{FF2B5EF4-FFF2-40B4-BE49-F238E27FC236}">
                <a16:creationId xmlns:a16="http://schemas.microsoft.com/office/drawing/2014/main" id="{D8892A97-A23D-41F8-B06E-31DC50AF9AFF}"/>
              </a:ext>
            </a:extLst>
          </p:cNvPr>
          <p:cNvPicPr>
            <a:picLocks noChangeAspect="1"/>
          </p:cNvPicPr>
          <p:nvPr/>
        </p:nvPicPr>
        <p:blipFill>
          <a:blip r:embed="rId2"/>
          <a:stretch>
            <a:fillRect/>
          </a:stretch>
        </p:blipFill>
        <p:spPr>
          <a:xfrm>
            <a:off x="3175866" y="3099275"/>
            <a:ext cx="5840267" cy="3184512"/>
          </a:xfrm>
          <a:prstGeom prst="rect">
            <a:avLst/>
          </a:prstGeom>
        </p:spPr>
      </p:pic>
      <p:sp>
        <p:nvSpPr>
          <p:cNvPr id="5" name="矩形 4">
            <a:extLst>
              <a:ext uri="{FF2B5EF4-FFF2-40B4-BE49-F238E27FC236}">
                <a16:creationId xmlns:a16="http://schemas.microsoft.com/office/drawing/2014/main" id="{CBC30C21-D5D1-4266-800C-0D2DD8FAA4C7}"/>
              </a:ext>
            </a:extLst>
          </p:cNvPr>
          <p:cNvSpPr/>
          <p:nvPr/>
        </p:nvSpPr>
        <p:spPr>
          <a:xfrm>
            <a:off x="1221788" y="6273225"/>
            <a:ext cx="10842965" cy="584775"/>
          </a:xfrm>
          <a:prstGeom prst="rect">
            <a:avLst/>
          </a:prstGeom>
        </p:spPr>
        <p:txBody>
          <a:bodyPr wrap="square">
            <a:spAutoFit/>
          </a:bodyPr>
          <a:lstStyle/>
          <a:p>
            <a:r>
              <a:rPr lang="en-US" altLang="zh-CN" sz="1600" dirty="0" err="1"/>
              <a:t>Hieu</a:t>
            </a:r>
            <a:r>
              <a:rPr lang="en-US" altLang="zh-CN" sz="1600" dirty="0"/>
              <a:t> Pham, Melody Y. Guan, Barret </a:t>
            </a:r>
            <a:r>
              <a:rPr lang="en-US" altLang="zh-CN" sz="1600" dirty="0" err="1"/>
              <a:t>Zoph</a:t>
            </a:r>
            <a:r>
              <a:rPr lang="en-US" altLang="zh-CN" sz="1600" dirty="0"/>
              <a:t>, Quoc V. Le, and Jeff Dean. Efficient neural architecture search via parameter sharing. In International Conference on Machine Learning,2018.</a:t>
            </a:r>
            <a:endParaRPr lang="zh-CN" altLang="en-US" sz="1600" dirty="0"/>
          </a:p>
        </p:txBody>
      </p:sp>
    </p:spTree>
    <p:extLst>
      <p:ext uri="{BB962C8B-B14F-4D97-AF65-F5344CB8AC3E}">
        <p14:creationId xmlns:p14="http://schemas.microsoft.com/office/powerpoint/2010/main" val="3639175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3E685B-3748-4532-BB7E-9BE64077B5E7}"/>
              </a:ext>
            </a:extLst>
          </p:cNvPr>
          <p:cNvSpPr>
            <a:spLocks noGrp="1"/>
          </p:cNvSpPr>
          <p:nvPr>
            <p:ph type="title"/>
          </p:nvPr>
        </p:nvSpPr>
        <p:spPr/>
        <p:txBody>
          <a:bodyPr/>
          <a:lstStyle/>
          <a:p>
            <a:r>
              <a:rPr lang="en-US" altLang="zh-CN" dirty="0"/>
              <a:t>NAS</a:t>
            </a:r>
            <a:r>
              <a:rPr lang="zh-CN" altLang="en-US" dirty="0"/>
              <a:t>原理</a:t>
            </a:r>
          </a:p>
        </p:txBody>
      </p:sp>
      <p:sp>
        <p:nvSpPr>
          <p:cNvPr id="3" name="内容占位符 2">
            <a:extLst>
              <a:ext uri="{FF2B5EF4-FFF2-40B4-BE49-F238E27FC236}">
                <a16:creationId xmlns:a16="http://schemas.microsoft.com/office/drawing/2014/main" id="{87ECA36B-2F0C-436F-AF83-00FC85D5F24E}"/>
              </a:ext>
            </a:extLst>
          </p:cNvPr>
          <p:cNvSpPr>
            <a:spLocks noGrp="1"/>
          </p:cNvSpPr>
          <p:nvPr>
            <p:ph idx="1"/>
          </p:nvPr>
        </p:nvSpPr>
        <p:spPr/>
        <p:txBody>
          <a:bodyPr/>
          <a:lstStyle/>
          <a:p>
            <a:r>
              <a:rPr lang="zh-CN" altLang="en-US" dirty="0"/>
              <a:t>给定一个称为</a:t>
            </a:r>
            <a:r>
              <a:rPr lang="zh-CN" altLang="en-US" dirty="0">
                <a:solidFill>
                  <a:srgbClr val="FF0000"/>
                </a:solidFill>
              </a:rPr>
              <a:t>搜索空间</a:t>
            </a:r>
            <a:r>
              <a:rPr lang="zh-CN" altLang="en-US" dirty="0"/>
              <a:t>的候选神经网络结构集合</a:t>
            </a:r>
            <a:endParaRPr lang="en-US" altLang="zh-CN" dirty="0"/>
          </a:p>
          <a:p>
            <a:r>
              <a:rPr lang="zh-CN" altLang="en-US" dirty="0"/>
              <a:t>用</a:t>
            </a:r>
            <a:r>
              <a:rPr lang="zh-CN" altLang="en-US" dirty="0">
                <a:solidFill>
                  <a:srgbClr val="FF0000"/>
                </a:solidFill>
              </a:rPr>
              <a:t>某种策略</a:t>
            </a:r>
            <a:r>
              <a:rPr lang="zh-CN" altLang="en-US" dirty="0"/>
              <a:t>从中</a:t>
            </a:r>
            <a:r>
              <a:rPr lang="zh-CN" altLang="en-US" dirty="0">
                <a:solidFill>
                  <a:srgbClr val="FF0000"/>
                </a:solidFill>
              </a:rPr>
              <a:t>搜索出最优网络结构</a:t>
            </a:r>
            <a:endParaRPr lang="en-US" altLang="zh-CN" dirty="0">
              <a:solidFill>
                <a:srgbClr val="FF0000"/>
              </a:solidFill>
            </a:endParaRPr>
          </a:p>
          <a:p>
            <a:r>
              <a:rPr lang="zh-CN" altLang="en-US" dirty="0"/>
              <a:t>神经网络结构的优劣即性能用某些指标如精度、速度来度量，称为性能评估。</a:t>
            </a:r>
          </a:p>
        </p:txBody>
      </p:sp>
      <p:pic>
        <p:nvPicPr>
          <p:cNvPr id="4" name="图片 3">
            <a:extLst>
              <a:ext uri="{FF2B5EF4-FFF2-40B4-BE49-F238E27FC236}">
                <a16:creationId xmlns:a16="http://schemas.microsoft.com/office/drawing/2014/main" id="{3B8EDAB3-A77B-4BA4-B842-C7D1127DFD5B}"/>
              </a:ext>
            </a:extLst>
          </p:cNvPr>
          <p:cNvPicPr>
            <a:picLocks noChangeAspect="1"/>
          </p:cNvPicPr>
          <p:nvPr/>
        </p:nvPicPr>
        <p:blipFill>
          <a:blip r:embed="rId2"/>
          <a:stretch>
            <a:fillRect/>
          </a:stretch>
        </p:blipFill>
        <p:spPr>
          <a:xfrm>
            <a:off x="2657853" y="3689357"/>
            <a:ext cx="6876293" cy="2943021"/>
          </a:xfrm>
          <a:prstGeom prst="rect">
            <a:avLst/>
          </a:prstGeom>
        </p:spPr>
      </p:pic>
    </p:spTree>
    <p:extLst>
      <p:ext uri="{BB962C8B-B14F-4D97-AF65-F5344CB8AC3E}">
        <p14:creationId xmlns:p14="http://schemas.microsoft.com/office/powerpoint/2010/main" val="4236310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FD8C52-562D-4647-BEBA-9F66F9568642}"/>
              </a:ext>
            </a:extLst>
          </p:cNvPr>
          <p:cNvSpPr>
            <a:spLocks noGrp="1"/>
          </p:cNvSpPr>
          <p:nvPr>
            <p:ph type="title"/>
          </p:nvPr>
        </p:nvSpPr>
        <p:spPr/>
        <p:txBody>
          <a:bodyPr/>
          <a:lstStyle/>
          <a:p>
            <a:r>
              <a:rPr lang="zh-CN" altLang="en-US" dirty="0"/>
              <a:t>搜索策略 </a:t>
            </a:r>
            <a:r>
              <a:rPr lang="en-US" altLang="zh-CN" dirty="0"/>
              <a:t>-</a:t>
            </a:r>
            <a:r>
              <a:rPr lang="zh-CN" altLang="en-US" dirty="0"/>
              <a:t>强化学习</a:t>
            </a:r>
            <a:r>
              <a:rPr lang="en-US" altLang="zh-CN" dirty="0"/>
              <a:t>- ENAS</a:t>
            </a:r>
            <a:endParaRPr lang="zh-CN" altLang="en-US" dirty="0"/>
          </a:p>
        </p:txBody>
      </p:sp>
      <p:sp>
        <p:nvSpPr>
          <p:cNvPr id="3" name="内容占位符 2">
            <a:extLst>
              <a:ext uri="{FF2B5EF4-FFF2-40B4-BE49-F238E27FC236}">
                <a16:creationId xmlns:a16="http://schemas.microsoft.com/office/drawing/2014/main" id="{5F04028F-242C-450A-A2FD-1C8082B4BBAE}"/>
              </a:ext>
            </a:extLst>
          </p:cNvPr>
          <p:cNvSpPr>
            <a:spLocks noGrp="1"/>
          </p:cNvSpPr>
          <p:nvPr>
            <p:ph idx="1"/>
          </p:nvPr>
        </p:nvSpPr>
        <p:spPr/>
        <p:txBody>
          <a:bodyPr/>
          <a:lstStyle/>
          <a:p>
            <a:r>
              <a:rPr lang="zh-CN" altLang="en-US" dirty="0"/>
              <a:t>控制器在每次预测时需要做两个决策：</a:t>
            </a:r>
            <a:endParaRPr lang="en-US" altLang="zh-CN" dirty="0"/>
          </a:p>
          <a:p>
            <a:pPr lvl="1"/>
            <a:r>
              <a:rPr lang="zh-CN" altLang="en-US" dirty="0"/>
              <a:t>确定</a:t>
            </a:r>
            <a:r>
              <a:rPr lang="zh-CN" altLang="en-US" dirty="0">
                <a:solidFill>
                  <a:srgbClr val="FF0000"/>
                </a:solidFill>
              </a:rPr>
              <a:t>以哪个节点的输出值作为输入，</a:t>
            </a:r>
            <a:r>
              <a:rPr lang="zh-CN" altLang="en-US" dirty="0"/>
              <a:t>即作为当前节点的前驱</a:t>
            </a:r>
            <a:endParaRPr lang="en-US" altLang="zh-CN" dirty="0"/>
          </a:p>
          <a:p>
            <a:pPr lvl="1"/>
            <a:r>
              <a:rPr lang="zh-CN" altLang="en-US" dirty="0"/>
              <a:t>为当前节点选用</a:t>
            </a:r>
            <a:r>
              <a:rPr lang="zh-CN" altLang="en-US" dirty="0">
                <a:solidFill>
                  <a:srgbClr val="FF0000"/>
                </a:solidFill>
              </a:rPr>
              <a:t>哪种运算、激活函数</a:t>
            </a:r>
          </a:p>
        </p:txBody>
      </p:sp>
      <p:pic>
        <p:nvPicPr>
          <p:cNvPr id="5" name="图片 4">
            <a:extLst>
              <a:ext uri="{FF2B5EF4-FFF2-40B4-BE49-F238E27FC236}">
                <a16:creationId xmlns:a16="http://schemas.microsoft.com/office/drawing/2014/main" id="{C896A40F-5197-41A6-A074-66645357A450}"/>
              </a:ext>
            </a:extLst>
          </p:cNvPr>
          <p:cNvPicPr>
            <a:picLocks noChangeAspect="1"/>
          </p:cNvPicPr>
          <p:nvPr/>
        </p:nvPicPr>
        <p:blipFill>
          <a:blip r:embed="rId2"/>
          <a:stretch>
            <a:fillRect/>
          </a:stretch>
        </p:blipFill>
        <p:spPr>
          <a:xfrm>
            <a:off x="2596994" y="3155220"/>
            <a:ext cx="8092551" cy="3135379"/>
          </a:xfrm>
          <a:prstGeom prst="rect">
            <a:avLst/>
          </a:prstGeom>
        </p:spPr>
      </p:pic>
    </p:spTree>
    <p:extLst>
      <p:ext uri="{BB962C8B-B14F-4D97-AF65-F5344CB8AC3E}">
        <p14:creationId xmlns:p14="http://schemas.microsoft.com/office/powerpoint/2010/main" val="3900189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FD8C52-562D-4647-BEBA-9F66F9568642}"/>
              </a:ext>
            </a:extLst>
          </p:cNvPr>
          <p:cNvSpPr>
            <a:spLocks noGrp="1"/>
          </p:cNvSpPr>
          <p:nvPr>
            <p:ph type="title"/>
          </p:nvPr>
        </p:nvSpPr>
        <p:spPr/>
        <p:txBody>
          <a:bodyPr/>
          <a:lstStyle/>
          <a:p>
            <a:r>
              <a:rPr lang="zh-CN" altLang="en-US" dirty="0"/>
              <a:t>搜索策略 </a:t>
            </a:r>
            <a:r>
              <a:rPr lang="en-US" altLang="zh-CN" dirty="0"/>
              <a:t>-</a:t>
            </a:r>
            <a:r>
              <a:rPr lang="zh-CN" altLang="en-US" dirty="0"/>
              <a:t>强化学习</a:t>
            </a:r>
            <a:r>
              <a:rPr lang="en-US" altLang="zh-CN" dirty="0"/>
              <a:t>- ENAS</a:t>
            </a:r>
            <a:endParaRPr lang="zh-CN" altLang="en-US" dirty="0"/>
          </a:p>
        </p:txBody>
      </p:sp>
      <p:sp>
        <p:nvSpPr>
          <p:cNvPr id="3" name="内容占位符 2">
            <a:extLst>
              <a:ext uri="{FF2B5EF4-FFF2-40B4-BE49-F238E27FC236}">
                <a16:creationId xmlns:a16="http://schemas.microsoft.com/office/drawing/2014/main" id="{5F04028F-242C-450A-A2FD-1C8082B4BBAE}"/>
              </a:ext>
            </a:extLst>
          </p:cNvPr>
          <p:cNvSpPr>
            <a:spLocks noGrp="1"/>
          </p:cNvSpPr>
          <p:nvPr>
            <p:ph idx="1"/>
          </p:nvPr>
        </p:nvSpPr>
        <p:spPr/>
        <p:txBody>
          <a:bodyPr/>
          <a:lstStyle/>
          <a:p>
            <a:endParaRPr lang="zh-CN" altLang="en-US" dirty="0">
              <a:solidFill>
                <a:srgbClr val="FF0000"/>
              </a:solidFill>
            </a:endParaRPr>
          </a:p>
        </p:txBody>
      </p:sp>
      <p:pic>
        <p:nvPicPr>
          <p:cNvPr id="6" name="图片 5">
            <a:extLst>
              <a:ext uri="{FF2B5EF4-FFF2-40B4-BE49-F238E27FC236}">
                <a16:creationId xmlns:a16="http://schemas.microsoft.com/office/drawing/2014/main" id="{986B20B2-DBD3-4FD7-93B6-C45EB5864529}"/>
              </a:ext>
            </a:extLst>
          </p:cNvPr>
          <p:cNvPicPr>
            <a:picLocks noChangeAspect="1"/>
          </p:cNvPicPr>
          <p:nvPr/>
        </p:nvPicPr>
        <p:blipFill>
          <a:blip r:embed="rId2"/>
          <a:stretch>
            <a:fillRect/>
          </a:stretch>
        </p:blipFill>
        <p:spPr>
          <a:xfrm>
            <a:off x="1576536" y="1326248"/>
            <a:ext cx="9038928" cy="5350091"/>
          </a:xfrm>
          <a:prstGeom prst="rect">
            <a:avLst/>
          </a:prstGeom>
        </p:spPr>
      </p:pic>
    </p:spTree>
    <p:extLst>
      <p:ext uri="{BB962C8B-B14F-4D97-AF65-F5344CB8AC3E}">
        <p14:creationId xmlns:p14="http://schemas.microsoft.com/office/powerpoint/2010/main" val="2646358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5167E9-05CF-4256-A25A-985B46BCFBB8}"/>
              </a:ext>
            </a:extLst>
          </p:cNvPr>
          <p:cNvSpPr>
            <a:spLocks noGrp="1"/>
          </p:cNvSpPr>
          <p:nvPr>
            <p:ph type="title"/>
          </p:nvPr>
        </p:nvSpPr>
        <p:spPr/>
        <p:txBody>
          <a:bodyPr/>
          <a:lstStyle/>
          <a:p>
            <a:r>
              <a:rPr lang="zh-CN" altLang="en-US" dirty="0"/>
              <a:t>搜索策略 </a:t>
            </a:r>
            <a:r>
              <a:rPr lang="en-US" altLang="zh-CN" dirty="0"/>
              <a:t>-</a:t>
            </a:r>
            <a:r>
              <a:rPr lang="zh-CN" altLang="en-US" dirty="0"/>
              <a:t>遗传算法</a:t>
            </a:r>
          </a:p>
        </p:txBody>
      </p:sp>
      <p:sp>
        <p:nvSpPr>
          <p:cNvPr id="3" name="内容占位符 2">
            <a:extLst>
              <a:ext uri="{FF2B5EF4-FFF2-40B4-BE49-F238E27FC236}">
                <a16:creationId xmlns:a16="http://schemas.microsoft.com/office/drawing/2014/main" id="{655956D6-D560-4CF2-8D48-EDFA9CD24B30}"/>
              </a:ext>
            </a:extLst>
          </p:cNvPr>
          <p:cNvSpPr>
            <a:spLocks noGrp="1"/>
          </p:cNvSpPr>
          <p:nvPr>
            <p:ph idx="1"/>
          </p:nvPr>
        </p:nvSpPr>
        <p:spPr/>
        <p:txBody>
          <a:bodyPr/>
          <a:lstStyle/>
          <a:p>
            <a:r>
              <a:rPr lang="zh-CN" altLang="en-US" dirty="0"/>
              <a:t>将</a:t>
            </a:r>
            <a:r>
              <a:rPr lang="zh-CN" altLang="en-US" dirty="0">
                <a:solidFill>
                  <a:srgbClr val="FF0000"/>
                </a:solidFill>
              </a:rPr>
              <a:t>子网络结构编码成二进制串</a:t>
            </a:r>
            <a:endParaRPr lang="en-US" altLang="zh-CN" dirty="0"/>
          </a:p>
          <a:p>
            <a:r>
              <a:rPr lang="zh-CN" altLang="en-US" dirty="0"/>
              <a:t>运行遗传算法得到适应度函数值（神经网络在验证集上的精度值）最大的网络结构，即为最优解。</a:t>
            </a:r>
          </a:p>
        </p:txBody>
      </p:sp>
      <p:sp>
        <p:nvSpPr>
          <p:cNvPr id="4" name="矩形 3">
            <a:extLst>
              <a:ext uri="{FF2B5EF4-FFF2-40B4-BE49-F238E27FC236}">
                <a16:creationId xmlns:a16="http://schemas.microsoft.com/office/drawing/2014/main" id="{3BA489CC-F5E9-454C-A825-27D455283321}"/>
              </a:ext>
            </a:extLst>
          </p:cNvPr>
          <p:cNvSpPr/>
          <p:nvPr/>
        </p:nvSpPr>
        <p:spPr>
          <a:xfrm>
            <a:off x="1221788" y="6273225"/>
            <a:ext cx="10842965" cy="369332"/>
          </a:xfrm>
          <a:prstGeom prst="rect">
            <a:avLst/>
          </a:prstGeom>
        </p:spPr>
        <p:txBody>
          <a:bodyPr wrap="square">
            <a:spAutoFit/>
          </a:bodyPr>
          <a:lstStyle/>
          <a:p>
            <a:r>
              <a:rPr lang="en-US" altLang="zh-CN" dirty="0" err="1"/>
              <a:t>Lingxi</a:t>
            </a:r>
            <a:r>
              <a:rPr lang="en-US" altLang="zh-CN" dirty="0"/>
              <a:t> </a:t>
            </a:r>
            <a:r>
              <a:rPr lang="en-US" altLang="zh-CN" dirty="0" err="1"/>
              <a:t>Xie</a:t>
            </a:r>
            <a:r>
              <a:rPr lang="en-US" altLang="zh-CN" dirty="0"/>
              <a:t>, Alan L Yuille. Genetic CNN. international conference on computer vision, 2017.</a:t>
            </a:r>
            <a:endParaRPr lang="zh-CN" altLang="en-US" sz="1600" dirty="0"/>
          </a:p>
        </p:txBody>
      </p:sp>
    </p:spTree>
    <p:extLst>
      <p:ext uri="{BB962C8B-B14F-4D97-AF65-F5344CB8AC3E}">
        <p14:creationId xmlns:p14="http://schemas.microsoft.com/office/powerpoint/2010/main" val="2309733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5167E9-05CF-4256-A25A-985B46BCFBB8}"/>
              </a:ext>
            </a:extLst>
          </p:cNvPr>
          <p:cNvSpPr>
            <a:spLocks noGrp="1"/>
          </p:cNvSpPr>
          <p:nvPr>
            <p:ph type="title"/>
          </p:nvPr>
        </p:nvSpPr>
        <p:spPr/>
        <p:txBody>
          <a:bodyPr/>
          <a:lstStyle/>
          <a:p>
            <a:r>
              <a:rPr lang="zh-CN" altLang="en-US" dirty="0"/>
              <a:t>搜索策略 </a:t>
            </a:r>
            <a:r>
              <a:rPr lang="en-US" altLang="zh-CN" dirty="0"/>
              <a:t>-</a:t>
            </a:r>
            <a:r>
              <a:rPr lang="zh-CN" altLang="en-US" dirty="0"/>
              <a:t>遗传算法</a:t>
            </a:r>
          </a:p>
        </p:txBody>
      </p:sp>
      <p:sp>
        <p:nvSpPr>
          <p:cNvPr id="3" name="内容占位符 2">
            <a:extLst>
              <a:ext uri="{FF2B5EF4-FFF2-40B4-BE49-F238E27FC236}">
                <a16:creationId xmlns:a16="http://schemas.microsoft.com/office/drawing/2014/main" id="{655956D6-D560-4CF2-8D48-EDFA9CD24B30}"/>
              </a:ext>
            </a:extLst>
          </p:cNvPr>
          <p:cNvSpPr>
            <a:spLocks noGrp="1"/>
          </p:cNvSpPr>
          <p:nvPr>
            <p:ph idx="1"/>
          </p:nvPr>
        </p:nvSpPr>
        <p:spPr/>
        <p:txBody>
          <a:bodyPr/>
          <a:lstStyle/>
          <a:p>
            <a:r>
              <a:rPr lang="zh-CN" altLang="en-US" dirty="0"/>
              <a:t>首先</a:t>
            </a:r>
            <a:r>
              <a:rPr lang="zh-CN" altLang="en-US" dirty="0">
                <a:solidFill>
                  <a:srgbClr val="FF0000"/>
                </a:solidFill>
              </a:rPr>
              <a:t>随机初始化若干个子网络</a:t>
            </a:r>
            <a:r>
              <a:rPr lang="zh-CN" altLang="en-US" dirty="0"/>
              <a:t>作为初始解</a:t>
            </a:r>
            <a:endParaRPr lang="en-US" altLang="zh-CN" dirty="0"/>
          </a:p>
          <a:p>
            <a:r>
              <a:rPr lang="zh-CN" altLang="en-US" dirty="0"/>
              <a:t>首先</a:t>
            </a:r>
            <a:r>
              <a:rPr lang="zh-CN" altLang="en-US" dirty="0">
                <a:solidFill>
                  <a:srgbClr val="FF0000"/>
                </a:solidFill>
              </a:rPr>
              <a:t>训练所有子网络</a:t>
            </a:r>
            <a:r>
              <a:rPr lang="zh-CN" altLang="en-US" dirty="0"/>
              <a:t>，然后计算适应度值</a:t>
            </a:r>
            <a:endParaRPr lang="en-US" altLang="zh-CN" dirty="0"/>
          </a:p>
          <a:p>
            <a:r>
              <a:rPr lang="zh-CN" altLang="en-US" dirty="0"/>
              <a:t>接随机</a:t>
            </a:r>
            <a:r>
              <a:rPr lang="zh-CN" altLang="en-US" dirty="0">
                <a:solidFill>
                  <a:srgbClr val="FF0000"/>
                </a:solidFill>
              </a:rPr>
              <a:t>选择一些子网络进行变异和交叉</a:t>
            </a:r>
            <a:r>
              <a:rPr lang="zh-CN" altLang="en-US" dirty="0"/>
              <a:t>，生成下一代子网络</a:t>
            </a:r>
            <a:endParaRPr lang="en-US" altLang="zh-CN" dirty="0"/>
          </a:p>
          <a:p>
            <a:endParaRPr lang="en-US" altLang="zh-CN" dirty="0"/>
          </a:p>
          <a:p>
            <a:r>
              <a:rPr lang="zh-CN" altLang="en-US" dirty="0"/>
              <a:t>然后训练这些子网络，重复这一过程，最后找到最优子网络</a:t>
            </a:r>
          </a:p>
        </p:txBody>
      </p:sp>
    </p:spTree>
    <p:extLst>
      <p:ext uri="{BB962C8B-B14F-4D97-AF65-F5344CB8AC3E}">
        <p14:creationId xmlns:p14="http://schemas.microsoft.com/office/powerpoint/2010/main" val="1628576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5167E9-05CF-4256-A25A-985B46BCFBB8}"/>
              </a:ext>
            </a:extLst>
          </p:cNvPr>
          <p:cNvSpPr>
            <a:spLocks noGrp="1"/>
          </p:cNvSpPr>
          <p:nvPr>
            <p:ph type="title"/>
          </p:nvPr>
        </p:nvSpPr>
        <p:spPr/>
        <p:txBody>
          <a:bodyPr/>
          <a:lstStyle/>
          <a:p>
            <a:r>
              <a:rPr lang="zh-CN" altLang="en-US" dirty="0"/>
              <a:t>搜索策略 </a:t>
            </a:r>
            <a:r>
              <a:rPr lang="en-US" altLang="zh-CN" dirty="0"/>
              <a:t>-</a:t>
            </a:r>
            <a:r>
              <a:rPr lang="zh-CN" altLang="en-US" dirty="0"/>
              <a:t>遗传算法</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55956D6-D560-4CF2-8D48-EDFA9CD24B30}"/>
                  </a:ext>
                </a:extLst>
              </p:cNvPr>
              <p:cNvSpPr>
                <a:spLocks noGrp="1"/>
              </p:cNvSpPr>
              <p:nvPr>
                <p:ph idx="1"/>
              </p:nvPr>
            </p:nvSpPr>
            <p:spPr/>
            <p:txBody>
              <a:bodyPr>
                <a:normAutofit lnSpcReduction="10000"/>
              </a:bodyPr>
              <a:lstStyle/>
              <a:p>
                <a:r>
                  <a:rPr lang="zh-CN" altLang="en-US" dirty="0"/>
                  <a:t>首先要解决的问题是如何将神经网络的结构编码成固定长度的二进制串。</a:t>
                </a:r>
                <a:endParaRPr lang="en-US" altLang="zh-CN" dirty="0"/>
              </a:p>
              <a:p>
                <a:endParaRPr lang="en-US" altLang="zh-CN" dirty="0"/>
              </a:p>
              <a:p>
                <a:r>
                  <a:rPr lang="zh-CN" altLang="en-US" dirty="0"/>
                  <a:t>将网络划分为多个</a:t>
                </a:r>
                <a:r>
                  <a:rPr lang="en-US" altLang="zh-CN" dirty="0"/>
                  <a:t>stage</a:t>
                </a:r>
                <a:r>
                  <a:rPr lang="zh-CN" altLang="en-US" dirty="0"/>
                  <a:t>，对每一 </a:t>
                </a:r>
                <a:r>
                  <a:rPr lang="en-US" altLang="zh-CN" dirty="0"/>
                  <a:t>stage</a:t>
                </a:r>
                <a:r>
                  <a:rPr lang="zh-CN" altLang="en-US" dirty="0"/>
                  <a:t>的拓扑结构进行编码。</a:t>
                </a:r>
                <a:r>
                  <a:rPr lang="en-US" altLang="zh-CN" dirty="0"/>
                  <a:t>(Stage</a:t>
                </a:r>
                <a:r>
                  <a:rPr lang="zh-CN" altLang="en-US" dirty="0"/>
                  <a:t>以</a:t>
                </a:r>
                <a:r>
                  <a:rPr lang="en-US" altLang="zh-CN" dirty="0"/>
                  <a:t>pooling</a:t>
                </a:r>
                <a:r>
                  <a:rPr lang="zh-CN" altLang="en-US" dirty="0"/>
                  <a:t>为界</a:t>
                </a:r>
                <a:r>
                  <a:rPr lang="en-US" altLang="zh-CN" dirty="0"/>
                  <a:t>)</a:t>
                </a:r>
              </a:p>
              <a:p>
                <a:endParaRPr lang="en-US" altLang="zh-CN" dirty="0"/>
              </a:p>
              <a:p>
                <a:r>
                  <a:rPr lang="zh-CN" altLang="en-US" dirty="0"/>
                  <a:t>假设整个神经网络共有</a:t>
                </a:r>
                <a:r>
                  <a:rPr lang="en-US" altLang="zh-CN" i="1" dirty="0"/>
                  <a:t>S </a:t>
                </a:r>
                <a:r>
                  <a:rPr lang="zh-CN" altLang="en-US" dirty="0"/>
                  <a:t> </a:t>
                </a:r>
                <a:r>
                  <a:rPr lang="en-US" altLang="zh-CN" dirty="0"/>
                  <a:t>stage</a:t>
                </a:r>
                <a:r>
                  <a:rPr lang="zh-CN" altLang="en-US" dirty="0"/>
                  <a:t>，</a:t>
                </a:r>
                <a:r>
                  <a:rPr lang="en-US" altLang="zh-CN" dirty="0"/>
                  <a:t>stage</a:t>
                </a:r>
                <a:r>
                  <a:rPr lang="zh-CN" altLang="en-US" dirty="0"/>
                  <a:t>的编号为</a:t>
                </a:r>
                <a:r>
                  <a:rPr lang="en-US" altLang="zh-CN" i="1" dirty="0"/>
                  <a:t>s </a:t>
                </a:r>
                <a:r>
                  <a:rPr lang="en-US" altLang="zh-CN" dirty="0"/>
                  <a:t>=1,..., </a:t>
                </a:r>
                <a:r>
                  <a:rPr lang="en-US" altLang="zh-CN" i="1" dirty="0"/>
                  <a:t>S </a:t>
                </a:r>
                <a:r>
                  <a:rPr lang="zh-CN" altLang="en-US" dirty="0"/>
                  <a:t>。</a:t>
                </a:r>
                <a:endParaRPr lang="en-US" altLang="zh-CN" dirty="0"/>
              </a:p>
              <a:p>
                <a:r>
                  <a:rPr lang="zh-CN" altLang="en-US" dirty="0"/>
                  <a:t>第</a:t>
                </a:r>
                <a:r>
                  <a:rPr lang="en-US" altLang="zh-CN" i="1" dirty="0"/>
                  <a:t>s </a:t>
                </a:r>
                <a:r>
                  <a:rPr lang="zh-CN" altLang="en-US" dirty="0"/>
                  <a:t>级有 </a:t>
                </a: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𝐾</m:t>
                        </m:r>
                      </m:e>
                      <m:sub>
                        <m:r>
                          <a:rPr lang="en-US" altLang="zh-CN" b="0" i="1" smtClean="0">
                            <a:latin typeface="Cambria Math" panose="02040503050406030204" pitchFamily="18" charset="0"/>
                          </a:rPr>
                          <m:t>𝑠</m:t>
                        </m:r>
                      </m:sub>
                    </m:sSub>
                  </m:oMath>
                </a14:m>
                <a:r>
                  <a:rPr lang="zh-CN" altLang="en-US" dirty="0"/>
                  <a:t>个节点，这些节点的编号为</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𝑠</m:t>
                        </m:r>
                      </m:sub>
                    </m:sSub>
                    <m:r>
                      <a:rPr lang="en-US" altLang="zh-CN" b="0" i="1" smtClean="0">
                        <a:latin typeface="Cambria Math" panose="02040503050406030204" pitchFamily="18" charset="0"/>
                      </a:rPr>
                      <m:t> </m:t>
                    </m:r>
                  </m:oMath>
                </a14:m>
                <a:r>
                  <a:rPr lang="en-US" altLang="zh-CN" dirty="0"/>
                  <a:t>= 1,...,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𝐾</m:t>
                        </m:r>
                      </m:e>
                      <m:sub>
                        <m:r>
                          <a:rPr lang="en-US" altLang="zh-CN" b="0" i="1" smtClean="0">
                            <a:latin typeface="Cambria Math" panose="02040503050406030204" pitchFamily="18" charset="0"/>
                          </a:rPr>
                          <m:t>𝑠</m:t>
                        </m:r>
                      </m:sub>
                    </m:sSub>
                  </m:oMath>
                </a14:m>
                <a:r>
                  <a:rPr lang="en-US" altLang="zh-CN" i="1" dirty="0"/>
                  <a:t> </a:t>
                </a:r>
                <a:r>
                  <a:rPr lang="zh-CN" altLang="en-US" dirty="0"/>
                  <a:t>。</a:t>
                </a:r>
                <a:endParaRPr lang="en-US" altLang="zh-CN" dirty="0"/>
              </a:p>
              <a:p>
                <a:r>
                  <a:rPr lang="zh-CN" altLang="en-US" dirty="0"/>
                  <a:t>第</a:t>
                </a:r>
                <a:r>
                  <a:rPr lang="en-US" altLang="zh-CN" i="1" dirty="0"/>
                  <a:t>s </a:t>
                </a:r>
                <a:r>
                  <a:rPr lang="zh-CN" altLang="en-US" dirty="0"/>
                  <a:t>级的第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𝑠</m:t>
                        </m:r>
                      </m:sub>
                    </m:sSub>
                  </m:oMath>
                </a14:m>
                <a:r>
                  <a:rPr lang="zh-CN" altLang="en-US" dirty="0"/>
                  <a:t>个节点为</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𝑠</m:t>
                        </m:r>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𝑠</m:t>
                            </m:r>
                          </m:sub>
                        </m:sSub>
                      </m:sub>
                    </m:sSub>
                    <m:r>
                      <a:rPr lang="en-US" altLang="zh-CN" b="0" i="1" smtClean="0">
                        <a:latin typeface="Cambria Math" panose="02040503050406030204" pitchFamily="18" charset="0"/>
                      </a:rPr>
                      <m:t> </m:t>
                    </m:r>
                  </m:oMath>
                </a14:m>
                <a:r>
                  <a:rPr lang="zh-CN" altLang="en-US" dirty="0"/>
                  <a:t>。</a:t>
                </a:r>
              </a:p>
            </p:txBody>
          </p:sp>
        </mc:Choice>
        <mc:Fallback xmlns="">
          <p:sp>
            <p:nvSpPr>
              <p:cNvPr id="3" name="内容占位符 2">
                <a:extLst>
                  <a:ext uri="{FF2B5EF4-FFF2-40B4-BE49-F238E27FC236}">
                    <a16:creationId xmlns:a16="http://schemas.microsoft.com/office/drawing/2014/main" id="{655956D6-D560-4CF2-8D48-EDFA9CD24B30}"/>
                  </a:ext>
                </a:extLst>
              </p:cNvPr>
              <p:cNvSpPr>
                <a:spLocks noGrp="1" noRot="1" noChangeAspect="1" noMove="1" noResize="1" noEditPoints="1" noAdjustHandles="1" noChangeArrowheads="1" noChangeShapeType="1" noTextEdit="1"/>
              </p:cNvSpPr>
              <p:nvPr>
                <p:ph idx="1"/>
              </p:nvPr>
            </p:nvSpPr>
            <p:spPr>
              <a:blipFill>
                <a:blip r:embed="rId2"/>
                <a:stretch>
                  <a:fillRect l="-1043" t="-32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6715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81CC4E-68B8-42ED-B1D3-D10A17E84F4C}"/>
              </a:ext>
            </a:extLst>
          </p:cNvPr>
          <p:cNvSpPr>
            <a:spLocks noGrp="1"/>
          </p:cNvSpPr>
          <p:nvPr>
            <p:ph type="title"/>
          </p:nvPr>
        </p:nvSpPr>
        <p:spPr/>
        <p:txBody>
          <a:bodyPr/>
          <a:lstStyle/>
          <a:p>
            <a:r>
              <a:rPr lang="zh-CN" altLang="en-US" dirty="0"/>
              <a:t>搜索策略 </a:t>
            </a:r>
            <a:r>
              <a:rPr lang="en-US" altLang="zh-CN" dirty="0"/>
              <a:t>-</a:t>
            </a:r>
            <a:r>
              <a:rPr lang="zh-CN" altLang="en-US" dirty="0"/>
              <a:t>遗传算法</a:t>
            </a:r>
          </a:p>
        </p:txBody>
      </p:sp>
      <p:sp>
        <p:nvSpPr>
          <p:cNvPr id="3" name="内容占位符 2">
            <a:extLst>
              <a:ext uri="{FF2B5EF4-FFF2-40B4-BE49-F238E27FC236}">
                <a16:creationId xmlns:a16="http://schemas.microsoft.com/office/drawing/2014/main" id="{8E6A761A-098A-459B-BE75-F2F5E84D9F5D}"/>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B84BBCFB-02F2-4ECC-BBA4-1554528F0A05}"/>
              </a:ext>
            </a:extLst>
          </p:cNvPr>
          <p:cNvPicPr>
            <a:picLocks noChangeAspect="1"/>
          </p:cNvPicPr>
          <p:nvPr/>
        </p:nvPicPr>
        <p:blipFill>
          <a:blip r:embed="rId2"/>
          <a:stretch>
            <a:fillRect/>
          </a:stretch>
        </p:blipFill>
        <p:spPr>
          <a:xfrm>
            <a:off x="1957675" y="1643614"/>
            <a:ext cx="8276649" cy="4715360"/>
          </a:xfrm>
          <a:prstGeom prst="rect">
            <a:avLst/>
          </a:prstGeom>
        </p:spPr>
      </p:pic>
    </p:spTree>
    <p:extLst>
      <p:ext uri="{BB962C8B-B14F-4D97-AF65-F5344CB8AC3E}">
        <p14:creationId xmlns:p14="http://schemas.microsoft.com/office/powerpoint/2010/main" val="779236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81CC4E-68B8-42ED-B1D3-D10A17E84F4C}"/>
              </a:ext>
            </a:extLst>
          </p:cNvPr>
          <p:cNvSpPr>
            <a:spLocks noGrp="1"/>
          </p:cNvSpPr>
          <p:nvPr>
            <p:ph type="title"/>
          </p:nvPr>
        </p:nvSpPr>
        <p:spPr/>
        <p:txBody>
          <a:bodyPr/>
          <a:lstStyle/>
          <a:p>
            <a:r>
              <a:rPr lang="zh-CN" altLang="en-US" dirty="0"/>
              <a:t>搜索策略 </a:t>
            </a:r>
            <a:r>
              <a:rPr lang="en-US" altLang="zh-CN" dirty="0"/>
              <a:t>-</a:t>
            </a:r>
            <a:r>
              <a:rPr lang="zh-CN" altLang="en-US" dirty="0"/>
              <a:t>遗传算法</a:t>
            </a:r>
          </a:p>
        </p:txBody>
      </p:sp>
      <p:sp>
        <p:nvSpPr>
          <p:cNvPr id="3" name="内容占位符 2">
            <a:extLst>
              <a:ext uri="{FF2B5EF4-FFF2-40B4-BE49-F238E27FC236}">
                <a16:creationId xmlns:a16="http://schemas.microsoft.com/office/drawing/2014/main" id="{8E6A761A-098A-459B-BE75-F2F5E84D9F5D}"/>
              </a:ext>
            </a:extLst>
          </p:cNvPr>
          <p:cNvSpPr>
            <a:spLocks noGrp="1"/>
          </p:cNvSpPr>
          <p:nvPr>
            <p:ph idx="1"/>
          </p:nvPr>
        </p:nvSpPr>
        <p:spPr/>
        <p:txBody>
          <a:bodyPr>
            <a:normAutofit/>
          </a:bodyPr>
          <a:lstStyle/>
          <a:p>
            <a:r>
              <a:rPr lang="zh-CN" altLang="en-US" dirty="0"/>
              <a:t>初始化。</a:t>
            </a:r>
            <a:endParaRPr lang="en-US" altLang="zh-CN" dirty="0"/>
          </a:p>
          <a:p>
            <a:pPr lvl="1"/>
            <a:r>
              <a:rPr lang="zh-CN" altLang="en-US" dirty="0"/>
              <a:t>首先随机初始化</a:t>
            </a:r>
            <a:r>
              <a:rPr lang="en-US" altLang="zh-CN" i="1" dirty="0"/>
              <a:t>N </a:t>
            </a:r>
            <a:r>
              <a:rPr lang="zh-CN" altLang="en-US" dirty="0"/>
              <a:t>个长度为</a:t>
            </a:r>
            <a:r>
              <a:rPr lang="en-US" altLang="zh-CN" i="1" dirty="0"/>
              <a:t>L </a:t>
            </a:r>
            <a:r>
              <a:rPr lang="zh-CN" altLang="en-US" dirty="0"/>
              <a:t>的二进制串，表示</a:t>
            </a:r>
            <a:r>
              <a:rPr lang="en-US" altLang="zh-CN" i="1" dirty="0"/>
              <a:t>N </a:t>
            </a:r>
            <a:r>
              <a:rPr lang="zh-CN" altLang="en-US" dirty="0"/>
              <a:t>个网络结构。</a:t>
            </a:r>
            <a:endParaRPr lang="en-US" altLang="zh-CN" dirty="0"/>
          </a:p>
          <a:p>
            <a:pPr lvl="1"/>
            <a:r>
              <a:rPr lang="zh-CN" altLang="en-US" dirty="0"/>
              <a:t>每个二进制位用伯努利分布的随机数生成，取值为</a:t>
            </a:r>
            <a:r>
              <a:rPr lang="en-US" altLang="zh-CN" dirty="0"/>
              <a:t>0 </a:t>
            </a:r>
            <a:r>
              <a:rPr lang="zh-CN" altLang="en-US" dirty="0"/>
              <a:t>和</a:t>
            </a:r>
            <a:r>
              <a:rPr lang="en-US" altLang="zh-CN" dirty="0"/>
              <a:t>1 </a:t>
            </a:r>
            <a:r>
              <a:rPr lang="zh-CN" altLang="en-US" dirty="0"/>
              <a:t>的概率各为</a:t>
            </a:r>
            <a:r>
              <a:rPr lang="en-US" altLang="zh-CN" dirty="0"/>
              <a:t>0.5</a:t>
            </a:r>
          </a:p>
          <a:p>
            <a:pPr lvl="1"/>
            <a:r>
              <a:rPr lang="zh-CN" altLang="en-US" dirty="0"/>
              <a:t>训练这</a:t>
            </a:r>
            <a:r>
              <a:rPr lang="en-US" altLang="zh-CN" i="1" dirty="0"/>
              <a:t>N </a:t>
            </a:r>
            <a:r>
              <a:rPr lang="zh-CN" altLang="en-US" dirty="0"/>
              <a:t>个网络，得到它们的适应度函数值。</a:t>
            </a:r>
            <a:endParaRPr lang="en-US" altLang="zh-CN" dirty="0"/>
          </a:p>
          <a:p>
            <a:pPr lvl="1"/>
            <a:endParaRPr lang="en-US" altLang="zh-CN" dirty="0"/>
          </a:p>
          <a:p>
            <a:r>
              <a:rPr lang="zh-CN" altLang="en-US" dirty="0"/>
              <a:t>选择。</a:t>
            </a:r>
            <a:endParaRPr lang="en-US" altLang="zh-CN" dirty="0"/>
          </a:p>
          <a:p>
            <a:pPr lvl="1"/>
            <a:r>
              <a:rPr lang="zh-CN" altLang="en-US" dirty="0"/>
              <a:t>选择每个个体的概率与它的适应度函数成正比。</a:t>
            </a:r>
            <a:endParaRPr lang="en-US" altLang="zh-CN" dirty="0"/>
          </a:p>
        </p:txBody>
      </p:sp>
    </p:spTree>
    <p:extLst>
      <p:ext uri="{BB962C8B-B14F-4D97-AF65-F5344CB8AC3E}">
        <p14:creationId xmlns:p14="http://schemas.microsoft.com/office/powerpoint/2010/main" val="2307523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81CC4E-68B8-42ED-B1D3-D10A17E84F4C}"/>
              </a:ext>
            </a:extLst>
          </p:cNvPr>
          <p:cNvSpPr>
            <a:spLocks noGrp="1"/>
          </p:cNvSpPr>
          <p:nvPr>
            <p:ph type="title"/>
          </p:nvPr>
        </p:nvSpPr>
        <p:spPr/>
        <p:txBody>
          <a:bodyPr/>
          <a:lstStyle/>
          <a:p>
            <a:r>
              <a:rPr lang="zh-CN" altLang="en-US" dirty="0"/>
              <a:t>搜索策略 </a:t>
            </a:r>
            <a:r>
              <a:rPr lang="en-US" altLang="zh-CN" dirty="0"/>
              <a:t>-</a:t>
            </a:r>
            <a:r>
              <a:rPr lang="zh-CN" altLang="en-US" dirty="0"/>
              <a:t>遗传算法</a:t>
            </a:r>
          </a:p>
        </p:txBody>
      </p:sp>
      <p:sp>
        <p:nvSpPr>
          <p:cNvPr id="3" name="内容占位符 2">
            <a:extLst>
              <a:ext uri="{FF2B5EF4-FFF2-40B4-BE49-F238E27FC236}">
                <a16:creationId xmlns:a16="http://schemas.microsoft.com/office/drawing/2014/main" id="{8E6A761A-098A-459B-BE75-F2F5E84D9F5D}"/>
              </a:ext>
            </a:extLst>
          </p:cNvPr>
          <p:cNvSpPr>
            <a:spLocks noGrp="1"/>
          </p:cNvSpPr>
          <p:nvPr>
            <p:ph idx="1"/>
          </p:nvPr>
        </p:nvSpPr>
        <p:spPr/>
        <p:txBody>
          <a:bodyPr>
            <a:normAutofit fontScale="92500"/>
          </a:bodyPr>
          <a:lstStyle/>
          <a:p>
            <a:r>
              <a:rPr lang="zh-CN" altLang="en-US" dirty="0"/>
              <a:t>变异与交叉。</a:t>
            </a:r>
            <a:endParaRPr lang="en-US" altLang="zh-CN" dirty="0"/>
          </a:p>
          <a:p>
            <a:pPr lvl="1"/>
            <a:r>
              <a:rPr lang="zh-CN" altLang="en-US" dirty="0"/>
              <a:t>变异的做法是每个二进制位分别独立的以某一概率将其值取反 ，概率值为</a:t>
            </a:r>
            <a:r>
              <a:rPr lang="en-US" altLang="zh-CN" dirty="0"/>
              <a:t>0.05</a:t>
            </a:r>
          </a:p>
          <a:p>
            <a:pPr lvl="1"/>
            <a:r>
              <a:rPr lang="zh-CN" altLang="en-US" dirty="0"/>
              <a:t>交叉是对级进行的，即以一定的概率交换两个个体的某一级的二进制位编码。</a:t>
            </a:r>
            <a:endParaRPr lang="en-US" altLang="zh-CN" dirty="0"/>
          </a:p>
          <a:p>
            <a:pPr lvl="1"/>
            <a:endParaRPr lang="en-US" altLang="zh-CN" dirty="0"/>
          </a:p>
          <a:p>
            <a:pPr lvl="1"/>
            <a:r>
              <a:rPr lang="en-US" altLang="zh-CN" dirty="0"/>
              <a:t>1-00-100 1-00-100</a:t>
            </a:r>
          </a:p>
          <a:p>
            <a:pPr lvl="1"/>
            <a:r>
              <a:rPr lang="en-US" altLang="zh-CN" dirty="0"/>
              <a:t>0-10-111 0-10-111</a:t>
            </a:r>
          </a:p>
          <a:p>
            <a:pPr lvl="1"/>
            <a:r>
              <a:rPr lang="zh-CN" altLang="en-US" dirty="0"/>
              <a:t>如果选择第</a:t>
            </a:r>
            <a:r>
              <a:rPr lang="en-US" altLang="zh-CN" dirty="0"/>
              <a:t>2</a:t>
            </a:r>
            <a:r>
              <a:rPr lang="zh-CN" altLang="en-US" dirty="0"/>
              <a:t>级进行变异，则变异之后的个体为</a:t>
            </a:r>
          </a:p>
          <a:p>
            <a:pPr lvl="1"/>
            <a:r>
              <a:rPr lang="en-US" altLang="zh-CN" dirty="0"/>
              <a:t>1-00-100 0-10-111</a:t>
            </a:r>
          </a:p>
          <a:p>
            <a:pPr lvl="1"/>
            <a:r>
              <a:rPr lang="en-US" altLang="zh-CN" dirty="0"/>
              <a:t>0-10-111 1-00-100</a:t>
            </a:r>
          </a:p>
          <a:p>
            <a:pPr lvl="1"/>
            <a:endParaRPr lang="en-US" altLang="zh-CN" dirty="0"/>
          </a:p>
          <a:p>
            <a:r>
              <a:rPr lang="zh-CN" altLang="en-US" dirty="0"/>
              <a:t>评估。</a:t>
            </a:r>
            <a:endParaRPr lang="en-US" altLang="zh-CN" dirty="0"/>
          </a:p>
        </p:txBody>
      </p:sp>
    </p:spTree>
    <p:extLst>
      <p:ext uri="{BB962C8B-B14F-4D97-AF65-F5344CB8AC3E}">
        <p14:creationId xmlns:p14="http://schemas.microsoft.com/office/powerpoint/2010/main" val="1868888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1C1C8B-5A59-4F4F-97DA-4305ED8B75B4}"/>
              </a:ext>
            </a:extLst>
          </p:cNvPr>
          <p:cNvSpPr>
            <a:spLocks noGrp="1"/>
          </p:cNvSpPr>
          <p:nvPr>
            <p:ph type="title"/>
          </p:nvPr>
        </p:nvSpPr>
        <p:spPr/>
        <p:txBody>
          <a:bodyPr/>
          <a:lstStyle/>
          <a:p>
            <a:r>
              <a:rPr lang="zh-CN" altLang="en-US" dirty="0"/>
              <a:t>搜索策略 </a:t>
            </a:r>
            <a:r>
              <a:rPr lang="en-US" altLang="zh-CN" dirty="0"/>
              <a:t>-</a:t>
            </a:r>
            <a:r>
              <a:rPr lang="zh-CN" altLang="en-US" dirty="0"/>
              <a:t>遗传算法</a:t>
            </a:r>
          </a:p>
        </p:txBody>
      </p:sp>
      <p:sp>
        <p:nvSpPr>
          <p:cNvPr id="3" name="内容占位符 2">
            <a:extLst>
              <a:ext uri="{FF2B5EF4-FFF2-40B4-BE49-F238E27FC236}">
                <a16:creationId xmlns:a16="http://schemas.microsoft.com/office/drawing/2014/main" id="{BBAD3C69-3716-4183-82F8-2964D2915581}"/>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4E77AE49-1230-4F45-A227-B339AC315C32}"/>
              </a:ext>
            </a:extLst>
          </p:cNvPr>
          <p:cNvPicPr>
            <a:picLocks noChangeAspect="1"/>
          </p:cNvPicPr>
          <p:nvPr/>
        </p:nvPicPr>
        <p:blipFill>
          <a:blip r:embed="rId2"/>
          <a:stretch>
            <a:fillRect/>
          </a:stretch>
        </p:blipFill>
        <p:spPr>
          <a:xfrm>
            <a:off x="1285574" y="1902897"/>
            <a:ext cx="9620851" cy="4888744"/>
          </a:xfrm>
          <a:prstGeom prst="rect">
            <a:avLst/>
          </a:prstGeom>
        </p:spPr>
      </p:pic>
    </p:spTree>
    <p:extLst>
      <p:ext uri="{BB962C8B-B14F-4D97-AF65-F5344CB8AC3E}">
        <p14:creationId xmlns:p14="http://schemas.microsoft.com/office/powerpoint/2010/main" val="1075023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81CC4E-68B8-42ED-B1D3-D10A17E84F4C}"/>
              </a:ext>
            </a:extLst>
          </p:cNvPr>
          <p:cNvSpPr>
            <a:spLocks noGrp="1"/>
          </p:cNvSpPr>
          <p:nvPr>
            <p:ph type="title"/>
          </p:nvPr>
        </p:nvSpPr>
        <p:spPr/>
        <p:txBody>
          <a:bodyPr/>
          <a:lstStyle/>
          <a:p>
            <a:r>
              <a:rPr lang="zh-CN" altLang="en-US" dirty="0"/>
              <a:t>搜索策略 </a:t>
            </a:r>
            <a:r>
              <a:rPr lang="en-US" altLang="zh-CN" dirty="0"/>
              <a:t>-</a:t>
            </a:r>
            <a:r>
              <a:rPr lang="zh-CN" altLang="en-US" dirty="0"/>
              <a:t>遗传算法</a:t>
            </a:r>
          </a:p>
        </p:txBody>
      </p:sp>
      <p:sp>
        <p:nvSpPr>
          <p:cNvPr id="3" name="内容占位符 2">
            <a:extLst>
              <a:ext uri="{FF2B5EF4-FFF2-40B4-BE49-F238E27FC236}">
                <a16:creationId xmlns:a16="http://schemas.microsoft.com/office/drawing/2014/main" id="{8E6A761A-098A-459B-BE75-F2F5E84D9F5D}"/>
              </a:ext>
            </a:extLst>
          </p:cNvPr>
          <p:cNvSpPr>
            <a:spLocks noGrp="1"/>
          </p:cNvSpPr>
          <p:nvPr>
            <p:ph idx="1"/>
          </p:nvPr>
        </p:nvSpPr>
        <p:spPr/>
        <p:txBody>
          <a:bodyPr>
            <a:normAutofit/>
          </a:bodyPr>
          <a:lstStyle/>
          <a:p>
            <a:r>
              <a:rPr lang="zh-CN" altLang="en-US" dirty="0"/>
              <a:t>后续工作，在遗传算法的初始化，样本选择，交叉，变异等环节均有改进方案。</a:t>
            </a:r>
            <a:endParaRPr lang="en-US" altLang="zh-CN" dirty="0"/>
          </a:p>
        </p:txBody>
      </p:sp>
    </p:spTree>
    <p:extLst>
      <p:ext uri="{BB962C8B-B14F-4D97-AF65-F5344CB8AC3E}">
        <p14:creationId xmlns:p14="http://schemas.microsoft.com/office/powerpoint/2010/main" val="43193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B12BE9-55FB-44E2-AC3A-75B685E08295}"/>
              </a:ext>
            </a:extLst>
          </p:cNvPr>
          <p:cNvSpPr>
            <a:spLocks noGrp="1"/>
          </p:cNvSpPr>
          <p:nvPr>
            <p:ph type="title"/>
          </p:nvPr>
        </p:nvSpPr>
        <p:spPr/>
        <p:txBody>
          <a:bodyPr/>
          <a:lstStyle/>
          <a:p>
            <a:r>
              <a:rPr lang="zh-CN" altLang="en-US" dirty="0"/>
              <a:t>核心要素</a:t>
            </a:r>
          </a:p>
        </p:txBody>
      </p:sp>
      <p:sp>
        <p:nvSpPr>
          <p:cNvPr id="3" name="内容占位符 2">
            <a:extLst>
              <a:ext uri="{FF2B5EF4-FFF2-40B4-BE49-F238E27FC236}">
                <a16:creationId xmlns:a16="http://schemas.microsoft.com/office/drawing/2014/main" id="{5CD1DE5D-748F-492D-8AC7-5E4F4ED46603}"/>
              </a:ext>
            </a:extLst>
          </p:cNvPr>
          <p:cNvSpPr>
            <a:spLocks noGrp="1"/>
          </p:cNvSpPr>
          <p:nvPr>
            <p:ph idx="1"/>
          </p:nvPr>
        </p:nvSpPr>
        <p:spPr/>
        <p:txBody>
          <a:bodyPr/>
          <a:lstStyle/>
          <a:p>
            <a:r>
              <a:rPr lang="zh-CN" altLang="en-US" dirty="0">
                <a:solidFill>
                  <a:srgbClr val="FF0000"/>
                </a:solidFill>
              </a:rPr>
              <a:t>搜索空间</a:t>
            </a:r>
            <a:r>
              <a:rPr lang="zh-CN" altLang="en-US" dirty="0"/>
              <a:t>定义了可以搜索的神经网络结构的集合，即解的空间。</a:t>
            </a:r>
            <a:endParaRPr lang="en-US" altLang="zh-CN" dirty="0"/>
          </a:p>
          <a:p>
            <a:r>
              <a:rPr lang="zh-CN" altLang="en-US" dirty="0">
                <a:solidFill>
                  <a:srgbClr val="FF0000"/>
                </a:solidFill>
              </a:rPr>
              <a:t>搜索策略</a:t>
            </a:r>
            <a:r>
              <a:rPr lang="zh-CN" altLang="en-US" dirty="0"/>
              <a:t>定义了如何在搜索空间中寻找最优网络结构。</a:t>
            </a:r>
            <a:endParaRPr lang="en-US" altLang="zh-CN" dirty="0"/>
          </a:p>
          <a:p>
            <a:r>
              <a:rPr lang="zh-CN" altLang="en-US" dirty="0">
                <a:solidFill>
                  <a:srgbClr val="FF0000"/>
                </a:solidFill>
              </a:rPr>
              <a:t>性能评估策略</a:t>
            </a:r>
            <a:r>
              <a:rPr lang="zh-CN" altLang="en-US" dirty="0"/>
              <a:t>定义了如何评估搜索出的网络结构的性能。</a:t>
            </a:r>
          </a:p>
        </p:txBody>
      </p:sp>
    </p:spTree>
    <p:extLst>
      <p:ext uri="{BB962C8B-B14F-4D97-AF65-F5344CB8AC3E}">
        <p14:creationId xmlns:p14="http://schemas.microsoft.com/office/powerpoint/2010/main" val="3452932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80E85B-6F63-4FF7-8B64-7519FED073EA}"/>
              </a:ext>
            </a:extLst>
          </p:cNvPr>
          <p:cNvSpPr>
            <a:spLocks noGrp="1"/>
          </p:cNvSpPr>
          <p:nvPr>
            <p:ph type="title"/>
          </p:nvPr>
        </p:nvSpPr>
        <p:spPr/>
        <p:txBody>
          <a:bodyPr/>
          <a:lstStyle/>
          <a:p>
            <a:r>
              <a:rPr lang="zh-CN" altLang="en-US" dirty="0"/>
              <a:t>搜索策略 </a:t>
            </a:r>
            <a:r>
              <a:rPr lang="en-US" altLang="zh-CN" dirty="0"/>
              <a:t>-</a:t>
            </a:r>
            <a:r>
              <a:rPr lang="zh-CN" altLang="en-US" dirty="0"/>
              <a:t>基于梯度的优化算法</a:t>
            </a:r>
          </a:p>
        </p:txBody>
      </p:sp>
      <p:sp>
        <p:nvSpPr>
          <p:cNvPr id="3" name="内容占位符 2">
            <a:extLst>
              <a:ext uri="{FF2B5EF4-FFF2-40B4-BE49-F238E27FC236}">
                <a16:creationId xmlns:a16="http://schemas.microsoft.com/office/drawing/2014/main" id="{367C44EC-520E-4341-845C-6929EDEC0454}"/>
              </a:ext>
            </a:extLst>
          </p:cNvPr>
          <p:cNvSpPr>
            <a:spLocks noGrp="1"/>
          </p:cNvSpPr>
          <p:nvPr>
            <p:ph idx="1"/>
          </p:nvPr>
        </p:nvSpPr>
        <p:spPr/>
        <p:txBody>
          <a:bodyPr/>
          <a:lstStyle/>
          <a:p>
            <a:r>
              <a:rPr lang="zh-CN" altLang="en-US" dirty="0">
                <a:solidFill>
                  <a:srgbClr val="FF0000"/>
                </a:solidFill>
              </a:rPr>
              <a:t>强化学习、遗传算法等方案低效</a:t>
            </a:r>
            <a:r>
              <a:rPr lang="zh-CN" altLang="en-US" dirty="0"/>
              <a:t>的一个原因是</a:t>
            </a:r>
            <a:r>
              <a:rPr lang="zh-CN" altLang="en-US" dirty="0">
                <a:solidFill>
                  <a:srgbClr val="FF0000"/>
                </a:solidFill>
              </a:rPr>
              <a:t>结构搜索被当作离散空间中的黑箱优化问题</a:t>
            </a:r>
            <a:r>
              <a:rPr lang="zh-CN" altLang="en-US" dirty="0"/>
              <a:t>，无法利用梯度信息来求解。</a:t>
            </a:r>
          </a:p>
        </p:txBody>
      </p:sp>
      <p:sp>
        <p:nvSpPr>
          <p:cNvPr id="5" name="矩形 4">
            <a:extLst>
              <a:ext uri="{FF2B5EF4-FFF2-40B4-BE49-F238E27FC236}">
                <a16:creationId xmlns:a16="http://schemas.microsoft.com/office/drawing/2014/main" id="{4093F02D-63E8-4ECB-8FE6-4E62355B6073}"/>
              </a:ext>
            </a:extLst>
          </p:cNvPr>
          <p:cNvSpPr/>
          <p:nvPr/>
        </p:nvSpPr>
        <p:spPr>
          <a:xfrm>
            <a:off x="1221788" y="6273225"/>
            <a:ext cx="10842965" cy="369332"/>
          </a:xfrm>
          <a:prstGeom prst="rect">
            <a:avLst/>
          </a:prstGeom>
        </p:spPr>
        <p:txBody>
          <a:bodyPr wrap="square">
            <a:spAutoFit/>
          </a:bodyPr>
          <a:lstStyle/>
          <a:p>
            <a:r>
              <a:rPr lang="en-US" altLang="zh-CN" dirty="0"/>
              <a:t>H Liu, K </a:t>
            </a:r>
            <a:r>
              <a:rPr lang="en-US" altLang="zh-CN" dirty="0" err="1"/>
              <a:t>Simonyan</a:t>
            </a:r>
            <a:r>
              <a:rPr lang="en-US" altLang="zh-CN" dirty="0"/>
              <a:t>, Y Yang. Darts: Differentiable architecture search. </a:t>
            </a:r>
            <a:r>
              <a:rPr lang="en-US" altLang="zh-CN" dirty="0" err="1"/>
              <a:t>arXiv</a:t>
            </a:r>
            <a:r>
              <a:rPr lang="en-US" altLang="zh-CN" dirty="0"/>
              <a:t> preprintarXiv:1806.09055, 2018.</a:t>
            </a:r>
            <a:endParaRPr lang="zh-CN" altLang="en-US" sz="1600" dirty="0"/>
          </a:p>
        </p:txBody>
      </p:sp>
    </p:spTree>
    <p:extLst>
      <p:ext uri="{BB962C8B-B14F-4D97-AF65-F5344CB8AC3E}">
        <p14:creationId xmlns:p14="http://schemas.microsoft.com/office/powerpoint/2010/main" val="1202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80E85B-6F63-4FF7-8B64-7519FED073EA}"/>
              </a:ext>
            </a:extLst>
          </p:cNvPr>
          <p:cNvSpPr>
            <a:spLocks noGrp="1"/>
          </p:cNvSpPr>
          <p:nvPr>
            <p:ph type="title"/>
          </p:nvPr>
        </p:nvSpPr>
        <p:spPr/>
        <p:txBody>
          <a:bodyPr/>
          <a:lstStyle/>
          <a:p>
            <a:r>
              <a:rPr lang="zh-CN" altLang="en-US" dirty="0"/>
              <a:t>搜索策略 </a:t>
            </a:r>
            <a:r>
              <a:rPr lang="en-US" altLang="zh-CN" dirty="0"/>
              <a:t>-</a:t>
            </a:r>
            <a:r>
              <a:rPr lang="zh-CN" altLang="en-US" dirty="0"/>
              <a:t>基于梯度的优化算法</a:t>
            </a:r>
          </a:p>
        </p:txBody>
      </p:sp>
      <p:sp>
        <p:nvSpPr>
          <p:cNvPr id="3" name="内容占位符 2">
            <a:extLst>
              <a:ext uri="{FF2B5EF4-FFF2-40B4-BE49-F238E27FC236}">
                <a16:creationId xmlns:a16="http://schemas.microsoft.com/office/drawing/2014/main" id="{367C44EC-520E-4341-845C-6929EDEC0454}"/>
              </a:ext>
            </a:extLst>
          </p:cNvPr>
          <p:cNvSpPr>
            <a:spLocks noGrp="1"/>
          </p:cNvSpPr>
          <p:nvPr>
            <p:ph idx="1"/>
          </p:nvPr>
        </p:nvSpPr>
        <p:spPr/>
        <p:txBody>
          <a:bodyPr/>
          <a:lstStyle/>
          <a:p>
            <a:r>
              <a:rPr lang="zh-CN" altLang="en-US" dirty="0"/>
              <a:t>其中一种解决思路是将离散优化问题连续化。</a:t>
            </a:r>
            <a:endParaRPr lang="en-US" altLang="zh-CN" dirty="0"/>
          </a:p>
          <a:p>
            <a:r>
              <a:rPr lang="zh-CN" altLang="en-US" dirty="0"/>
              <a:t>可微结构搜索（</a:t>
            </a:r>
            <a:r>
              <a:rPr lang="en-US" altLang="zh-CN" dirty="0"/>
              <a:t>Differentiable Architecture Search</a:t>
            </a:r>
            <a:r>
              <a:rPr lang="zh-CN" altLang="en-US" dirty="0"/>
              <a:t>，简称</a:t>
            </a:r>
            <a:r>
              <a:rPr lang="en-US" altLang="zh-CN" dirty="0"/>
              <a:t>DARTS</a:t>
            </a:r>
            <a:r>
              <a:rPr lang="zh-CN" altLang="en-US" dirty="0"/>
              <a:t>）的算法，将网络结构搜索转化为连续空间。</a:t>
            </a:r>
            <a:endParaRPr lang="en-US" altLang="zh-CN" dirty="0"/>
          </a:p>
          <a:p>
            <a:endParaRPr lang="en-US" altLang="zh-CN" dirty="0"/>
          </a:p>
          <a:p>
            <a:r>
              <a:rPr lang="zh-CN" altLang="en-US" dirty="0"/>
              <a:t>对于某一网络结构，顶点到顶点的运算是确定的。在这里将其概率化，即表示为各种运算的概率叠加。</a:t>
            </a:r>
          </a:p>
        </p:txBody>
      </p:sp>
      <p:pic>
        <p:nvPicPr>
          <p:cNvPr id="4" name="图片 3">
            <a:extLst>
              <a:ext uri="{FF2B5EF4-FFF2-40B4-BE49-F238E27FC236}">
                <a16:creationId xmlns:a16="http://schemas.microsoft.com/office/drawing/2014/main" id="{8AD68FD2-40E7-48F8-8983-DB13F7D3E656}"/>
              </a:ext>
            </a:extLst>
          </p:cNvPr>
          <p:cNvPicPr>
            <a:picLocks noChangeAspect="1"/>
          </p:cNvPicPr>
          <p:nvPr/>
        </p:nvPicPr>
        <p:blipFill>
          <a:blip r:embed="rId2"/>
          <a:stretch>
            <a:fillRect/>
          </a:stretch>
        </p:blipFill>
        <p:spPr>
          <a:xfrm>
            <a:off x="4819650" y="4893075"/>
            <a:ext cx="2552700" cy="1066800"/>
          </a:xfrm>
          <a:prstGeom prst="rect">
            <a:avLst/>
          </a:prstGeom>
        </p:spPr>
      </p:pic>
    </p:spTree>
    <p:extLst>
      <p:ext uri="{BB962C8B-B14F-4D97-AF65-F5344CB8AC3E}">
        <p14:creationId xmlns:p14="http://schemas.microsoft.com/office/powerpoint/2010/main" val="1453478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80E85B-6F63-4FF7-8B64-7519FED073EA}"/>
              </a:ext>
            </a:extLst>
          </p:cNvPr>
          <p:cNvSpPr>
            <a:spLocks noGrp="1"/>
          </p:cNvSpPr>
          <p:nvPr>
            <p:ph type="title"/>
          </p:nvPr>
        </p:nvSpPr>
        <p:spPr/>
        <p:txBody>
          <a:bodyPr/>
          <a:lstStyle/>
          <a:p>
            <a:r>
              <a:rPr lang="zh-CN" altLang="en-US" dirty="0"/>
              <a:t>搜索策略 </a:t>
            </a:r>
            <a:r>
              <a:rPr lang="en-US" altLang="zh-CN" dirty="0"/>
              <a:t>-</a:t>
            </a:r>
            <a:r>
              <a:rPr lang="zh-CN" altLang="en-US" dirty="0"/>
              <a:t>基于梯度的优化算法</a:t>
            </a:r>
          </a:p>
        </p:txBody>
      </p:sp>
      <p:sp>
        <p:nvSpPr>
          <p:cNvPr id="3" name="内容占位符 2">
            <a:extLst>
              <a:ext uri="{FF2B5EF4-FFF2-40B4-BE49-F238E27FC236}">
                <a16:creationId xmlns:a16="http://schemas.microsoft.com/office/drawing/2014/main" id="{367C44EC-520E-4341-845C-6929EDEC0454}"/>
              </a:ext>
            </a:extLst>
          </p:cNvPr>
          <p:cNvSpPr>
            <a:spLocks noGrp="1"/>
          </p:cNvSpPr>
          <p:nvPr>
            <p:ph idx="1"/>
          </p:nvPr>
        </p:nvSpPr>
        <p:spPr/>
        <p:txBody>
          <a:bodyPr/>
          <a:lstStyle/>
          <a:p>
            <a:r>
              <a:rPr lang="zh-CN" altLang="en-US" dirty="0"/>
              <a:t>对于某一网络结构，顶点到顶点的运算是确定的。在这里将其概率化，即表示为各种运算的概率叠加。</a:t>
            </a:r>
          </a:p>
        </p:txBody>
      </p:sp>
      <p:pic>
        <p:nvPicPr>
          <p:cNvPr id="4" name="图片 3">
            <a:extLst>
              <a:ext uri="{FF2B5EF4-FFF2-40B4-BE49-F238E27FC236}">
                <a16:creationId xmlns:a16="http://schemas.microsoft.com/office/drawing/2014/main" id="{8AD68FD2-40E7-48F8-8983-DB13F7D3E656}"/>
              </a:ext>
            </a:extLst>
          </p:cNvPr>
          <p:cNvPicPr>
            <a:picLocks noChangeAspect="1"/>
          </p:cNvPicPr>
          <p:nvPr/>
        </p:nvPicPr>
        <p:blipFill>
          <a:blip r:embed="rId2"/>
          <a:stretch>
            <a:fillRect/>
          </a:stretch>
        </p:blipFill>
        <p:spPr>
          <a:xfrm>
            <a:off x="4819650" y="2682535"/>
            <a:ext cx="2552700" cy="1066800"/>
          </a:xfrm>
          <a:prstGeom prst="rect">
            <a:avLst/>
          </a:prstGeom>
        </p:spPr>
      </p:pic>
      <p:pic>
        <p:nvPicPr>
          <p:cNvPr id="5" name="图片 4">
            <a:extLst>
              <a:ext uri="{FF2B5EF4-FFF2-40B4-BE49-F238E27FC236}">
                <a16:creationId xmlns:a16="http://schemas.microsoft.com/office/drawing/2014/main" id="{2E528BF5-39D4-464B-B08C-99ECBA2DB679}"/>
              </a:ext>
            </a:extLst>
          </p:cNvPr>
          <p:cNvPicPr>
            <a:picLocks noChangeAspect="1"/>
          </p:cNvPicPr>
          <p:nvPr/>
        </p:nvPicPr>
        <p:blipFill>
          <a:blip r:embed="rId3"/>
          <a:stretch>
            <a:fillRect/>
          </a:stretch>
        </p:blipFill>
        <p:spPr>
          <a:xfrm>
            <a:off x="3733800" y="3887107"/>
            <a:ext cx="4724400" cy="1438275"/>
          </a:xfrm>
          <a:prstGeom prst="rect">
            <a:avLst/>
          </a:prstGeom>
        </p:spPr>
      </p:pic>
      <p:cxnSp>
        <p:nvCxnSpPr>
          <p:cNvPr id="7" name="直接连接符 6">
            <a:extLst>
              <a:ext uri="{FF2B5EF4-FFF2-40B4-BE49-F238E27FC236}">
                <a16:creationId xmlns:a16="http://schemas.microsoft.com/office/drawing/2014/main" id="{D813E26B-365E-45A1-80F8-9F2F78EBBA5B}"/>
              </a:ext>
            </a:extLst>
          </p:cNvPr>
          <p:cNvCxnSpPr/>
          <p:nvPr/>
        </p:nvCxnSpPr>
        <p:spPr>
          <a:xfrm>
            <a:off x="6027938" y="3429000"/>
            <a:ext cx="506027"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148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80E85B-6F63-4FF7-8B64-7519FED073EA}"/>
              </a:ext>
            </a:extLst>
          </p:cNvPr>
          <p:cNvSpPr>
            <a:spLocks noGrp="1"/>
          </p:cNvSpPr>
          <p:nvPr>
            <p:ph type="title"/>
          </p:nvPr>
        </p:nvSpPr>
        <p:spPr/>
        <p:txBody>
          <a:bodyPr/>
          <a:lstStyle/>
          <a:p>
            <a:r>
              <a:rPr lang="zh-CN" altLang="en-US" dirty="0"/>
              <a:t>搜索策略 </a:t>
            </a:r>
            <a:r>
              <a:rPr lang="en-US" altLang="zh-CN" dirty="0"/>
              <a:t>-</a:t>
            </a:r>
            <a:r>
              <a:rPr lang="zh-CN" altLang="en-US" dirty="0"/>
              <a:t>基于梯度的优化算法</a:t>
            </a:r>
          </a:p>
        </p:txBody>
      </p:sp>
      <p:sp>
        <p:nvSpPr>
          <p:cNvPr id="3" name="内容占位符 2">
            <a:extLst>
              <a:ext uri="{FF2B5EF4-FFF2-40B4-BE49-F238E27FC236}">
                <a16:creationId xmlns:a16="http://schemas.microsoft.com/office/drawing/2014/main" id="{367C44EC-520E-4341-845C-6929EDEC0454}"/>
              </a:ext>
            </a:extLst>
          </p:cNvPr>
          <p:cNvSpPr>
            <a:spLocks noGrp="1"/>
          </p:cNvSpPr>
          <p:nvPr>
            <p:ph idx="1"/>
          </p:nvPr>
        </p:nvSpPr>
        <p:spPr/>
        <p:txBody>
          <a:bodyPr/>
          <a:lstStyle/>
          <a:p>
            <a:r>
              <a:rPr lang="zh-CN" altLang="en-US" dirty="0"/>
              <a:t>对于某一网络结构，顶点到顶点的运算是确定的。在这里将其概率化，即表示为各种运算的概率叠加。</a:t>
            </a:r>
          </a:p>
        </p:txBody>
      </p:sp>
      <p:pic>
        <p:nvPicPr>
          <p:cNvPr id="4" name="图片 3">
            <a:extLst>
              <a:ext uri="{FF2B5EF4-FFF2-40B4-BE49-F238E27FC236}">
                <a16:creationId xmlns:a16="http://schemas.microsoft.com/office/drawing/2014/main" id="{8AD68FD2-40E7-48F8-8983-DB13F7D3E656}"/>
              </a:ext>
            </a:extLst>
          </p:cNvPr>
          <p:cNvPicPr>
            <a:picLocks noChangeAspect="1"/>
          </p:cNvPicPr>
          <p:nvPr/>
        </p:nvPicPr>
        <p:blipFill>
          <a:blip r:embed="rId2"/>
          <a:stretch>
            <a:fillRect/>
          </a:stretch>
        </p:blipFill>
        <p:spPr>
          <a:xfrm>
            <a:off x="4819650" y="2682535"/>
            <a:ext cx="2552700" cy="1066800"/>
          </a:xfrm>
          <a:prstGeom prst="rect">
            <a:avLst/>
          </a:prstGeom>
        </p:spPr>
      </p:pic>
      <p:pic>
        <p:nvPicPr>
          <p:cNvPr id="5" name="图片 4">
            <a:extLst>
              <a:ext uri="{FF2B5EF4-FFF2-40B4-BE49-F238E27FC236}">
                <a16:creationId xmlns:a16="http://schemas.microsoft.com/office/drawing/2014/main" id="{2E528BF5-39D4-464B-B08C-99ECBA2DB679}"/>
              </a:ext>
            </a:extLst>
          </p:cNvPr>
          <p:cNvPicPr>
            <a:picLocks noChangeAspect="1"/>
          </p:cNvPicPr>
          <p:nvPr/>
        </p:nvPicPr>
        <p:blipFill>
          <a:blip r:embed="rId3"/>
          <a:stretch>
            <a:fillRect/>
          </a:stretch>
        </p:blipFill>
        <p:spPr>
          <a:xfrm>
            <a:off x="3733800" y="3887107"/>
            <a:ext cx="4724400" cy="1438275"/>
          </a:xfrm>
          <a:prstGeom prst="rect">
            <a:avLst/>
          </a:prstGeom>
        </p:spPr>
      </p:pic>
      <p:cxnSp>
        <p:nvCxnSpPr>
          <p:cNvPr id="7" name="直接连接符 6">
            <a:extLst>
              <a:ext uri="{FF2B5EF4-FFF2-40B4-BE49-F238E27FC236}">
                <a16:creationId xmlns:a16="http://schemas.microsoft.com/office/drawing/2014/main" id="{D813E26B-365E-45A1-80F8-9F2F78EBBA5B}"/>
              </a:ext>
            </a:extLst>
          </p:cNvPr>
          <p:cNvCxnSpPr/>
          <p:nvPr/>
        </p:nvCxnSpPr>
        <p:spPr>
          <a:xfrm>
            <a:off x="6027938" y="3429000"/>
            <a:ext cx="506027"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8BBBED47-D4BB-40D0-9ED2-3BA02199237F}"/>
              </a:ext>
            </a:extLst>
          </p:cNvPr>
          <p:cNvPicPr>
            <a:picLocks noChangeAspect="1"/>
          </p:cNvPicPr>
          <p:nvPr/>
        </p:nvPicPr>
        <p:blipFill>
          <a:blip r:embed="rId4"/>
          <a:stretch>
            <a:fillRect/>
          </a:stretch>
        </p:blipFill>
        <p:spPr>
          <a:xfrm>
            <a:off x="4343400" y="5256598"/>
            <a:ext cx="3505200" cy="819150"/>
          </a:xfrm>
          <a:prstGeom prst="rect">
            <a:avLst/>
          </a:prstGeom>
        </p:spPr>
      </p:pic>
      <p:pic>
        <p:nvPicPr>
          <p:cNvPr id="8" name="图片 7">
            <a:extLst>
              <a:ext uri="{FF2B5EF4-FFF2-40B4-BE49-F238E27FC236}">
                <a16:creationId xmlns:a16="http://schemas.microsoft.com/office/drawing/2014/main" id="{7218D24C-0B14-46DF-AF34-09DD18CF954B}"/>
              </a:ext>
            </a:extLst>
          </p:cNvPr>
          <p:cNvPicPr>
            <a:picLocks noChangeAspect="1"/>
          </p:cNvPicPr>
          <p:nvPr/>
        </p:nvPicPr>
        <p:blipFill>
          <a:blip r:embed="rId5"/>
          <a:stretch>
            <a:fillRect/>
          </a:stretch>
        </p:blipFill>
        <p:spPr>
          <a:xfrm>
            <a:off x="4519612" y="6169025"/>
            <a:ext cx="3152775" cy="647700"/>
          </a:xfrm>
          <a:prstGeom prst="rect">
            <a:avLst/>
          </a:prstGeom>
        </p:spPr>
      </p:pic>
    </p:spTree>
    <p:extLst>
      <p:ext uri="{BB962C8B-B14F-4D97-AF65-F5344CB8AC3E}">
        <p14:creationId xmlns:p14="http://schemas.microsoft.com/office/powerpoint/2010/main" val="3082998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80E85B-6F63-4FF7-8B64-7519FED073EA}"/>
              </a:ext>
            </a:extLst>
          </p:cNvPr>
          <p:cNvSpPr>
            <a:spLocks noGrp="1"/>
          </p:cNvSpPr>
          <p:nvPr>
            <p:ph type="title"/>
          </p:nvPr>
        </p:nvSpPr>
        <p:spPr/>
        <p:txBody>
          <a:bodyPr/>
          <a:lstStyle/>
          <a:p>
            <a:r>
              <a:rPr lang="zh-CN" altLang="en-US" dirty="0"/>
              <a:t>搜索策略 </a:t>
            </a:r>
            <a:r>
              <a:rPr lang="en-US" altLang="zh-CN" dirty="0"/>
              <a:t>-</a:t>
            </a:r>
            <a:r>
              <a:rPr lang="zh-CN" altLang="en-US" dirty="0"/>
              <a:t>基于梯度的优化算法</a:t>
            </a:r>
          </a:p>
        </p:txBody>
      </p:sp>
      <p:sp>
        <p:nvSpPr>
          <p:cNvPr id="3" name="内容占位符 2">
            <a:extLst>
              <a:ext uri="{FF2B5EF4-FFF2-40B4-BE49-F238E27FC236}">
                <a16:creationId xmlns:a16="http://schemas.microsoft.com/office/drawing/2014/main" id="{367C44EC-520E-4341-845C-6929EDEC0454}"/>
              </a:ext>
            </a:extLst>
          </p:cNvPr>
          <p:cNvSpPr>
            <a:spLocks noGrp="1"/>
          </p:cNvSpPr>
          <p:nvPr>
            <p:ph idx="1"/>
          </p:nvPr>
        </p:nvSpPr>
        <p:spPr/>
        <p:txBody>
          <a:bodyPr/>
          <a:lstStyle/>
          <a:p>
            <a:r>
              <a:rPr lang="zh-CN" altLang="en-US" dirty="0"/>
              <a:t>该最优化问题是一个双层优化问题， </a:t>
            </a:r>
            <a:r>
              <a:rPr lang="en-US" altLang="zh-CN" b="1" dirty="0"/>
              <a:t>α </a:t>
            </a:r>
            <a:r>
              <a:rPr lang="zh-CN" altLang="en-US" b="1" dirty="0"/>
              <a:t>（网络结构）</a:t>
            </a:r>
            <a:r>
              <a:rPr lang="zh-CN" altLang="en-US" dirty="0"/>
              <a:t>为上层优化变量，而</a:t>
            </a:r>
            <a:r>
              <a:rPr lang="en-US" altLang="zh-CN" b="1" dirty="0"/>
              <a:t>w </a:t>
            </a:r>
            <a:r>
              <a:rPr lang="zh-CN" altLang="en-US" b="1" dirty="0"/>
              <a:t>（权重值）</a:t>
            </a:r>
            <a:r>
              <a:rPr lang="zh-CN" altLang="en-US" dirty="0"/>
              <a:t>为下层优化变量，</a:t>
            </a:r>
          </a:p>
        </p:txBody>
      </p:sp>
      <p:pic>
        <p:nvPicPr>
          <p:cNvPr id="9" name="图片 8">
            <a:extLst>
              <a:ext uri="{FF2B5EF4-FFF2-40B4-BE49-F238E27FC236}">
                <a16:creationId xmlns:a16="http://schemas.microsoft.com/office/drawing/2014/main" id="{7F3BEB90-30E6-42A0-838D-CD46C984E280}"/>
              </a:ext>
            </a:extLst>
          </p:cNvPr>
          <p:cNvPicPr>
            <a:picLocks noChangeAspect="1"/>
          </p:cNvPicPr>
          <p:nvPr/>
        </p:nvPicPr>
        <p:blipFill>
          <a:blip r:embed="rId2"/>
          <a:stretch>
            <a:fillRect/>
          </a:stretch>
        </p:blipFill>
        <p:spPr>
          <a:xfrm>
            <a:off x="3752850" y="2999543"/>
            <a:ext cx="4686300" cy="1143000"/>
          </a:xfrm>
          <a:prstGeom prst="rect">
            <a:avLst/>
          </a:prstGeom>
        </p:spPr>
      </p:pic>
    </p:spTree>
    <p:extLst>
      <p:ext uri="{BB962C8B-B14F-4D97-AF65-F5344CB8AC3E}">
        <p14:creationId xmlns:p14="http://schemas.microsoft.com/office/powerpoint/2010/main" val="1727128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80E85B-6F63-4FF7-8B64-7519FED073EA}"/>
              </a:ext>
            </a:extLst>
          </p:cNvPr>
          <p:cNvSpPr>
            <a:spLocks noGrp="1"/>
          </p:cNvSpPr>
          <p:nvPr>
            <p:ph type="title"/>
          </p:nvPr>
        </p:nvSpPr>
        <p:spPr/>
        <p:txBody>
          <a:bodyPr/>
          <a:lstStyle/>
          <a:p>
            <a:r>
              <a:rPr lang="zh-CN" altLang="en-US" dirty="0"/>
              <a:t>搜索策略 </a:t>
            </a:r>
            <a:r>
              <a:rPr lang="en-US" altLang="zh-CN" dirty="0"/>
              <a:t>-</a:t>
            </a:r>
            <a:r>
              <a:rPr lang="zh-CN" altLang="en-US" dirty="0"/>
              <a:t>基于梯度的优化算法</a:t>
            </a:r>
          </a:p>
        </p:txBody>
      </p:sp>
      <p:sp>
        <p:nvSpPr>
          <p:cNvPr id="3" name="内容占位符 2">
            <a:extLst>
              <a:ext uri="{FF2B5EF4-FFF2-40B4-BE49-F238E27FC236}">
                <a16:creationId xmlns:a16="http://schemas.microsoft.com/office/drawing/2014/main" id="{367C44EC-520E-4341-845C-6929EDEC0454}"/>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a16="http://schemas.microsoft.com/office/drawing/2014/main" id="{90B83DB9-F550-4813-872E-D0D65CBF07F8}"/>
              </a:ext>
            </a:extLst>
          </p:cNvPr>
          <p:cNvPicPr>
            <a:picLocks noChangeAspect="1"/>
          </p:cNvPicPr>
          <p:nvPr/>
        </p:nvPicPr>
        <p:blipFill>
          <a:blip r:embed="rId2"/>
          <a:stretch>
            <a:fillRect/>
          </a:stretch>
        </p:blipFill>
        <p:spPr>
          <a:xfrm>
            <a:off x="1357312" y="1463675"/>
            <a:ext cx="9477375" cy="5029200"/>
          </a:xfrm>
          <a:prstGeom prst="rect">
            <a:avLst/>
          </a:prstGeom>
        </p:spPr>
      </p:pic>
    </p:spTree>
    <p:extLst>
      <p:ext uri="{BB962C8B-B14F-4D97-AF65-F5344CB8AC3E}">
        <p14:creationId xmlns:p14="http://schemas.microsoft.com/office/powerpoint/2010/main" val="2504567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B2ED1F-6661-48DF-83C6-46409697282E}"/>
              </a:ext>
            </a:extLst>
          </p:cNvPr>
          <p:cNvSpPr>
            <a:spLocks noGrp="1"/>
          </p:cNvSpPr>
          <p:nvPr>
            <p:ph type="title"/>
          </p:nvPr>
        </p:nvSpPr>
        <p:spPr/>
        <p:txBody>
          <a:bodyPr/>
          <a:lstStyle/>
          <a:p>
            <a:r>
              <a:rPr lang="zh-CN" altLang="en-US" dirty="0"/>
              <a:t>搜索策略</a:t>
            </a:r>
            <a:r>
              <a:rPr lang="en-US" altLang="zh-CN" dirty="0"/>
              <a:t>-</a:t>
            </a:r>
            <a:r>
              <a:rPr lang="zh-CN" altLang="en-US" dirty="0"/>
              <a:t>多目标</a:t>
            </a:r>
            <a:r>
              <a:rPr lang="en-US" altLang="zh-CN" dirty="0"/>
              <a:t>NAS</a:t>
            </a:r>
            <a:endParaRPr lang="zh-CN" altLang="en-US" dirty="0"/>
          </a:p>
        </p:txBody>
      </p:sp>
      <p:sp>
        <p:nvSpPr>
          <p:cNvPr id="3" name="内容占位符 2">
            <a:extLst>
              <a:ext uri="{FF2B5EF4-FFF2-40B4-BE49-F238E27FC236}">
                <a16:creationId xmlns:a16="http://schemas.microsoft.com/office/drawing/2014/main" id="{8CBFF25A-D8A7-477E-813E-91DE4FA89F68}"/>
              </a:ext>
            </a:extLst>
          </p:cNvPr>
          <p:cNvSpPr>
            <a:spLocks noGrp="1"/>
          </p:cNvSpPr>
          <p:nvPr>
            <p:ph idx="1"/>
          </p:nvPr>
        </p:nvSpPr>
        <p:spPr/>
        <p:txBody>
          <a:bodyPr>
            <a:normAutofit/>
          </a:bodyPr>
          <a:lstStyle/>
          <a:p>
            <a:r>
              <a:rPr lang="zh-CN" altLang="en-US" dirty="0"/>
              <a:t>前面介绍的方法优化目标是最大化神经网络的</a:t>
            </a:r>
            <a:r>
              <a:rPr lang="zh-CN" altLang="en-US" dirty="0">
                <a:solidFill>
                  <a:srgbClr val="FF0000"/>
                </a:solidFill>
              </a:rPr>
              <a:t>预测精度</a:t>
            </a:r>
            <a:r>
              <a:rPr lang="zh-CN" altLang="en-US" dirty="0"/>
              <a:t>。对于有些应用，</a:t>
            </a:r>
            <a:r>
              <a:rPr lang="zh-CN" altLang="en-US" dirty="0">
                <a:solidFill>
                  <a:srgbClr val="FF0000"/>
                </a:solidFill>
              </a:rPr>
              <a:t>存储空间，模型大小，预测时间</a:t>
            </a:r>
            <a:r>
              <a:rPr lang="zh-CN" altLang="en-US" dirty="0"/>
              <a:t>也非常重要。</a:t>
            </a:r>
            <a:endParaRPr lang="en-US" altLang="zh-CN" dirty="0"/>
          </a:p>
          <a:p>
            <a:endParaRPr lang="en-US" altLang="zh-CN" dirty="0"/>
          </a:p>
          <a:p>
            <a:r>
              <a:rPr lang="zh-CN" altLang="en-US" dirty="0"/>
              <a:t>多目标</a:t>
            </a:r>
            <a:r>
              <a:rPr lang="en-US" altLang="zh-CN" dirty="0"/>
              <a:t>NAS </a:t>
            </a:r>
            <a:r>
              <a:rPr lang="zh-CN" altLang="en-US" dirty="0"/>
              <a:t>采用</a:t>
            </a:r>
            <a:r>
              <a:rPr lang="zh-CN" altLang="en-US" dirty="0">
                <a:solidFill>
                  <a:srgbClr val="FF0000"/>
                </a:solidFill>
              </a:rPr>
              <a:t>帕累托最优</a:t>
            </a:r>
            <a:r>
              <a:rPr lang="zh-CN" altLang="en-US" dirty="0"/>
              <a:t>来寻找网络结构。</a:t>
            </a:r>
            <a:endParaRPr lang="en-US" altLang="zh-CN" dirty="0"/>
          </a:p>
        </p:txBody>
      </p:sp>
    </p:spTree>
    <p:extLst>
      <p:ext uri="{BB962C8B-B14F-4D97-AF65-F5344CB8AC3E}">
        <p14:creationId xmlns:p14="http://schemas.microsoft.com/office/powerpoint/2010/main" val="3143821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B2ED1F-6661-48DF-83C6-46409697282E}"/>
              </a:ext>
            </a:extLst>
          </p:cNvPr>
          <p:cNvSpPr>
            <a:spLocks noGrp="1"/>
          </p:cNvSpPr>
          <p:nvPr>
            <p:ph type="title"/>
          </p:nvPr>
        </p:nvSpPr>
        <p:spPr/>
        <p:txBody>
          <a:bodyPr/>
          <a:lstStyle/>
          <a:p>
            <a:r>
              <a:rPr lang="zh-CN" altLang="en-US" dirty="0"/>
              <a:t>搜索策略</a:t>
            </a:r>
            <a:r>
              <a:rPr lang="en-US" altLang="zh-CN" dirty="0"/>
              <a:t>-</a:t>
            </a:r>
            <a:r>
              <a:rPr lang="zh-CN" altLang="en-US" dirty="0"/>
              <a:t>多目标</a:t>
            </a:r>
            <a:r>
              <a:rPr lang="en-US" altLang="zh-CN" dirty="0"/>
              <a:t>NAS</a:t>
            </a:r>
            <a:endParaRPr lang="zh-CN" altLang="en-US" dirty="0"/>
          </a:p>
        </p:txBody>
      </p:sp>
      <p:sp>
        <p:nvSpPr>
          <p:cNvPr id="3" name="内容占位符 2">
            <a:extLst>
              <a:ext uri="{FF2B5EF4-FFF2-40B4-BE49-F238E27FC236}">
                <a16:creationId xmlns:a16="http://schemas.microsoft.com/office/drawing/2014/main" id="{8CBFF25A-D8A7-477E-813E-91DE4FA89F68}"/>
              </a:ext>
            </a:extLst>
          </p:cNvPr>
          <p:cNvSpPr>
            <a:spLocks noGrp="1"/>
          </p:cNvSpPr>
          <p:nvPr>
            <p:ph idx="1"/>
          </p:nvPr>
        </p:nvSpPr>
        <p:spPr/>
        <p:txBody>
          <a:bodyPr>
            <a:normAutofit/>
          </a:bodyPr>
          <a:lstStyle/>
          <a:p>
            <a:r>
              <a:rPr lang="zh-CN" altLang="en-US" dirty="0"/>
              <a:t>解决方案在</a:t>
            </a:r>
            <a:r>
              <a:rPr lang="zh-CN" altLang="en-US" dirty="0">
                <a:solidFill>
                  <a:srgbClr val="FF0000"/>
                </a:solidFill>
              </a:rPr>
              <a:t>不降低其他目标</a:t>
            </a:r>
            <a:r>
              <a:rPr lang="zh-CN" altLang="en-US" dirty="0"/>
              <a:t>的前提下，</a:t>
            </a:r>
            <a:r>
              <a:rPr lang="zh-CN" altLang="en-US" dirty="0">
                <a:solidFill>
                  <a:srgbClr val="FF0000"/>
                </a:solidFill>
              </a:rPr>
              <a:t>任何目标都能不能得到改善</a:t>
            </a:r>
            <a:r>
              <a:rPr lang="zh-CN" altLang="en-US" dirty="0"/>
              <a:t>，则认为是</a:t>
            </a:r>
            <a:r>
              <a:rPr lang="zh-CN" altLang="en-US" dirty="0">
                <a:solidFill>
                  <a:srgbClr val="FF0000"/>
                </a:solidFill>
              </a:rPr>
              <a:t>帕雷托最优</a:t>
            </a:r>
            <a:r>
              <a:rPr lang="zh-CN" altLang="en-US" dirty="0"/>
              <a:t>的。</a:t>
            </a:r>
            <a:endParaRPr lang="en-US" altLang="zh-CN" dirty="0"/>
          </a:p>
          <a:p>
            <a:r>
              <a:rPr lang="zh-CN" altLang="en-US" dirty="0"/>
              <a:t>在</a:t>
            </a:r>
            <a:r>
              <a:rPr lang="zh-CN" altLang="en-US" dirty="0">
                <a:solidFill>
                  <a:srgbClr val="FF0000"/>
                </a:solidFill>
              </a:rPr>
              <a:t>不降低其他目标</a:t>
            </a:r>
            <a:r>
              <a:rPr lang="zh-CN" altLang="en-US" dirty="0"/>
              <a:t>的前提下，</a:t>
            </a:r>
            <a:r>
              <a:rPr lang="zh-CN" altLang="en-US" dirty="0">
                <a:solidFill>
                  <a:srgbClr val="FF0000"/>
                </a:solidFill>
              </a:rPr>
              <a:t>某一目标得到改善</a:t>
            </a:r>
            <a:r>
              <a:rPr lang="zh-CN" altLang="en-US" dirty="0"/>
              <a:t>，则称为</a:t>
            </a:r>
            <a:r>
              <a:rPr lang="zh-CN" altLang="en-US" dirty="0">
                <a:solidFill>
                  <a:srgbClr val="FF0000"/>
                </a:solidFill>
              </a:rPr>
              <a:t>帕累托改进</a:t>
            </a:r>
            <a:r>
              <a:rPr lang="zh-CN" altLang="en-US" dirty="0"/>
              <a:t>。</a:t>
            </a:r>
            <a:endParaRPr lang="en-US" altLang="zh-CN" dirty="0"/>
          </a:p>
          <a:p>
            <a:r>
              <a:rPr lang="zh-CN" altLang="en-US" dirty="0"/>
              <a:t>多目标</a:t>
            </a:r>
            <a:r>
              <a:rPr lang="en-US" altLang="zh-CN" dirty="0"/>
              <a:t>NAS </a:t>
            </a:r>
            <a:r>
              <a:rPr lang="zh-CN" altLang="en-US" dirty="0"/>
              <a:t>算法以此为准则在各种目标之间做出折中优化。</a:t>
            </a:r>
          </a:p>
        </p:txBody>
      </p:sp>
    </p:spTree>
    <p:extLst>
      <p:ext uri="{BB962C8B-B14F-4D97-AF65-F5344CB8AC3E}">
        <p14:creationId xmlns:p14="http://schemas.microsoft.com/office/powerpoint/2010/main" val="2046176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D062AB-5388-4E43-A8E9-E4FF6EAAF7B7}"/>
              </a:ext>
            </a:extLst>
          </p:cNvPr>
          <p:cNvSpPr>
            <a:spLocks noGrp="1"/>
          </p:cNvSpPr>
          <p:nvPr>
            <p:ph type="title"/>
          </p:nvPr>
        </p:nvSpPr>
        <p:spPr/>
        <p:txBody>
          <a:bodyPr/>
          <a:lstStyle/>
          <a:p>
            <a:r>
              <a:rPr lang="zh-CN" altLang="en-US" dirty="0"/>
              <a:t>性能评估策略</a:t>
            </a:r>
          </a:p>
        </p:txBody>
      </p:sp>
      <p:sp>
        <p:nvSpPr>
          <p:cNvPr id="3" name="内容占位符 2">
            <a:extLst>
              <a:ext uri="{FF2B5EF4-FFF2-40B4-BE49-F238E27FC236}">
                <a16:creationId xmlns:a16="http://schemas.microsoft.com/office/drawing/2014/main" id="{C297A1E3-9760-4894-B1DB-E8C1719D0A78}"/>
              </a:ext>
            </a:extLst>
          </p:cNvPr>
          <p:cNvSpPr>
            <a:spLocks noGrp="1"/>
          </p:cNvSpPr>
          <p:nvPr>
            <p:ph idx="1"/>
          </p:nvPr>
        </p:nvSpPr>
        <p:spPr/>
        <p:txBody>
          <a:bodyPr>
            <a:normAutofit/>
          </a:bodyPr>
          <a:lstStyle/>
          <a:p>
            <a:r>
              <a:rPr lang="zh-CN" altLang="en-US" dirty="0"/>
              <a:t>首先</a:t>
            </a:r>
            <a:r>
              <a:rPr lang="zh-CN" altLang="en-US" dirty="0">
                <a:solidFill>
                  <a:srgbClr val="FF0000"/>
                </a:solidFill>
              </a:rPr>
              <a:t>在一个训练集上训练</a:t>
            </a:r>
            <a:r>
              <a:rPr lang="zh-CN" altLang="en-US" dirty="0"/>
              <a:t>，然后</a:t>
            </a:r>
            <a:r>
              <a:rPr lang="zh-CN" altLang="en-US" dirty="0">
                <a:solidFill>
                  <a:srgbClr val="FF0000"/>
                </a:solidFill>
              </a:rPr>
              <a:t>在验证集上测试精度值</a:t>
            </a:r>
            <a:r>
              <a:rPr lang="zh-CN" altLang="en-US" dirty="0"/>
              <a:t>。</a:t>
            </a:r>
            <a:endParaRPr lang="en-US" altLang="zh-CN" dirty="0"/>
          </a:p>
          <a:p>
            <a:endParaRPr lang="en-US" altLang="zh-CN" dirty="0"/>
          </a:p>
          <a:p>
            <a:r>
              <a:rPr lang="zh-CN" altLang="en-US" dirty="0"/>
              <a:t>训练和验证过程</a:t>
            </a:r>
            <a:r>
              <a:rPr lang="zh-CN" altLang="en-US" dirty="0">
                <a:solidFill>
                  <a:srgbClr val="FF0000"/>
                </a:solidFill>
              </a:rPr>
              <a:t>非常耗时</a:t>
            </a:r>
            <a:r>
              <a:rPr lang="zh-CN" altLang="en-US" dirty="0"/>
              <a:t>，因此有必要采取措施以降低性能评估的成本。</a:t>
            </a:r>
          </a:p>
        </p:txBody>
      </p:sp>
    </p:spTree>
    <p:extLst>
      <p:ext uri="{BB962C8B-B14F-4D97-AF65-F5344CB8AC3E}">
        <p14:creationId xmlns:p14="http://schemas.microsoft.com/office/powerpoint/2010/main" val="2590750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D062AB-5388-4E43-A8E9-E4FF6EAAF7B7}"/>
              </a:ext>
            </a:extLst>
          </p:cNvPr>
          <p:cNvSpPr>
            <a:spLocks noGrp="1"/>
          </p:cNvSpPr>
          <p:nvPr>
            <p:ph type="title"/>
          </p:nvPr>
        </p:nvSpPr>
        <p:spPr/>
        <p:txBody>
          <a:bodyPr/>
          <a:lstStyle/>
          <a:p>
            <a:r>
              <a:rPr lang="zh-CN" altLang="en-US" dirty="0"/>
              <a:t>性能评估策略</a:t>
            </a:r>
          </a:p>
        </p:txBody>
      </p:sp>
      <p:sp>
        <p:nvSpPr>
          <p:cNvPr id="3" name="内容占位符 2">
            <a:extLst>
              <a:ext uri="{FF2B5EF4-FFF2-40B4-BE49-F238E27FC236}">
                <a16:creationId xmlns:a16="http://schemas.microsoft.com/office/drawing/2014/main" id="{C297A1E3-9760-4894-B1DB-E8C1719D0A78}"/>
              </a:ext>
            </a:extLst>
          </p:cNvPr>
          <p:cNvSpPr>
            <a:spLocks noGrp="1"/>
          </p:cNvSpPr>
          <p:nvPr>
            <p:ph idx="1"/>
          </p:nvPr>
        </p:nvSpPr>
        <p:spPr/>
        <p:txBody>
          <a:bodyPr>
            <a:normAutofit/>
          </a:bodyPr>
          <a:lstStyle/>
          <a:p>
            <a:r>
              <a:rPr lang="zh-CN" altLang="en-US" dirty="0"/>
              <a:t>降低训练成本的简单做法</a:t>
            </a:r>
            <a:endParaRPr lang="en-US" altLang="zh-CN" dirty="0"/>
          </a:p>
          <a:p>
            <a:pPr lvl="1"/>
            <a:r>
              <a:rPr lang="zh-CN" altLang="en-US" dirty="0"/>
              <a:t>减少训练时间（迭代次数）</a:t>
            </a:r>
            <a:endParaRPr lang="en-US" altLang="zh-CN" dirty="0"/>
          </a:p>
          <a:p>
            <a:pPr lvl="1"/>
            <a:r>
              <a:rPr lang="zh-CN" altLang="en-US" dirty="0"/>
              <a:t>在训练样本的一个子集上进行训练</a:t>
            </a:r>
            <a:endParaRPr lang="en-US" altLang="zh-CN" dirty="0"/>
          </a:p>
          <a:p>
            <a:pPr lvl="1"/>
            <a:r>
              <a:rPr lang="zh-CN" altLang="en-US" dirty="0"/>
              <a:t>在低分辨率的图像上进行训练</a:t>
            </a:r>
            <a:endParaRPr lang="en-US" altLang="zh-CN" dirty="0"/>
          </a:p>
          <a:p>
            <a:pPr lvl="1"/>
            <a:r>
              <a:rPr lang="zh-CN" altLang="en-US" dirty="0"/>
              <a:t>在训练时减少某些层的卷积核的数量</a:t>
            </a:r>
            <a:endParaRPr lang="en-US" altLang="zh-CN" dirty="0"/>
          </a:p>
          <a:p>
            <a:pPr lvl="1"/>
            <a:endParaRPr lang="en-US" altLang="zh-CN" dirty="0"/>
          </a:p>
          <a:p>
            <a:r>
              <a:rPr lang="zh-CN" altLang="en-US" dirty="0"/>
              <a:t>可能会导致性能评估值的偏差。虽然搜索策略只需对各种网络结构的优劣进行排序，无需知道它们准确的性能指标，但</a:t>
            </a:r>
            <a:r>
              <a:rPr lang="zh-CN" altLang="en-US" dirty="0">
                <a:solidFill>
                  <a:srgbClr val="FF0000"/>
                </a:solidFill>
              </a:rPr>
              <a:t>这种近似可能还是会导致排序结果的偏差。</a:t>
            </a:r>
          </a:p>
        </p:txBody>
      </p:sp>
    </p:spTree>
    <p:extLst>
      <p:ext uri="{BB962C8B-B14F-4D97-AF65-F5344CB8AC3E}">
        <p14:creationId xmlns:p14="http://schemas.microsoft.com/office/powerpoint/2010/main" val="68911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B7844F-5ECD-4E1E-A1EB-363E26B662C6}"/>
              </a:ext>
            </a:extLst>
          </p:cNvPr>
          <p:cNvSpPr>
            <a:spLocks noGrp="1"/>
          </p:cNvSpPr>
          <p:nvPr>
            <p:ph type="title"/>
          </p:nvPr>
        </p:nvSpPr>
        <p:spPr/>
        <p:txBody>
          <a:bodyPr/>
          <a:lstStyle/>
          <a:p>
            <a:r>
              <a:rPr lang="zh-CN" altLang="en-US" dirty="0"/>
              <a:t>搜索空间</a:t>
            </a:r>
          </a:p>
        </p:txBody>
      </p:sp>
      <p:sp>
        <p:nvSpPr>
          <p:cNvPr id="3" name="内容占位符 2">
            <a:extLst>
              <a:ext uri="{FF2B5EF4-FFF2-40B4-BE49-F238E27FC236}">
                <a16:creationId xmlns:a16="http://schemas.microsoft.com/office/drawing/2014/main" id="{1F1B494E-BCFE-4235-BD24-2BAAD27E5F2A}"/>
              </a:ext>
            </a:extLst>
          </p:cNvPr>
          <p:cNvSpPr>
            <a:spLocks noGrp="1"/>
          </p:cNvSpPr>
          <p:nvPr>
            <p:ph idx="1"/>
          </p:nvPr>
        </p:nvSpPr>
        <p:spPr/>
        <p:txBody>
          <a:bodyPr/>
          <a:lstStyle/>
          <a:p>
            <a:r>
              <a:rPr lang="zh-CN" altLang="en-US" dirty="0"/>
              <a:t>神经网络所实现的计算可以抽象成一个</a:t>
            </a:r>
            <a:r>
              <a:rPr lang="zh-CN" altLang="en-US" dirty="0">
                <a:solidFill>
                  <a:srgbClr val="FF0000"/>
                </a:solidFill>
              </a:rPr>
              <a:t>无孤立节点的有向无环图（</a:t>
            </a:r>
            <a:r>
              <a:rPr lang="en-US" altLang="zh-CN" dirty="0">
                <a:solidFill>
                  <a:srgbClr val="FF0000"/>
                </a:solidFill>
              </a:rPr>
              <a:t>DAG</a:t>
            </a:r>
            <a:r>
              <a:rPr lang="zh-CN" altLang="en-US" dirty="0">
                <a:solidFill>
                  <a:srgbClr val="FF0000"/>
                </a:solidFill>
              </a:rPr>
              <a:t>）</a:t>
            </a:r>
            <a:r>
              <a:rPr lang="zh-CN" altLang="en-US" dirty="0"/>
              <a:t>，图的</a:t>
            </a:r>
            <a:r>
              <a:rPr lang="zh-CN" altLang="en-US" dirty="0">
                <a:solidFill>
                  <a:srgbClr val="FF0000"/>
                </a:solidFill>
              </a:rPr>
              <a:t>节点代表神经网络的层</a:t>
            </a:r>
            <a:r>
              <a:rPr lang="zh-CN" altLang="en-US" dirty="0"/>
              <a:t>，</a:t>
            </a:r>
            <a:r>
              <a:rPr lang="zh-CN" altLang="en-US" dirty="0">
                <a:solidFill>
                  <a:srgbClr val="FF0000"/>
                </a:solidFill>
              </a:rPr>
              <a:t>边代表数据的流动</a:t>
            </a:r>
            <a:r>
              <a:rPr lang="zh-CN" altLang="en-US" dirty="0"/>
              <a:t>。</a:t>
            </a:r>
            <a:endParaRPr lang="en-US" altLang="zh-CN" dirty="0"/>
          </a:p>
          <a:p>
            <a:endParaRPr lang="en-US" altLang="zh-CN" dirty="0"/>
          </a:p>
          <a:p>
            <a:r>
              <a:rPr lang="zh-CN" altLang="en-US" dirty="0"/>
              <a:t>每个节点</a:t>
            </a:r>
            <a:r>
              <a:rPr lang="zh-CN" altLang="en-US" dirty="0">
                <a:solidFill>
                  <a:srgbClr val="FF0000"/>
                </a:solidFill>
              </a:rPr>
              <a:t>从其前驱节点（有边射入）接收数据</a:t>
            </a:r>
            <a:r>
              <a:rPr lang="zh-CN" altLang="en-US" dirty="0"/>
              <a:t>，经过计算之后将</a:t>
            </a:r>
            <a:r>
              <a:rPr lang="zh-CN" altLang="en-US" dirty="0">
                <a:solidFill>
                  <a:srgbClr val="FF0000"/>
                </a:solidFill>
              </a:rPr>
              <a:t>数据输出到后续节点（有边射出）。</a:t>
            </a:r>
            <a:endParaRPr lang="en-US" altLang="zh-CN" dirty="0">
              <a:solidFill>
                <a:srgbClr val="FF0000"/>
              </a:solidFill>
            </a:endParaRPr>
          </a:p>
        </p:txBody>
      </p:sp>
    </p:spTree>
    <p:extLst>
      <p:ext uri="{BB962C8B-B14F-4D97-AF65-F5344CB8AC3E}">
        <p14:creationId xmlns:p14="http://schemas.microsoft.com/office/powerpoint/2010/main" val="3054710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D062AB-5388-4E43-A8E9-E4FF6EAAF7B7}"/>
              </a:ext>
            </a:extLst>
          </p:cNvPr>
          <p:cNvSpPr>
            <a:spLocks noGrp="1"/>
          </p:cNvSpPr>
          <p:nvPr>
            <p:ph type="title"/>
          </p:nvPr>
        </p:nvSpPr>
        <p:spPr/>
        <p:txBody>
          <a:bodyPr/>
          <a:lstStyle/>
          <a:p>
            <a:r>
              <a:rPr lang="zh-CN" altLang="en-US" dirty="0"/>
              <a:t>性能评估策略</a:t>
            </a:r>
          </a:p>
        </p:txBody>
      </p:sp>
      <p:sp>
        <p:nvSpPr>
          <p:cNvPr id="3" name="内容占位符 2">
            <a:extLst>
              <a:ext uri="{FF2B5EF4-FFF2-40B4-BE49-F238E27FC236}">
                <a16:creationId xmlns:a16="http://schemas.microsoft.com/office/drawing/2014/main" id="{C297A1E3-9760-4894-B1DB-E8C1719D0A78}"/>
              </a:ext>
            </a:extLst>
          </p:cNvPr>
          <p:cNvSpPr>
            <a:spLocks noGrp="1"/>
          </p:cNvSpPr>
          <p:nvPr>
            <p:ph idx="1"/>
          </p:nvPr>
        </p:nvSpPr>
        <p:spPr/>
        <p:txBody>
          <a:bodyPr>
            <a:normAutofit/>
          </a:bodyPr>
          <a:lstStyle/>
          <a:p>
            <a:r>
              <a:rPr lang="zh-CN" altLang="en-US" dirty="0"/>
              <a:t>更复杂的做法是</a:t>
            </a:r>
            <a:r>
              <a:rPr lang="zh-CN" altLang="en-US" dirty="0">
                <a:solidFill>
                  <a:srgbClr val="FF0000"/>
                </a:solidFill>
              </a:rPr>
              <a:t>对网络的性能进行预测</a:t>
            </a:r>
            <a:r>
              <a:rPr lang="zh-CN" altLang="en-US" dirty="0"/>
              <a:t>（外推）</a:t>
            </a:r>
            <a:endParaRPr lang="en-US" altLang="zh-CN" dirty="0"/>
          </a:p>
          <a:p>
            <a:pPr lvl="1"/>
            <a:r>
              <a:rPr lang="zh-CN" altLang="en-US" dirty="0"/>
              <a:t>通过训练时前面若干次迭代时的性能表现推断其最终的性能</a:t>
            </a:r>
            <a:endParaRPr lang="en-US" altLang="zh-CN" dirty="0"/>
          </a:p>
          <a:p>
            <a:pPr lvl="1"/>
            <a:r>
              <a:rPr lang="zh-CN" altLang="en-US" dirty="0"/>
              <a:t>用搜索出的单元（块）的特性预测整个网络的性能</a:t>
            </a:r>
            <a:endParaRPr lang="en-US" altLang="zh-CN" dirty="0"/>
          </a:p>
          <a:p>
            <a:r>
              <a:rPr lang="zh-CN" altLang="en-US" dirty="0"/>
              <a:t>权值共享也是一种方案。</a:t>
            </a:r>
            <a:endParaRPr lang="en-US" altLang="zh-CN" dirty="0"/>
          </a:p>
          <a:p>
            <a:pPr lvl="1"/>
            <a:r>
              <a:rPr lang="zh-CN" altLang="en-US" dirty="0">
                <a:solidFill>
                  <a:srgbClr val="FF0000"/>
                </a:solidFill>
              </a:rPr>
              <a:t>以之前训练过的子网络的权重作为当前要评估的子网络的初始权重</a:t>
            </a:r>
            <a:endParaRPr lang="en-US" altLang="zh-CN" dirty="0">
              <a:solidFill>
                <a:srgbClr val="FF0000"/>
              </a:solidFill>
            </a:endParaRPr>
          </a:p>
          <a:p>
            <a:pPr lvl="1"/>
            <a:r>
              <a:rPr lang="zh-CN" altLang="en-US" dirty="0"/>
              <a:t>可以有效的提高训练速度，加速收敛，避免从头开始训练。</a:t>
            </a:r>
            <a:endParaRPr lang="en-US" altLang="zh-CN" dirty="0"/>
          </a:p>
          <a:p>
            <a:pPr lvl="1"/>
            <a:r>
              <a:rPr lang="en-US" altLang="zh-CN" dirty="0"/>
              <a:t>ENAS</a:t>
            </a:r>
            <a:r>
              <a:rPr lang="zh-CN" altLang="en-US" dirty="0"/>
              <a:t>和</a:t>
            </a:r>
            <a:r>
              <a:rPr lang="en-US" altLang="zh-CN" dirty="0"/>
              <a:t>DARTS</a:t>
            </a:r>
            <a:r>
              <a:rPr lang="zh-CN" altLang="en-US" dirty="0"/>
              <a:t>则直接让各个子网络共享同一套权重参数。</a:t>
            </a:r>
            <a:endParaRPr lang="en-US" altLang="zh-CN" dirty="0"/>
          </a:p>
          <a:p>
            <a:endParaRPr lang="zh-CN" altLang="en-US" dirty="0">
              <a:solidFill>
                <a:srgbClr val="FF0000"/>
              </a:solidFill>
            </a:endParaRPr>
          </a:p>
        </p:txBody>
      </p:sp>
    </p:spTree>
    <p:extLst>
      <p:ext uri="{BB962C8B-B14F-4D97-AF65-F5344CB8AC3E}">
        <p14:creationId xmlns:p14="http://schemas.microsoft.com/office/powerpoint/2010/main" val="125437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BEFC33-CB56-4464-AE85-C3B3E227EF46}"/>
              </a:ext>
            </a:extLst>
          </p:cNvPr>
          <p:cNvSpPr>
            <a:spLocks noGrp="1"/>
          </p:cNvSpPr>
          <p:nvPr>
            <p:ph type="title"/>
          </p:nvPr>
        </p:nvSpPr>
        <p:spPr/>
        <p:txBody>
          <a:bodyPr/>
          <a:lstStyle/>
          <a:p>
            <a:r>
              <a:rPr lang="zh-CN" altLang="en-US" dirty="0"/>
              <a:t>搜索空间</a:t>
            </a:r>
          </a:p>
        </p:txBody>
      </p:sp>
      <p:sp>
        <p:nvSpPr>
          <p:cNvPr id="3" name="内容占位符 2">
            <a:extLst>
              <a:ext uri="{FF2B5EF4-FFF2-40B4-BE49-F238E27FC236}">
                <a16:creationId xmlns:a16="http://schemas.microsoft.com/office/drawing/2014/main" id="{6D84AC58-1238-44EE-AA43-D6A821253926}"/>
              </a:ext>
            </a:extLst>
          </p:cNvPr>
          <p:cNvSpPr>
            <a:spLocks noGrp="1"/>
          </p:cNvSpPr>
          <p:nvPr>
            <p:ph idx="1"/>
          </p:nvPr>
        </p:nvSpPr>
        <p:spPr/>
        <p:txBody>
          <a:bodyPr/>
          <a:lstStyle/>
          <a:p>
            <a:r>
              <a:rPr lang="zh-CN" altLang="en-US" dirty="0"/>
              <a:t>按照不同的尺度，神经网络的结构定义包含如下层次的信息：</a:t>
            </a:r>
            <a:endParaRPr lang="en-US" altLang="zh-CN" dirty="0"/>
          </a:p>
          <a:p>
            <a:pPr lvl="1"/>
            <a:r>
              <a:rPr lang="zh-CN" altLang="en-US" dirty="0"/>
              <a:t>网络的</a:t>
            </a:r>
            <a:r>
              <a:rPr lang="zh-CN" altLang="en-US" dirty="0">
                <a:solidFill>
                  <a:srgbClr val="FF0000"/>
                </a:solidFill>
              </a:rPr>
              <a:t>拓扑结构</a:t>
            </a:r>
            <a:endParaRPr lang="en-US" altLang="zh-CN" dirty="0">
              <a:solidFill>
                <a:srgbClr val="FF0000"/>
              </a:solidFill>
            </a:endParaRPr>
          </a:p>
          <a:p>
            <a:pPr lvl="2"/>
            <a:r>
              <a:rPr lang="zh-CN" altLang="en-US" dirty="0"/>
              <a:t>有多少个层</a:t>
            </a:r>
            <a:endParaRPr lang="en-US" altLang="zh-CN" dirty="0"/>
          </a:p>
          <a:p>
            <a:pPr lvl="2"/>
            <a:r>
              <a:rPr lang="zh-CN" altLang="en-US" dirty="0"/>
              <a:t>层的连接关系</a:t>
            </a:r>
            <a:endParaRPr lang="en-US" altLang="zh-CN" dirty="0"/>
          </a:p>
          <a:p>
            <a:pPr lvl="1"/>
            <a:r>
              <a:rPr lang="zh-CN" altLang="en-US" dirty="0"/>
              <a:t>每个</a:t>
            </a:r>
            <a:r>
              <a:rPr lang="zh-CN" altLang="en-US" dirty="0">
                <a:solidFill>
                  <a:srgbClr val="FF0000"/>
                </a:solidFill>
              </a:rPr>
              <a:t>层的类型</a:t>
            </a:r>
            <a:endParaRPr lang="en-US" altLang="zh-CN" dirty="0">
              <a:solidFill>
                <a:srgbClr val="FF0000"/>
              </a:solidFill>
            </a:endParaRPr>
          </a:p>
          <a:p>
            <a:pPr lvl="2"/>
            <a:r>
              <a:rPr lang="zh-CN" altLang="en-US" dirty="0"/>
              <a:t>第一个层必须为输入层，最后一个层必须为输出</a:t>
            </a:r>
            <a:endParaRPr lang="en-US" altLang="zh-CN" dirty="0"/>
          </a:p>
          <a:p>
            <a:pPr lvl="2"/>
            <a:r>
              <a:rPr lang="zh-CN" altLang="en-US" dirty="0"/>
              <a:t>中间层可是各种不同的运算即层的类型</a:t>
            </a:r>
            <a:endParaRPr lang="en-US" altLang="zh-CN" dirty="0"/>
          </a:p>
          <a:p>
            <a:pPr lvl="1"/>
            <a:r>
              <a:rPr lang="zh-CN" altLang="en-US" dirty="0"/>
              <a:t>每个层内部的</a:t>
            </a:r>
            <a:r>
              <a:rPr lang="zh-CN" altLang="en-US" dirty="0">
                <a:solidFill>
                  <a:srgbClr val="FF0000"/>
                </a:solidFill>
              </a:rPr>
              <a:t>超参数</a:t>
            </a:r>
            <a:endParaRPr lang="zh-CN" altLang="en-US" dirty="0"/>
          </a:p>
        </p:txBody>
      </p:sp>
    </p:spTree>
    <p:extLst>
      <p:ext uri="{BB962C8B-B14F-4D97-AF65-F5344CB8AC3E}">
        <p14:creationId xmlns:p14="http://schemas.microsoft.com/office/powerpoint/2010/main" val="3147511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BEFC33-CB56-4464-AE85-C3B3E227EF46}"/>
              </a:ext>
            </a:extLst>
          </p:cNvPr>
          <p:cNvSpPr>
            <a:spLocks noGrp="1"/>
          </p:cNvSpPr>
          <p:nvPr>
            <p:ph type="title"/>
          </p:nvPr>
        </p:nvSpPr>
        <p:spPr/>
        <p:txBody>
          <a:bodyPr/>
          <a:lstStyle/>
          <a:p>
            <a:r>
              <a:rPr lang="zh-CN" altLang="en-US" dirty="0"/>
              <a:t>搜索空间</a:t>
            </a:r>
          </a:p>
        </p:txBody>
      </p:sp>
      <p:sp>
        <p:nvSpPr>
          <p:cNvPr id="3" name="内容占位符 2">
            <a:extLst>
              <a:ext uri="{FF2B5EF4-FFF2-40B4-BE49-F238E27FC236}">
                <a16:creationId xmlns:a16="http://schemas.microsoft.com/office/drawing/2014/main" id="{6D84AC58-1238-44EE-AA43-D6A821253926}"/>
              </a:ext>
            </a:extLst>
          </p:cNvPr>
          <p:cNvSpPr>
            <a:spLocks noGrp="1"/>
          </p:cNvSpPr>
          <p:nvPr>
            <p:ph idx="1"/>
          </p:nvPr>
        </p:nvSpPr>
        <p:spPr/>
        <p:txBody>
          <a:bodyPr/>
          <a:lstStyle/>
          <a:p>
            <a:r>
              <a:rPr lang="zh-CN" altLang="en-US" dirty="0"/>
              <a:t>为了提高搜索效率，有时候会搜索空间进行限定或简化。</a:t>
            </a:r>
            <a:endParaRPr lang="en-US" altLang="zh-CN" dirty="0"/>
          </a:p>
          <a:p>
            <a:pPr lvl="1"/>
            <a:r>
              <a:rPr lang="zh-CN" altLang="en-US" dirty="0"/>
              <a:t>在某些</a:t>
            </a:r>
            <a:r>
              <a:rPr lang="en-US" altLang="zh-CN" dirty="0"/>
              <a:t>NAS</a:t>
            </a:r>
            <a:r>
              <a:rPr lang="zh-CN" altLang="en-US" dirty="0"/>
              <a:t>实现中会</a:t>
            </a:r>
            <a:r>
              <a:rPr lang="zh-CN" altLang="en-US" dirty="0">
                <a:solidFill>
                  <a:srgbClr val="FF0000"/>
                </a:solidFill>
              </a:rPr>
              <a:t>把网络切分成基本单元（</a:t>
            </a:r>
            <a:r>
              <a:rPr lang="en-US" altLang="zh-CN" dirty="0">
                <a:solidFill>
                  <a:srgbClr val="FF0000"/>
                </a:solidFill>
              </a:rPr>
              <a:t>cell</a:t>
            </a:r>
            <a:r>
              <a:rPr lang="zh-CN" altLang="en-US" dirty="0">
                <a:solidFill>
                  <a:srgbClr val="FF0000"/>
                </a:solidFill>
              </a:rPr>
              <a:t>，或</a:t>
            </a:r>
            <a:r>
              <a:rPr lang="en-US" altLang="zh-CN" dirty="0">
                <a:solidFill>
                  <a:srgbClr val="FF0000"/>
                </a:solidFill>
              </a:rPr>
              <a:t>block</a:t>
            </a:r>
            <a:r>
              <a:rPr lang="zh-CN" altLang="en-US" dirty="0">
                <a:solidFill>
                  <a:srgbClr val="FF0000"/>
                </a:solidFill>
              </a:rPr>
              <a:t>）</a:t>
            </a:r>
            <a:endParaRPr lang="en-US" altLang="zh-CN" dirty="0"/>
          </a:p>
          <a:p>
            <a:pPr lvl="2"/>
            <a:r>
              <a:rPr lang="zh-CN" altLang="en-US" dirty="0"/>
              <a:t>通过这些单元的堆叠形成更复杂的网络。</a:t>
            </a:r>
            <a:endParaRPr lang="en-US" altLang="zh-CN" dirty="0"/>
          </a:p>
          <a:p>
            <a:pPr lvl="1"/>
            <a:endParaRPr lang="en-US" altLang="zh-CN" dirty="0"/>
          </a:p>
          <a:p>
            <a:pPr lvl="1"/>
            <a:r>
              <a:rPr lang="zh-CN" altLang="en-US" dirty="0"/>
              <a:t>限定神经网络的整体拓扑结构，借鉴于人类设计神经网络的经验。</a:t>
            </a:r>
            <a:endParaRPr lang="en-US" altLang="zh-CN" dirty="0"/>
          </a:p>
          <a:p>
            <a:pPr lvl="2"/>
            <a:r>
              <a:rPr lang="zh-CN" altLang="en-US" dirty="0"/>
              <a:t>减少了</a:t>
            </a:r>
            <a:r>
              <a:rPr lang="en-US" altLang="zh-CN" dirty="0"/>
              <a:t>NAS</a:t>
            </a:r>
            <a:r>
              <a:rPr lang="zh-CN" altLang="en-US" dirty="0"/>
              <a:t>算法的计算量</a:t>
            </a:r>
            <a:endParaRPr lang="en-US" altLang="zh-CN" dirty="0"/>
          </a:p>
          <a:p>
            <a:pPr lvl="2"/>
            <a:r>
              <a:rPr lang="zh-CN" altLang="en-US" dirty="0"/>
              <a:t>限定了算法能够寻找的神经网络的类型</a:t>
            </a:r>
            <a:endParaRPr lang="en-US" altLang="zh-CN" dirty="0"/>
          </a:p>
        </p:txBody>
      </p:sp>
    </p:spTree>
    <p:extLst>
      <p:ext uri="{BB962C8B-B14F-4D97-AF65-F5344CB8AC3E}">
        <p14:creationId xmlns:p14="http://schemas.microsoft.com/office/powerpoint/2010/main" val="305130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BC8B37-4E49-4692-BCA1-9E08519ED4CF}"/>
              </a:ext>
            </a:extLst>
          </p:cNvPr>
          <p:cNvSpPr>
            <a:spLocks noGrp="1"/>
          </p:cNvSpPr>
          <p:nvPr>
            <p:ph type="title"/>
          </p:nvPr>
        </p:nvSpPr>
        <p:spPr/>
        <p:txBody>
          <a:bodyPr/>
          <a:lstStyle/>
          <a:p>
            <a:r>
              <a:rPr lang="zh-CN" altLang="en-US" dirty="0"/>
              <a:t>搜索策略</a:t>
            </a:r>
          </a:p>
        </p:txBody>
      </p:sp>
      <p:sp>
        <p:nvSpPr>
          <p:cNvPr id="3" name="内容占位符 2">
            <a:extLst>
              <a:ext uri="{FF2B5EF4-FFF2-40B4-BE49-F238E27FC236}">
                <a16:creationId xmlns:a16="http://schemas.microsoft.com/office/drawing/2014/main" id="{6A0E45B6-4D50-46A3-B91D-22FAD025CA03}"/>
              </a:ext>
            </a:extLst>
          </p:cNvPr>
          <p:cNvSpPr>
            <a:spLocks noGrp="1"/>
          </p:cNvSpPr>
          <p:nvPr>
            <p:ph idx="1"/>
          </p:nvPr>
        </p:nvSpPr>
        <p:spPr/>
        <p:txBody>
          <a:bodyPr/>
          <a:lstStyle/>
          <a:p>
            <a:r>
              <a:rPr lang="zh-CN" altLang="en-US" dirty="0"/>
              <a:t>通常是一个</a:t>
            </a:r>
            <a:r>
              <a:rPr lang="zh-CN" altLang="en-US" dirty="0">
                <a:solidFill>
                  <a:srgbClr val="FF0000"/>
                </a:solidFill>
              </a:rPr>
              <a:t>迭代优化过程</a:t>
            </a:r>
            <a:r>
              <a:rPr lang="zh-CN" altLang="en-US" dirty="0"/>
              <a:t>，本质上是</a:t>
            </a:r>
            <a:r>
              <a:rPr lang="zh-CN" altLang="en-US" dirty="0">
                <a:solidFill>
                  <a:srgbClr val="FF0000"/>
                </a:solidFill>
              </a:rPr>
              <a:t>超参数优化问题</a:t>
            </a:r>
            <a:r>
              <a:rPr lang="zh-CN" altLang="en-US" dirty="0"/>
              <a:t>。</a:t>
            </a:r>
            <a:endParaRPr lang="en-US" altLang="zh-CN" dirty="0"/>
          </a:p>
          <a:p>
            <a:endParaRPr lang="en-US" altLang="zh-CN" dirty="0"/>
          </a:p>
          <a:p>
            <a:r>
              <a:rPr lang="zh-CN" altLang="en-US" dirty="0"/>
              <a:t>目前已知的搜索方法有随机搜索，贝叶斯优化，</a:t>
            </a:r>
            <a:r>
              <a:rPr lang="zh-CN" altLang="en-US" dirty="0">
                <a:solidFill>
                  <a:srgbClr val="FF0000"/>
                </a:solidFill>
              </a:rPr>
              <a:t>遗传算法，强化学习，基于梯度的算法</a:t>
            </a:r>
            <a:r>
              <a:rPr lang="zh-CN" altLang="en-US" dirty="0"/>
              <a:t>。</a:t>
            </a:r>
          </a:p>
        </p:txBody>
      </p:sp>
    </p:spTree>
    <p:extLst>
      <p:ext uri="{BB962C8B-B14F-4D97-AF65-F5344CB8AC3E}">
        <p14:creationId xmlns:p14="http://schemas.microsoft.com/office/powerpoint/2010/main" val="156730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BC8B37-4E49-4692-BCA1-9E08519ED4CF}"/>
              </a:ext>
            </a:extLst>
          </p:cNvPr>
          <p:cNvSpPr>
            <a:spLocks noGrp="1"/>
          </p:cNvSpPr>
          <p:nvPr>
            <p:ph type="title"/>
          </p:nvPr>
        </p:nvSpPr>
        <p:spPr/>
        <p:txBody>
          <a:bodyPr/>
          <a:lstStyle/>
          <a:p>
            <a:r>
              <a:rPr lang="zh-CN" altLang="en-US" dirty="0"/>
              <a:t>搜索策略 </a:t>
            </a:r>
            <a:r>
              <a:rPr lang="en-US" altLang="zh-CN" dirty="0"/>
              <a:t>-</a:t>
            </a:r>
            <a:r>
              <a:rPr lang="zh-CN" altLang="en-US" dirty="0"/>
              <a:t>强化学习</a:t>
            </a:r>
          </a:p>
        </p:txBody>
      </p:sp>
      <p:sp>
        <p:nvSpPr>
          <p:cNvPr id="3" name="内容占位符 2">
            <a:extLst>
              <a:ext uri="{FF2B5EF4-FFF2-40B4-BE49-F238E27FC236}">
                <a16:creationId xmlns:a16="http://schemas.microsoft.com/office/drawing/2014/main" id="{6A0E45B6-4D50-46A3-B91D-22FAD025CA03}"/>
              </a:ext>
            </a:extLst>
          </p:cNvPr>
          <p:cNvSpPr>
            <a:spLocks noGrp="1"/>
          </p:cNvSpPr>
          <p:nvPr>
            <p:ph idx="1"/>
          </p:nvPr>
        </p:nvSpPr>
        <p:spPr/>
        <p:txBody>
          <a:bodyPr/>
          <a:lstStyle/>
          <a:p>
            <a:r>
              <a:rPr lang="zh-CN" altLang="en-US" dirty="0"/>
              <a:t>将神经网络的设计看做一个</a:t>
            </a:r>
            <a:r>
              <a:rPr lang="zh-CN" altLang="en-US" dirty="0">
                <a:solidFill>
                  <a:srgbClr val="FF0000"/>
                </a:solidFill>
              </a:rPr>
              <a:t>动作序列</a:t>
            </a:r>
            <a:r>
              <a:rPr lang="zh-CN" altLang="en-US" dirty="0"/>
              <a:t>，每次执行动作确定网络的一部分结构。</a:t>
            </a:r>
            <a:endParaRPr lang="en-US" altLang="zh-CN" dirty="0"/>
          </a:p>
          <a:p>
            <a:endParaRPr lang="en-US" altLang="zh-CN" dirty="0"/>
          </a:p>
          <a:p>
            <a:r>
              <a:rPr lang="zh-CN" altLang="en-US" dirty="0"/>
              <a:t>在验证集上的性能值是强化学习中的</a:t>
            </a:r>
            <a:r>
              <a:rPr lang="zh-CN" altLang="en-US" dirty="0">
                <a:solidFill>
                  <a:srgbClr val="FF0000"/>
                </a:solidFill>
              </a:rPr>
              <a:t>奖励值</a:t>
            </a:r>
            <a:r>
              <a:rPr lang="zh-CN" altLang="en-US" dirty="0"/>
              <a:t>。</a:t>
            </a:r>
          </a:p>
        </p:txBody>
      </p:sp>
    </p:spTree>
    <p:extLst>
      <p:ext uri="{BB962C8B-B14F-4D97-AF65-F5344CB8AC3E}">
        <p14:creationId xmlns:p14="http://schemas.microsoft.com/office/powerpoint/2010/main" val="19078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BC8B37-4E49-4692-BCA1-9E08519ED4CF}"/>
              </a:ext>
            </a:extLst>
          </p:cNvPr>
          <p:cNvSpPr>
            <a:spLocks noGrp="1"/>
          </p:cNvSpPr>
          <p:nvPr>
            <p:ph type="title"/>
          </p:nvPr>
        </p:nvSpPr>
        <p:spPr/>
        <p:txBody>
          <a:bodyPr/>
          <a:lstStyle/>
          <a:p>
            <a:r>
              <a:rPr lang="zh-CN" altLang="en-US" dirty="0"/>
              <a:t>搜索策略 </a:t>
            </a:r>
            <a:r>
              <a:rPr lang="en-US" altLang="zh-CN" dirty="0"/>
              <a:t>-</a:t>
            </a:r>
            <a:r>
              <a:rPr lang="zh-CN" altLang="en-US" dirty="0"/>
              <a:t>强化学习</a:t>
            </a:r>
          </a:p>
        </p:txBody>
      </p:sp>
      <p:sp>
        <p:nvSpPr>
          <p:cNvPr id="3" name="内容占位符 2">
            <a:extLst>
              <a:ext uri="{FF2B5EF4-FFF2-40B4-BE49-F238E27FC236}">
                <a16:creationId xmlns:a16="http://schemas.microsoft.com/office/drawing/2014/main" id="{6A0E45B6-4D50-46A3-B91D-22FAD025CA03}"/>
              </a:ext>
            </a:extLst>
          </p:cNvPr>
          <p:cNvSpPr>
            <a:spLocks noGrp="1"/>
          </p:cNvSpPr>
          <p:nvPr>
            <p:ph idx="1"/>
          </p:nvPr>
        </p:nvSpPr>
        <p:spPr/>
        <p:txBody>
          <a:bodyPr/>
          <a:lstStyle/>
          <a:p>
            <a:r>
              <a:rPr lang="zh-CN" altLang="en-US" dirty="0"/>
              <a:t>由于神经网络的</a:t>
            </a:r>
            <a:r>
              <a:rPr lang="zh-CN" altLang="en-US" dirty="0">
                <a:solidFill>
                  <a:srgbClr val="FF0000"/>
                </a:solidFill>
              </a:rPr>
              <a:t>结构参数长度不固定</a:t>
            </a:r>
            <a:r>
              <a:rPr lang="zh-CN" altLang="en-US" dirty="0"/>
              <a:t>，因此需要用一个</a:t>
            </a:r>
            <a:r>
              <a:rPr lang="zh-CN" altLang="en-US" dirty="0">
                <a:solidFill>
                  <a:srgbClr val="FF0000"/>
                </a:solidFill>
              </a:rPr>
              <a:t>可变长度的串描述网络结构</a:t>
            </a:r>
            <a:r>
              <a:rPr lang="en-US" altLang="zh-CN" dirty="0">
                <a:solidFill>
                  <a:srgbClr val="FF0000"/>
                </a:solidFill>
              </a:rPr>
              <a:t>-RNN</a:t>
            </a:r>
            <a:r>
              <a:rPr lang="zh-CN" altLang="en-US" dirty="0">
                <a:solidFill>
                  <a:srgbClr val="FF0000"/>
                </a:solidFill>
              </a:rPr>
              <a:t>。</a:t>
            </a:r>
            <a:endParaRPr lang="en-US" altLang="zh-CN" dirty="0"/>
          </a:p>
        </p:txBody>
      </p:sp>
      <p:pic>
        <p:nvPicPr>
          <p:cNvPr id="4" name="图片 3">
            <a:extLst>
              <a:ext uri="{FF2B5EF4-FFF2-40B4-BE49-F238E27FC236}">
                <a16:creationId xmlns:a16="http://schemas.microsoft.com/office/drawing/2014/main" id="{B34BA0C2-07E3-4F2A-BFF3-D4EE91C1A2D3}"/>
              </a:ext>
            </a:extLst>
          </p:cNvPr>
          <p:cNvPicPr>
            <a:picLocks noChangeAspect="1"/>
          </p:cNvPicPr>
          <p:nvPr/>
        </p:nvPicPr>
        <p:blipFill>
          <a:blip r:embed="rId2"/>
          <a:stretch>
            <a:fillRect/>
          </a:stretch>
        </p:blipFill>
        <p:spPr>
          <a:xfrm>
            <a:off x="2473313" y="2847198"/>
            <a:ext cx="7245374" cy="3798497"/>
          </a:xfrm>
          <a:prstGeom prst="rect">
            <a:avLst/>
          </a:prstGeom>
        </p:spPr>
      </p:pic>
    </p:spTree>
    <p:extLst>
      <p:ext uri="{BB962C8B-B14F-4D97-AF65-F5344CB8AC3E}">
        <p14:creationId xmlns:p14="http://schemas.microsoft.com/office/powerpoint/2010/main" val="233758180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1729</Words>
  <Application>Microsoft Office PowerPoint</Application>
  <PresentationFormat>宽屏</PresentationFormat>
  <Paragraphs>162</Paragraphs>
  <Slides>40</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40</vt:i4>
      </vt:variant>
    </vt:vector>
  </HeadingPairs>
  <TitlesOfParts>
    <vt:vector size="45" baseType="lpstr">
      <vt:lpstr>等线</vt:lpstr>
      <vt:lpstr>等线 Light</vt:lpstr>
      <vt:lpstr>Arial</vt:lpstr>
      <vt:lpstr>Cambria Math</vt:lpstr>
      <vt:lpstr>Office 主题​​</vt:lpstr>
      <vt:lpstr>NAS总览</vt:lpstr>
      <vt:lpstr>NAS原理</vt:lpstr>
      <vt:lpstr>核心要素</vt:lpstr>
      <vt:lpstr>搜索空间</vt:lpstr>
      <vt:lpstr>搜索空间</vt:lpstr>
      <vt:lpstr>搜索空间</vt:lpstr>
      <vt:lpstr>搜索策略</vt:lpstr>
      <vt:lpstr>搜索策略 -强化学习</vt:lpstr>
      <vt:lpstr>搜索策略 -强化学习</vt:lpstr>
      <vt:lpstr>搜索策略 -强化学习</vt:lpstr>
      <vt:lpstr>搜索策略 -强化学习</vt:lpstr>
      <vt:lpstr>搜索策略 -强化学习</vt:lpstr>
      <vt:lpstr>搜索策略 -强化学习</vt:lpstr>
      <vt:lpstr>搜索策略 -强化学习- NASNet</vt:lpstr>
      <vt:lpstr>搜索策略 -强化学习- NASNet</vt:lpstr>
      <vt:lpstr>搜索策略 -强化学习- NASNet</vt:lpstr>
      <vt:lpstr>搜索策略 -强化学习- NASNet</vt:lpstr>
      <vt:lpstr>搜索策略 -强化学习- NASNet</vt:lpstr>
      <vt:lpstr>搜索策略 -强化学习- ENAS</vt:lpstr>
      <vt:lpstr>搜索策略 -强化学习- ENAS</vt:lpstr>
      <vt:lpstr>搜索策略 -强化学习- ENAS</vt:lpstr>
      <vt:lpstr>搜索策略 -遗传算法</vt:lpstr>
      <vt:lpstr>搜索策略 -遗传算法</vt:lpstr>
      <vt:lpstr>搜索策略 -遗传算法</vt:lpstr>
      <vt:lpstr>搜索策略 -遗传算法</vt:lpstr>
      <vt:lpstr>搜索策略 -遗传算法</vt:lpstr>
      <vt:lpstr>搜索策略 -遗传算法</vt:lpstr>
      <vt:lpstr>搜索策略 -遗传算法</vt:lpstr>
      <vt:lpstr>搜索策略 -遗传算法</vt:lpstr>
      <vt:lpstr>搜索策略 -基于梯度的优化算法</vt:lpstr>
      <vt:lpstr>搜索策略 -基于梯度的优化算法</vt:lpstr>
      <vt:lpstr>搜索策略 -基于梯度的优化算法</vt:lpstr>
      <vt:lpstr>搜索策略 -基于梯度的优化算法</vt:lpstr>
      <vt:lpstr>搜索策略 -基于梯度的优化算法</vt:lpstr>
      <vt:lpstr>搜索策略 -基于梯度的优化算法</vt:lpstr>
      <vt:lpstr>搜索策略-多目标NAS</vt:lpstr>
      <vt:lpstr>搜索策略-多目标NAS</vt:lpstr>
      <vt:lpstr>性能评估策略</vt:lpstr>
      <vt:lpstr>性能评估策略</vt:lpstr>
      <vt:lpstr>性能评估策略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NAS总览</dc:title>
  <dc:creator>Chien Vito</dc:creator>
  <cp:lastModifiedBy>Chien Vito</cp:lastModifiedBy>
  <cp:revision>120</cp:revision>
  <dcterms:created xsi:type="dcterms:W3CDTF">2019-05-21T03:02:38Z</dcterms:created>
  <dcterms:modified xsi:type="dcterms:W3CDTF">2019-05-21T08:56:08Z</dcterms:modified>
</cp:coreProperties>
</file>