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F5EB7-4F97-104F-B618-B608C442D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45E832-9DFF-2847-B83F-669599587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D69F4C-6D02-8C47-B7AD-29D6CB14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8CFE25-08AE-3548-A0CD-74857771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17E6E7-90AC-2948-937C-0E4F762D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92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E6FE3-EB03-424B-9324-33EABFEA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E85BE0-A20A-7242-87BE-4AE5EA93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92087-D32B-054B-8F3C-B68756D3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E4622C-0886-E341-BB68-6027B3EF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83000-A347-4940-BB6C-56CCA850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277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484D9C-27F1-9E4C-8CB9-CE11297EA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7302D0-1553-B947-9CB7-B62668455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FCE571-AA00-A74E-899C-9F649F2B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732E0C-5595-214F-855E-23077B16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11176F-411A-E74A-A337-1E07E0DB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78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8259B-3E0D-9547-9F8C-B9A04816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0CC8DD-297C-624C-9992-B07EFCB0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D0AC5B-DEE5-F045-85D3-9029E1CD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8459B-DE75-1C40-A54E-5991311F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923602-7D8F-934D-B9AD-2F866A91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007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F4B6E7-F33F-B544-804B-6A2B7DEF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48D9EB-181B-C242-9539-3AAECF65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2C979-A9DA-0343-A8C1-21737FF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553C1E-9DC7-6F45-B673-548F1F98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CD075-D8B3-8344-95F7-656730BE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95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23F0A-6E36-E045-BC62-52D70626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D250D-248F-0B4F-8B9D-0244607AD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73CD13-4216-D044-8A44-7198A42A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85D424-10DC-D645-8127-F8A7D2D6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391815-57F9-3C42-B00D-C11F9A05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ED488B-CFDA-044E-8CE9-800EFBA6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16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4B7EF-3775-4C45-A0CD-9CD28A7B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95D528-B046-1E47-A05B-65697B21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1051FE-FF53-3C4B-A1D6-CDF75023C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F89771-3E00-C049-8658-84E6E6425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141864-E05E-6841-B577-37D7B9627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99A96E-97FB-454F-9025-AEA3E014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2DCB73-541D-2C48-B642-CBEFD740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A948E3-6BB7-4747-B5F0-7AB06D8A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7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009FD-F3B6-5A4E-9B40-81D9A164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64E05E-1E71-264D-8B0F-76C1F92F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5B9F72-DC14-9A4E-9B0F-E3E1821E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660FE1-7A03-584D-963C-8260A276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08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84B5A7-770F-0549-AE13-DF55CEC5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69EFC1-DA55-C646-8503-A6056210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E9AB96-FFC6-E245-A624-CE0711E1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48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A2DDD-887E-294D-80AC-8AF971F6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F3BD5-0AE1-C74C-9C38-CB97690C3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BAE5C0-3F5C-1E4B-A263-0C5BD89C8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2EACAD-08BB-2841-A9BB-EDE002BA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5B4EFF-6FA6-AB47-99F4-E310B13E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67868-2AE3-6248-BAEE-B57D7D6B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43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8CEC6-E50F-6841-8E93-A5CCDB3D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63C53E-4E23-D34F-8900-3CFAB92C8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6EA1DB-C085-1C45-8E4D-79427DC70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EF8581-1B62-624C-90DD-5F28AEE3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7D7B1F-2480-9C43-802C-A56E77BB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0BE125-179E-1643-B9E0-B73BB7A5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145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BD6FB7-7B4F-694E-BBC6-DC35E673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B43F27-F4D5-154A-A448-8DB6875A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3C423-CC72-DA46-A90B-EAE7A058E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3E6E4-C0CB-1440-AD18-C29D35D792D9}" type="datetimeFigureOut">
              <a:rPr kumimoji="1" lang="zh-CN" altLang="en-US" smtClean="0"/>
              <a:t>2019/6/29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F113DF-B119-8B48-A5D9-6C162C4A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DF4E6-CFAA-DA4D-BBD5-DB0A18AE8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89B64-A4B9-A44D-9241-C29E2AB7C8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93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05E9D-4BCE-144E-A80A-CE1B4398C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Grounding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C1100E-70F2-8D44-9742-043C9F185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9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48761-D64F-AE48-9E96-56BCB7B4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4858B-5C7D-DD41-AE2E-B5DE473F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zh-CN" dirty="0"/>
              <a:t>Visual Modules </a:t>
            </a:r>
          </a:p>
          <a:p>
            <a:pPr lvl="1"/>
            <a:r>
              <a:rPr lang="en" altLang="zh-CN" dirty="0"/>
              <a:t>Ma</a:t>
            </a:r>
            <a:r>
              <a:rPr lang="en-US" altLang="zh-CN" dirty="0" err="1"/>
              <a:t>tching</a:t>
            </a:r>
            <a:r>
              <a:rPr lang="zh-CN" altLang="en-US" dirty="0"/>
              <a:t> </a:t>
            </a:r>
            <a:r>
              <a:rPr lang="en-US" altLang="zh-CN" dirty="0"/>
              <a:t>Function:</a:t>
            </a:r>
            <a:r>
              <a:rPr lang="en" altLang="zh-CN" dirty="0"/>
              <a:t> </a:t>
            </a:r>
          </a:p>
          <a:p>
            <a:pPr lvl="2"/>
            <a:r>
              <a:rPr lang="en-US" altLang="zh-CN" dirty="0"/>
              <a:t>Purpose:</a:t>
            </a:r>
            <a:r>
              <a:rPr lang="zh-CN" altLang="en-US" dirty="0"/>
              <a:t> </a:t>
            </a:r>
            <a:r>
              <a:rPr lang="en" altLang="zh-CN" dirty="0"/>
              <a:t>measure the similarity between the subject representation and phrase embedding</a:t>
            </a:r>
            <a:r>
              <a:rPr lang="en-US" altLang="zh-CN" dirty="0"/>
              <a:t>.</a:t>
            </a:r>
          </a:p>
          <a:p>
            <a:pPr lvl="2"/>
            <a:r>
              <a:rPr lang="en-US" altLang="zh-CN" dirty="0"/>
              <a:t>Operation:</a:t>
            </a:r>
          </a:p>
          <a:p>
            <a:pPr lvl="3"/>
            <a:r>
              <a:rPr lang="en-US" altLang="zh-CN" dirty="0"/>
              <a:t>Two</a:t>
            </a:r>
            <a:r>
              <a:rPr lang="en" altLang="zh-CN" dirty="0"/>
              <a:t> MLPs transform the visual and phrase representation into a common embedding space. </a:t>
            </a:r>
          </a:p>
          <a:p>
            <a:pPr lvl="2"/>
            <a:endParaRPr lang="en" altLang="zh-CN" dirty="0"/>
          </a:p>
          <a:p>
            <a:pPr lvl="3"/>
            <a:r>
              <a:rPr lang="en" altLang="zh-CN" dirty="0"/>
              <a:t>The inner-product of two l2-normalized representations computes their similarity score. </a:t>
            </a:r>
          </a:p>
          <a:p>
            <a:pPr lvl="2"/>
            <a:endParaRPr lang="en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04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706AC-B0C8-C94D-A5B5-28607CF9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F69989-923C-1641-BA77-4FCC1E3C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" altLang="zh-CN" dirty="0"/>
              <a:t>Location Module</a:t>
            </a:r>
          </a:p>
          <a:p>
            <a:pPr lvl="2"/>
            <a:r>
              <a:rPr lang="en-US" altLang="zh-CN" dirty="0"/>
              <a:t>Location</a:t>
            </a:r>
            <a:r>
              <a:rPr lang="zh-CN" altLang="en-US" dirty="0"/>
              <a:t> </a:t>
            </a:r>
            <a:r>
              <a:rPr lang="en-US" altLang="zh-CN" dirty="0"/>
              <a:t>embedding:</a:t>
            </a:r>
            <a:r>
              <a:rPr lang="en" altLang="zh-CN" dirty="0"/>
              <a:t> </a:t>
            </a:r>
          </a:p>
          <a:p>
            <a:pPr lvl="2"/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  <a:r>
              <a:rPr lang="zh-CN" altLang="en-US" dirty="0"/>
              <a:t> </a:t>
            </a:r>
            <a:r>
              <a:rPr lang="en-US" altLang="zh-CN" dirty="0"/>
              <a:t>embedding:</a:t>
            </a:r>
          </a:p>
          <a:p>
            <a:pPr lvl="2"/>
            <a:endParaRPr lang="en" altLang="zh-CN" dirty="0"/>
          </a:p>
          <a:p>
            <a:pPr lvl="2"/>
            <a:r>
              <a:rPr lang="en-US" altLang="zh-CN" dirty="0"/>
              <a:t>L</a:t>
            </a:r>
            <a:r>
              <a:rPr lang="en" altLang="zh-CN" dirty="0" err="1"/>
              <a:t>ocation</a:t>
            </a:r>
            <a:r>
              <a:rPr lang="en" altLang="zh-CN" dirty="0"/>
              <a:t> representation for the target object is</a:t>
            </a:r>
            <a:r>
              <a:rPr lang="en-US" altLang="zh-CN" dirty="0"/>
              <a:t>:</a:t>
            </a:r>
          </a:p>
          <a:p>
            <a:pPr lvl="2"/>
            <a:endParaRPr lang="en-US" altLang="zh-CN" dirty="0"/>
          </a:p>
          <a:p>
            <a:pPr lvl="2"/>
            <a:r>
              <a:rPr lang="en" altLang="zh-CN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score:</a:t>
            </a:r>
            <a:r>
              <a:rPr lang="zh-CN" altLang="en-US" dirty="0"/>
              <a:t> </a:t>
            </a:r>
            <a:endParaRPr lang="en" altLang="zh-CN" dirty="0"/>
          </a:p>
          <a:p>
            <a:pPr lvl="2"/>
            <a:endParaRPr lang="en-US" altLang="zh-CN" dirty="0"/>
          </a:p>
          <a:p>
            <a:pPr lvl="2"/>
            <a:endParaRPr lang="en" altLang="zh-CN" dirty="0"/>
          </a:p>
          <a:p>
            <a:pPr lvl="1"/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933548-0006-A24D-9174-5B411D59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31" y="4287843"/>
            <a:ext cx="6951738" cy="2413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C20FA7-8A09-1E48-BF51-3833EA23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2195159"/>
            <a:ext cx="2730500" cy="3219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A76012-552D-7D42-B314-C15B5F77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13" y="2652065"/>
            <a:ext cx="3848100" cy="3175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5987560-ED54-C643-A198-9D23BD813309}"/>
              </a:ext>
            </a:extLst>
          </p:cNvPr>
          <p:cNvGrpSpPr/>
          <p:nvPr/>
        </p:nvGrpSpPr>
        <p:grpSpPr>
          <a:xfrm>
            <a:off x="7408863" y="3251200"/>
            <a:ext cx="1998662" cy="355600"/>
            <a:chOff x="5778500" y="3251200"/>
            <a:chExt cx="1998662" cy="3556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B833F74-7A65-314C-A663-55CD5DA29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8500" y="3251200"/>
              <a:ext cx="635000" cy="3556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D5D9307-7FE7-3545-80CF-8AB75AB8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7962" y="3302000"/>
              <a:ext cx="1219200" cy="304800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28881B23-565C-3148-B979-1D3712548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663" y="3915073"/>
            <a:ext cx="2654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5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29931-C901-FF44-BC40-B1F84C7E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1903DE-EB30-EA44-98C7-195F34B1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Relationship Module </a:t>
            </a:r>
          </a:p>
          <a:p>
            <a:pPr lvl="1"/>
            <a:r>
              <a:rPr lang="en-US" altLang="zh-CN" sz="2000" dirty="0"/>
              <a:t>u</a:t>
            </a:r>
            <a:r>
              <a:rPr lang="en" altLang="zh-CN" sz="2000" dirty="0"/>
              <a:t>se the average-pooled C4 feature as the appearance feature</a:t>
            </a:r>
            <a:r>
              <a:rPr lang="en-US" altLang="zh-CN" sz="2000" dirty="0"/>
              <a:t>.</a:t>
            </a:r>
          </a:p>
          <a:p>
            <a:pPr lvl="1"/>
            <a:r>
              <a:rPr lang="en" altLang="zh-CN" sz="2000" dirty="0"/>
              <a:t>we encode their offsets to the candidate object via </a:t>
            </a:r>
          </a:p>
          <a:p>
            <a:pPr lvl="1"/>
            <a:endParaRPr lang="en" altLang="zh-CN" sz="2000" dirty="0"/>
          </a:p>
          <a:p>
            <a:pPr lvl="1"/>
            <a:endParaRPr lang="en" altLang="zh-CN" sz="2000" dirty="0"/>
          </a:p>
          <a:p>
            <a:pPr lvl="1"/>
            <a:r>
              <a:rPr lang="en" altLang="zh-CN" sz="2000" dirty="0"/>
              <a:t>The visual representation for each surrounding object is</a:t>
            </a:r>
            <a:r>
              <a:rPr lang="en-US" altLang="zh-CN" sz="2000" dirty="0"/>
              <a:t>:</a:t>
            </a:r>
            <a:r>
              <a:rPr lang="en" altLang="zh-CN" sz="2000" dirty="0"/>
              <a:t> </a:t>
            </a:r>
          </a:p>
          <a:p>
            <a:pPr lvl="1"/>
            <a:endParaRPr lang="en" altLang="zh-CN" dirty="0"/>
          </a:p>
          <a:p>
            <a:pPr lvl="1"/>
            <a:r>
              <a:rPr lang="en-US" altLang="zh-CN" dirty="0"/>
              <a:t>T</a:t>
            </a:r>
            <a:r>
              <a:rPr lang="en" altLang="zh-CN" dirty="0"/>
              <a:t>he matching score</a:t>
            </a:r>
            <a:r>
              <a:rPr lang="en-US" altLang="zh-CN" dirty="0"/>
              <a:t>:</a:t>
            </a:r>
            <a:r>
              <a:rPr lang="en" altLang="zh-CN" dirty="0"/>
              <a:t> </a:t>
            </a:r>
          </a:p>
          <a:p>
            <a:pPr lvl="1"/>
            <a:endParaRPr lang="en" altLang="zh-CN" dirty="0"/>
          </a:p>
          <a:p>
            <a:pPr lvl="1"/>
            <a:endParaRPr lang="en" altLang="zh-CN" dirty="0"/>
          </a:p>
          <a:p>
            <a:pPr lvl="1"/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A3ADD1-C627-6F49-B28D-202DC6FF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026694"/>
            <a:ext cx="5280356" cy="21875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8E23C8-26F4-7E45-9D6A-FB2A1CD9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96" y="3016250"/>
            <a:ext cx="4754269" cy="412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736A1E-1B9C-2649-B70C-687CC18A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0" y="4001294"/>
            <a:ext cx="2400300" cy="457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4A8220-6B48-9D40-9845-7DC0679BF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832349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25A8D-5337-5843-B29A-093C2AC8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Loss Function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C82F92-7A93-1745-BDE5-60884B1E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" altLang="zh-CN" dirty="0" err="1"/>
              <a:t>verall</a:t>
            </a:r>
            <a:r>
              <a:rPr lang="en" altLang="zh-CN" dirty="0"/>
              <a:t> weighted matching score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</a:t>
            </a:r>
            <a:r>
              <a:rPr lang="en" altLang="zh-CN" dirty="0" err="1"/>
              <a:t>ombined</a:t>
            </a:r>
            <a:r>
              <a:rPr lang="en" altLang="zh-CN" dirty="0"/>
              <a:t> hinge loss</a:t>
            </a:r>
            <a:r>
              <a:rPr lang="en-US" altLang="zh-CN" dirty="0"/>
              <a:t>:</a:t>
            </a:r>
            <a:endParaRPr lang="en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599546-228C-F148-85F7-34451E81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98" y="2482850"/>
            <a:ext cx="5796513" cy="5603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51C403-DB39-754E-9679-594D14CB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634" y="4124323"/>
            <a:ext cx="4498731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43177-0DEE-9D4A-A3CA-3074B699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C5D768-4771-BF44-82A8-6E890101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48" y="1469524"/>
            <a:ext cx="9296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16B73-4407-1841-9D56-B2D44BEA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61B05B-284E-BB41-A831-A13BB2BD7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0" y="2053055"/>
            <a:ext cx="10631880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4F4D1-6387-5B4C-BBCA-0243A955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730D52-ADC6-254F-BBEC-3C58C0B2B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Grounding/</a:t>
            </a:r>
            <a:r>
              <a:rPr kumimoji="1" lang="zh-CN" altLang="en-US" dirty="0"/>
              <a:t> </a:t>
            </a:r>
            <a:r>
              <a:rPr kumimoji="1" lang="en-US" altLang="zh-CN" dirty="0"/>
              <a:t>Referring</a:t>
            </a:r>
            <a:r>
              <a:rPr kumimoji="1" lang="zh-CN" altLang="en-US" dirty="0"/>
              <a:t>  </a:t>
            </a:r>
            <a:r>
              <a:rPr kumimoji="1" lang="en-US" altLang="zh-CN" dirty="0"/>
              <a:t>Expression</a:t>
            </a:r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Matching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Object.</a:t>
            </a:r>
          </a:p>
          <a:p>
            <a:pPr lvl="1"/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target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objects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34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20810-5C5E-2E43-8A52-6B76D44CA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altLang="zh-CN" sz="4000" dirty="0" err="1"/>
              <a:t>MAttNet</a:t>
            </a:r>
            <a:r>
              <a:rPr lang="en" altLang="zh-CN" sz="4000" dirty="0"/>
              <a:t>: Modular Attention Network for Referring Expression Comprehension </a:t>
            </a:r>
            <a:endParaRPr kumimoji="1"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CCF1E7-0191-3D4A-A9E3-F56BF259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3790950"/>
            <a:ext cx="84709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7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1B672-62EA-314E-8ED0-69B12329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ABAD93-7A0B-A142-BA2D-EA0302E9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Work:</a:t>
            </a:r>
            <a:r>
              <a:rPr lang="en" altLang="zh-CN" dirty="0"/>
              <a:t> us</a:t>
            </a:r>
            <a:r>
              <a:rPr lang="en-US" altLang="zh-CN" dirty="0" err="1"/>
              <a:t>ing</a:t>
            </a:r>
            <a:r>
              <a:rPr lang="en" altLang="zh-CN" dirty="0"/>
              <a:t> a simple concatenation of all features</a:t>
            </a:r>
            <a:r>
              <a:rPr lang="zh-CN" altLang="en-US" dirty="0"/>
              <a:t> </a:t>
            </a:r>
            <a:r>
              <a:rPr lang="en" altLang="zh-CN" dirty="0"/>
              <a:t>as input and a single LSTM to encode/decode the whole expression</a:t>
            </a:r>
            <a:r>
              <a:rPr lang="en-US" altLang="zh-CN" dirty="0"/>
              <a:t>.</a:t>
            </a:r>
            <a:r>
              <a:rPr lang="en" altLang="zh-CN" dirty="0"/>
              <a:t> </a:t>
            </a:r>
          </a:p>
          <a:p>
            <a:endParaRPr lang="en" altLang="zh-CN" dirty="0"/>
          </a:p>
          <a:p>
            <a:r>
              <a:rPr lang="en-US" altLang="zh-CN" dirty="0"/>
              <a:t>Problem:</a:t>
            </a:r>
            <a:r>
              <a:rPr lang="zh-CN" altLang="en-US" dirty="0"/>
              <a:t> </a:t>
            </a:r>
            <a:r>
              <a:rPr lang="en" altLang="zh-CN" dirty="0"/>
              <a:t>ignoring the variance among different types of </a:t>
            </a:r>
            <a:r>
              <a:rPr lang="en" altLang="zh-CN"/>
              <a:t>referring expressions</a:t>
            </a:r>
            <a:r>
              <a:rPr lang="en" altLang="zh-CN" dirty="0"/>
              <a:t>. </a:t>
            </a:r>
          </a:p>
          <a:p>
            <a:endParaRPr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82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23A1B-752B-9E4A-A38C-7721A4BB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DA6007-1AB9-DB4F-A608-8F18458A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</a:t>
            </a:r>
            <a:r>
              <a:rPr lang="en" altLang="zh-CN" dirty="0"/>
              <a:t>resent the first modular network for the general referring expression comprehension task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" altLang="zh-CN" dirty="0" err="1"/>
              <a:t>MAttNet</a:t>
            </a:r>
            <a:r>
              <a:rPr lang="en" altLang="zh-CN" dirty="0"/>
              <a:t> learns to parse expressions automatically through a soft attention based mechanism, instead of relying on an external language parser </a:t>
            </a:r>
          </a:p>
          <a:p>
            <a:pPr marL="0" indent="0">
              <a:buNone/>
            </a:pPr>
            <a:endParaRPr lang="en" altLang="zh-CN" dirty="0"/>
          </a:p>
          <a:p>
            <a:r>
              <a:rPr lang="en-US" altLang="zh-CN" dirty="0"/>
              <a:t>A</a:t>
            </a:r>
            <a:r>
              <a:rPr lang="en" altLang="zh-CN" dirty="0" err="1"/>
              <a:t>pply</a:t>
            </a:r>
            <a:r>
              <a:rPr lang="en-US" altLang="zh-CN" dirty="0" err="1"/>
              <a:t>ing</a:t>
            </a:r>
            <a:r>
              <a:rPr lang="en" altLang="zh-CN" dirty="0"/>
              <a:t> different visual attention techniques in the subject and relationship modules to allow relevant </a:t>
            </a:r>
            <a:r>
              <a:rPr lang="en" altLang="zh-CN" dirty="0" err="1"/>
              <a:t>atte</a:t>
            </a:r>
            <a:r>
              <a:rPr lang="en-US" altLang="zh-CN" dirty="0"/>
              <a:t>n</a:t>
            </a:r>
            <a:r>
              <a:rPr lang="en" altLang="zh-CN" dirty="0" err="1"/>
              <a:t>tion</a:t>
            </a:r>
            <a:r>
              <a:rPr lang="en" altLang="zh-CN" dirty="0"/>
              <a:t> on the described image portions. </a:t>
            </a:r>
          </a:p>
          <a:p>
            <a:endParaRPr lang="en" altLang="zh-CN" dirty="0"/>
          </a:p>
          <a:p>
            <a:endParaRPr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725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272A5-8EBE-B143-904A-03B15B56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1CCBF-E5EF-DB48-9FBF-2C710D12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Overview</a:t>
            </a:r>
          </a:p>
          <a:p>
            <a:pPr marL="457200" lvl="1" indent="0">
              <a:buNone/>
            </a:pPr>
            <a:endParaRPr lang="en" altLang="zh-CN" sz="2000" dirty="0"/>
          </a:p>
          <a:p>
            <a:pPr lvl="1">
              <a:buFont typeface="Wingdings" pitchFamily="2" charset="2"/>
              <a:buChar char="l"/>
            </a:pPr>
            <a:endParaRPr lang="en" altLang="zh-CN" sz="2000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31B5BD-9184-FE49-9B30-4FBDA6A5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133248"/>
            <a:ext cx="6921500" cy="47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2813E-9878-A64F-B159-FFD5EBB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9AA49-45C7-1745-A1AC-9AF275832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Language Attention Network 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055F14-72DD-2E40-80C6-0E74C6A3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20" y="2746333"/>
            <a:ext cx="6461960" cy="31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5BE53D-754F-1848-BF9F-7435928E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FA3244-AA1F-2045-8C36-FEBAB345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Visual Modules 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40108A-4668-7E45-AB3A-4C7BF890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2387600"/>
            <a:ext cx="10134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748761-D64F-AE48-9E96-56BCB7B4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14858B-5C7D-DD41-AE2E-B5DE473FF2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" altLang="zh-CN" dirty="0"/>
                  <a:t>Visual Modules </a:t>
                </a:r>
              </a:p>
              <a:p>
                <a:pPr lvl="1"/>
                <a:r>
                  <a:rPr lang="en" altLang="zh-CN" dirty="0"/>
                  <a:t>Subject Module </a:t>
                </a:r>
              </a:p>
              <a:p>
                <a:pPr lvl="2"/>
                <a:r>
                  <a:rPr lang="en" altLang="zh-CN" dirty="0"/>
                  <a:t>Given the C3 and C4 features of a candidate, we forward them to two tasks. </a:t>
                </a:r>
              </a:p>
              <a:p>
                <a:pPr lvl="3"/>
                <a:r>
                  <a:rPr lang="en" altLang="zh-CN" dirty="0"/>
                  <a:t>attribute prediction</a:t>
                </a:r>
                <a:r>
                  <a:rPr lang="en-US" altLang="zh-CN" dirty="0"/>
                  <a:t>:</a:t>
                </a:r>
                <a:endParaRPr lang="en" altLang="zh-CN" dirty="0"/>
              </a:p>
              <a:p>
                <a:pPr marL="1371600" lvl="3" indent="0">
                  <a:buNone/>
                </a:pPr>
                <a:endParaRPr lang="en" altLang="zh-CN" dirty="0"/>
              </a:p>
              <a:p>
                <a:pPr marL="1371600" lvl="3" indent="0">
                  <a:buNone/>
                </a:pPr>
                <a:endParaRPr lang="en" altLang="zh-CN" dirty="0"/>
              </a:p>
              <a:p>
                <a:pPr lvl="3"/>
                <a:r>
                  <a:rPr lang="en" altLang="zh-CN" dirty="0"/>
                  <a:t>phrase-guided attentional pooling</a:t>
                </a:r>
                <a:r>
                  <a:rPr lang="en-US" altLang="zh-CN" dirty="0"/>
                  <a:t>:</a:t>
                </a:r>
              </a:p>
              <a:p>
                <a:pPr lvl="4"/>
                <a:r>
                  <a:rPr lang="en" altLang="zh-CN" dirty="0"/>
                  <a:t>Given the subject phrase embedding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𝑠𝑢𝑏𝑗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" altLang="zh-CN" dirty="0"/>
                  <a:t>compute its attention on each grid location: </a:t>
                </a:r>
              </a:p>
              <a:p>
                <a:pPr marL="1828800" lvl="4" indent="0">
                  <a:buNone/>
                </a:pPr>
                <a:endParaRPr lang="en" altLang="zh-CN" dirty="0"/>
              </a:p>
              <a:p>
                <a:pPr lvl="3"/>
                <a:endParaRPr lang="en" altLang="zh-CN" dirty="0"/>
              </a:p>
              <a:p>
                <a:pPr lvl="4"/>
                <a:endParaRPr lang="en" altLang="zh-CN" dirty="0"/>
              </a:p>
              <a:p>
                <a:pPr lvl="4"/>
                <a:r>
                  <a:rPr lang="en" altLang="zh-CN" dirty="0"/>
                  <a:t>The weighted sum of V is the final subject visual representation for the candidate region </a:t>
                </a:r>
              </a:p>
              <a:p>
                <a:pPr lvl="4"/>
                <a:endParaRPr lang="en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14858B-5C7D-DD41-AE2E-B5DE473FF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4F2DA47-153F-C34B-87A3-58BEE3BCF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3162296"/>
            <a:ext cx="4749800" cy="635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55F0FF-9131-F947-B621-9C8A3908D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4489450"/>
            <a:ext cx="2514600" cy="736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08CE50-A25C-B447-A934-4C66EEF58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75" y="5862640"/>
            <a:ext cx="1612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2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327</Words>
  <Application>Microsoft Macintosh PowerPoint</Application>
  <PresentationFormat>宽屏</PresentationFormat>
  <Paragraphs>74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Wingdings</vt:lpstr>
      <vt:lpstr>Office 主题​​</vt:lpstr>
      <vt:lpstr>Visual Grounding</vt:lpstr>
      <vt:lpstr>Problem Definition</vt:lpstr>
      <vt:lpstr>MAttNet: Modular Attention Network for Referring Expression Comprehension </vt:lpstr>
      <vt:lpstr>Motivation</vt:lpstr>
      <vt:lpstr>Contribution</vt:lpstr>
      <vt:lpstr>Method</vt:lpstr>
      <vt:lpstr>Method</vt:lpstr>
      <vt:lpstr>Method</vt:lpstr>
      <vt:lpstr>Method</vt:lpstr>
      <vt:lpstr>Method</vt:lpstr>
      <vt:lpstr>Method</vt:lpstr>
      <vt:lpstr>Method</vt:lpstr>
      <vt:lpstr>Loss Function </vt:lpstr>
      <vt:lpstr>Experiment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MAttNet: Modular Attention Network for Referring Expression Comprehension </dc:title>
  <dc:creator>Microsoft Office User</dc:creator>
  <cp:lastModifiedBy>Microsoft Office User</cp:lastModifiedBy>
  <cp:revision>31</cp:revision>
  <dcterms:created xsi:type="dcterms:W3CDTF">2019-06-22T02:23:40Z</dcterms:created>
  <dcterms:modified xsi:type="dcterms:W3CDTF">2019-06-29T02:40:43Z</dcterms:modified>
</cp:coreProperties>
</file>