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750" autoAdjust="0"/>
  </p:normalViewPr>
  <p:slideViewPr>
    <p:cSldViewPr snapToGrid="0">
      <p:cViewPr varScale="1">
        <p:scale>
          <a:sx n="53" d="100"/>
          <a:sy n="53" d="100"/>
        </p:scale>
        <p:origin x="11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ABEFB-3672-4931-9E5F-8DC0F4BA9CF0}" type="datetimeFigureOut">
              <a:rPr lang="zh-CN" altLang="en-US" smtClean="0"/>
              <a:t>2019/4/9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6CB2C-FEB2-46EC-BCD8-4460DD9C2D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642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类似</a:t>
            </a:r>
            <a:r>
              <a:rPr lang="en-US" altLang="zh-CN" dirty="0"/>
              <a:t>VGG</a:t>
            </a:r>
            <a:r>
              <a:rPr lang="zh-CN" altLang="en-US" dirty="0"/>
              <a:t>的直筒结构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6CB2C-FEB2-46EC-BCD8-4460DD9C2D8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555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论文描述的模型是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SqueezeNet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v1.0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，后来代码又更新了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SqueezeNet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v1.1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，模型大小和性能不变的情况下快了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2.4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倍：</a:t>
            </a:r>
            <a:endParaRPr lang="en-US" altLang="zh-CN" dirty="0"/>
          </a:p>
          <a:p>
            <a:r>
              <a:rPr lang="en-US" altLang="zh-CN" dirty="0" err="1"/>
              <a:t>SqueezeNet</a:t>
            </a:r>
            <a:r>
              <a:rPr lang="en-US" altLang="zh-CN" dirty="0"/>
              <a:t> 1.1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主要修改了第一层的卷积核大小和通道数（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96x7x7 -&gt; 64x3x3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），把下采样提前了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({1,4,8} -&gt; {1,3,5})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，即抛弃了策略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6CB2C-FEB2-46EC-BCD8-4460DD9C2D8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788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仍然是类似</a:t>
            </a:r>
            <a:r>
              <a:rPr lang="en-US" altLang="zh-CN" dirty="0"/>
              <a:t>VGG</a:t>
            </a:r>
            <a:r>
              <a:rPr lang="zh-CN" altLang="en-US" dirty="0"/>
              <a:t>的直筒结构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6CB2C-FEB2-46EC-BCD8-4460DD9C2D8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110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不再用类似</a:t>
            </a:r>
            <a:r>
              <a:rPr lang="en-US" altLang="zh-CN" dirty="0"/>
              <a:t>VGG</a:t>
            </a:r>
            <a:r>
              <a:rPr lang="zh-CN" altLang="en-US" dirty="0"/>
              <a:t>的直筒结构，而是利用了</a:t>
            </a:r>
            <a:r>
              <a:rPr lang="en-US" altLang="zh-CN" dirty="0" err="1"/>
              <a:t>ResNet</a:t>
            </a:r>
            <a:r>
              <a:rPr lang="zh-CN" altLang="en-US" dirty="0"/>
              <a:t>的</a:t>
            </a:r>
            <a:r>
              <a:rPr lang="en-US" altLang="zh-CN" dirty="0"/>
              <a:t>bottleneck</a:t>
            </a:r>
            <a:r>
              <a:rPr lang="zh-CN" altLang="en-US" dirty="0"/>
              <a:t>结构。不过这样的话，</a:t>
            </a:r>
            <a:r>
              <a:rPr lang="en-US" altLang="zh-CN" dirty="0"/>
              <a:t>1x1conv</a:t>
            </a:r>
            <a:r>
              <a:rPr lang="zh-CN" altLang="en-US" dirty="0"/>
              <a:t>计算量过多的问题就会更加明显，因为</a:t>
            </a:r>
            <a:r>
              <a:rPr lang="en-US" altLang="zh-CN" dirty="0" err="1"/>
              <a:t>resnet</a:t>
            </a:r>
            <a:r>
              <a:rPr lang="zh-CN" altLang="en-US" dirty="0"/>
              <a:t>的</a:t>
            </a:r>
            <a:r>
              <a:rPr lang="en-US" altLang="zh-CN" dirty="0"/>
              <a:t>bottleneck</a:t>
            </a:r>
            <a:r>
              <a:rPr lang="zh-CN" altLang="en-US" dirty="0"/>
              <a:t>结构中，</a:t>
            </a:r>
            <a:r>
              <a:rPr lang="en-US" altLang="zh-CN" dirty="0"/>
              <a:t>1x1conv</a:t>
            </a:r>
            <a:r>
              <a:rPr lang="zh-CN" altLang="en-US" dirty="0"/>
              <a:t>的</a:t>
            </a:r>
            <a:r>
              <a:rPr lang="en-US" altLang="zh-CN" dirty="0"/>
              <a:t>channel</a:t>
            </a:r>
            <a:r>
              <a:rPr lang="zh-CN" altLang="en-US" dirty="0"/>
              <a:t>更加多（是</a:t>
            </a:r>
            <a:r>
              <a:rPr lang="en-US" altLang="zh-CN" dirty="0"/>
              <a:t>3x3</a:t>
            </a:r>
            <a:r>
              <a:rPr lang="zh-CN" altLang="en-US" dirty="0"/>
              <a:t>的</a:t>
            </a:r>
            <a:r>
              <a:rPr lang="en-US" altLang="zh-CN" dirty="0"/>
              <a:t>4</a:t>
            </a:r>
            <a:r>
              <a:rPr lang="zh-CN" altLang="en-US" dirty="0"/>
              <a:t>倍 如</a:t>
            </a:r>
            <a:r>
              <a:rPr lang="en-US" altLang="zh-CN" dirty="0"/>
              <a:t>stage5-2048vs512</a:t>
            </a:r>
            <a:r>
              <a:rPr lang="zh-CN" altLang="en-US" dirty="0"/>
              <a:t>）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6CB2C-FEB2-46EC-BCD8-4460DD9C2D8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242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dirty="0"/>
              <a:t>v2</a:t>
            </a:r>
            <a:r>
              <a:rPr lang="zh-CN" altLang="en-US" dirty="0"/>
              <a:t>在原有的</a:t>
            </a:r>
            <a:r>
              <a:rPr lang="en-US" altLang="zh-CN" dirty="0" err="1"/>
              <a:t>dw</a:t>
            </a:r>
            <a:r>
              <a:rPr lang="zh-CN" altLang="en-US" dirty="0"/>
              <a:t>之前加了一个</a:t>
            </a:r>
            <a:r>
              <a:rPr lang="en-US" altLang="zh-CN" dirty="0"/>
              <a:t>pw</a:t>
            </a:r>
            <a:r>
              <a:rPr lang="zh-CN" altLang="en-US" dirty="0"/>
              <a:t>专门用来升维。</a:t>
            </a:r>
            <a:endParaRPr lang="en-US" altLang="zh-CN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dirty="0"/>
              <a:t>v2</a:t>
            </a:r>
            <a:r>
              <a:rPr lang="zh-CN" altLang="en-US" dirty="0"/>
              <a:t>把原本</a:t>
            </a:r>
            <a:r>
              <a:rPr lang="en-US" altLang="zh-CN" dirty="0" err="1"/>
              <a:t>dw</a:t>
            </a:r>
            <a:r>
              <a:rPr lang="zh-CN" altLang="en-US" dirty="0"/>
              <a:t>之后用来降维的</a:t>
            </a:r>
            <a:r>
              <a:rPr lang="en-US" altLang="zh-CN" dirty="0"/>
              <a:t>pw</a:t>
            </a:r>
            <a:r>
              <a:rPr lang="zh-CN" altLang="en-US" dirty="0"/>
              <a:t>后的激活函数给去掉了。这么做据作者说是因为他认为非线性在高维有益处，但在</a:t>
            </a:r>
            <a:r>
              <a:rPr lang="zh-CN" altLang="en-US" b="1" dirty="0"/>
              <a:t>低维</a:t>
            </a:r>
            <a:r>
              <a:rPr lang="zh-CN" altLang="en-US" dirty="0"/>
              <a:t>（例如</a:t>
            </a:r>
            <a:r>
              <a:rPr lang="en-US" altLang="zh-CN" dirty="0"/>
              <a:t>pw</a:t>
            </a:r>
            <a:r>
              <a:rPr lang="zh-CN" altLang="en-US" dirty="0"/>
              <a:t>降维后的空间）不如线性好。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和这里形成对照的就是</a:t>
            </a:r>
            <a:r>
              <a:rPr lang="en-US" altLang="zh-CN" dirty="0" err="1"/>
              <a:t>ShuffleNet</a:t>
            </a:r>
            <a:r>
              <a:rPr lang="zh-CN" altLang="en-US" dirty="0"/>
              <a:t>的</a:t>
            </a:r>
            <a:r>
              <a:rPr lang="en-US" altLang="zh-CN" dirty="0"/>
              <a:t>3x3</a:t>
            </a:r>
            <a:r>
              <a:rPr lang="zh-CN" altLang="en-US" dirty="0"/>
              <a:t> </a:t>
            </a:r>
            <a:r>
              <a:rPr lang="en-US" altLang="zh-CN" dirty="0" err="1"/>
              <a:t>depthwise</a:t>
            </a:r>
            <a:r>
              <a:rPr lang="zh-CN" altLang="en-US" dirty="0"/>
              <a:t> </a:t>
            </a:r>
            <a:r>
              <a:rPr lang="en-US" altLang="zh-CN" dirty="0"/>
              <a:t>conv</a:t>
            </a:r>
            <a:r>
              <a:rPr lang="zh-CN" altLang="en-US" dirty="0"/>
              <a:t>后也没加</a:t>
            </a:r>
            <a:r>
              <a:rPr lang="en-US" altLang="zh-CN" dirty="0" err="1"/>
              <a:t>relu</a:t>
            </a:r>
            <a:r>
              <a:rPr lang="zh-CN" altLang="en-US" dirty="0"/>
              <a:t>，因为在</a:t>
            </a:r>
            <a:r>
              <a:rPr lang="en-US" altLang="zh-CN" dirty="0" err="1"/>
              <a:t>shufflenet</a:t>
            </a:r>
            <a:r>
              <a:rPr lang="zh-CN" altLang="en-US" dirty="0"/>
              <a:t>中</a:t>
            </a:r>
            <a:r>
              <a:rPr lang="en-US" altLang="zh-CN" dirty="0"/>
              <a:t> 3x3</a:t>
            </a:r>
            <a:r>
              <a:rPr lang="zh-CN" altLang="en-US" dirty="0"/>
              <a:t>的</a:t>
            </a:r>
            <a:r>
              <a:rPr lang="en-US" altLang="zh-CN" dirty="0"/>
              <a:t>conv</a:t>
            </a:r>
            <a:r>
              <a:rPr lang="zh-CN" altLang="en-US" dirty="0"/>
              <a:t>才是</a:t>
            </a:r>
            <a:r>
              <a:rPr lang="zh-CN" altLang="en-US" b="1" dirty="0"/>
              <a:t>低维</a:t>
            </a:r>
            <a:r>
              <a:rPr lang="zh-CN" altLang="en-US" dirty="0"/>
              <a:t>的。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6CB2C-FEB2-46EC-BCD8-4460DD9C2D8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531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6CB2C-FEB2-46EC-BCD8-4460DD9C2D8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074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6CB2C-FEB2-46EC-BCD8-4460DD9C2D8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824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367B68-DECA-4FB4-9ABF-AB39DCDB9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791C3CE-65AE-4D3D-AFA0-97A9912F9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83045E-3E50-4C26-98DA-43B799E1F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8DFB-8FE1-476E-8914-B31445A4B174}" type="datetimeFigureOut">
              <a:rPr lang="zh-CN" altLang="en-US" smtClean="0"/>
              <a:t>2019/4/8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878758-AE3A-45F5-84F5-1AD669A1F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EB74DF-9225-46B7-A55D-068D4908F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F194-FF43-42DD-A057-544425129E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03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297321-7F24-46B8-B552-8EE6C4C1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7DD3FBE-0CA6-4F35-A132-B8F6B1407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EBB2A2-597E-4170-A271-B8C40632B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8DFB-8FE1-476E-8914-B31445A4B174}" type="datetimeFigureOut">
              <a:rPr lang="zh-CN" altLang="en-US" smtClean="0"/>
              <a:t>2019/4/8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71C596-FD8E-4800-A2C3-D5F1650A1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750C54-E0C1-4763-A1BD-87B4ADF5F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F194-FF43-42DD-A057-544425129E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46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325133F-69E4-4CAB-A3F9-C2A4DA8277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586F9B9-90F4-493A-86A1-63BD015F4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C715C5-F327-43CB-B921-1DB37EA39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8DFB-8FE1-476E-8914-B31445A4B174}" type="datetimeFigureOut">
              <a:rPr lang="zh-CN" altLang="en-US" smtClean="0"/>
              <a:t>2019/4/8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4A7608-DCCA-4E30-9B1E-773A0DD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11711E-3C84-4681-8527-6403E83E7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F194-FF43-42DD-A057-544425129E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96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F7F90F-F2C0-479A-ACFE-4723165D3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5F0C3F-F58B-4C4E-A302-5796C55D6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DC52BF-D35A-4C80-84D1-37B58AC4F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8DFB-8FE1-476E-8914-B31445A4B174}" type="datetimeFigureOut">
              <a:rPr lang="zh-CN" altLang="en-US" smtClean="0"/>
              <a:t>2019/4/8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D7D8CD-46EA-48E7-8C47-F289BB7FD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F230D7-C833-4C34-AFC0-27D942A1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F194-FF43-42DD-A057-544425129E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37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AA4F39-0CCE-4A61-BE5F-4FDF6C528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AC954D-89E8-4DD1-B607-3A591370F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5A18E2-1455-4C21-A38D-5745A3554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8DFB-8FE1-476E-8914-B31445A4B174}" type="datetimeFigureOut">
              <a:rPr lang="zh-CN" altLang="en-US" smtClean="0"/>
              <a:t>2019/4/8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6713D5-15E6-4553-8684-0BE5CF12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FDC4AD-E78C-4CB0-8BCB-D30C10D5F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F194-FF43-42DD-A057-544425129E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758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EE910D-C149-40AC-AE4E-69C3FD8FA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215F7B-9834-429F-80FE-10E0305A7B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717431B-6AC2-40A9-9AF2-8B5DA1381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0839E1-DA7C-4343-8E92-ADBCBD871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8DFB-8FE1-476E-8914-B31445A4B174}" type="datetimeFigureOut">
              <a:rPr lang="zh-CN" altLang="en-US" smtClean="0"/>
              <a:t>2019/4/8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FD2BED-0113-468A-A948-05DC33828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60B8F5-1A2E-4C6E-9F00-8F771C418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F194-FF43-42DD-A057-544425129E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86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3C894-BB42-4CAE-9993-D38F958E6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8D3A9C0-02A0-4462-9C94-821A640E6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7528999-DAD4-4119-91AA-0D3BC352C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4C03D5F-6964-466C-A153-C3A571077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4474894-CB53-4E87-B0AD-F2E72565AC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540800F-C2FF-4090-8AAE-B730D50D2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8DFB-8FE1-476E-8914-B31445A4B174}" type="datetimeFigureOut">
              <a:rPr lang="zh-CN" altLang="en-US" smtClean="0"/>
              <a:t>2019/4/8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A541CFD-4537-4F99-A87B-4F456CBF3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88118DF-9B65-4028-8FE5-E613A039E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F194-FF43-42DD-A057-544425129E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165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D35301-ACCA-4694-8E02-FE670E32E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0219943-23EF-4CE2-A3D0-CD93B341C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8DFB-8FE1-476E-8914-B31445A4B174}" type="datetimeFigureOut">
              <a:rPr lang="zh-CN" altLang="en-US" smtClean="0"/>
              <a:t>2019/4/8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0A07B28-3BBF-4D96-A411-1AB8F7387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1BCCAE-EBAC-4056-B9D3-E47EADF8F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F194-FF43-42DD-A057-544425129E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93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1393CC4-FD50-447A-B98F-A3BDE0D4C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8DFB-8FE1-476E-8914-B31445A4B174}" type="datetimeFigureOut">
              <a:rPr lang="zh-CN" altLang="en-US" smtClean="0"/>
              <a:t>2019/4/8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A425E2A-77CE-4C6D-AD79-C667232D7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F6DDA3-5694-4DF9-8F18-6220FA699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F194-FF43-42DD-A057-544425129E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769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73F6FC-08FD-4870-8237-1EE9C62A3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27144C-4429-40A4-B2A8-B443C96C0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6D9CCDD-59A9-4969-97FF-E23382792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AFA3C3-40AA-44F0-A763-A3B258754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8DFB-8FE1-476E-8914-B31445A4B174}" type="datetimeFigureOut">
              <a:rPr lang="zh-CN" altLang="en-US" smtClean="0"/>
              <a:t>2019/4/8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9FE30E-5B41-452B-BB4F-02483FE7B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BBB570-3CD9-4B0F-9262-E619BD436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F194-FF43-42DD-A057-544425129E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27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DE7F77-BCD2-4011-B920-A2DB23EF6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F010B97-FB8F-4D08-852A-9A9937E391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7756C68-A1C0-4C27-8BAE-4D11192E7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BFE070-3266-4521-A543-D4A8403B4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8DFB-8FE1-476E-8914-B31445A4B174}" type="datetimeFigureOut">
              <a:rPr lang="zh-CN" altLang="en-US" smtClean="0"/>
              <a:t>2019/4/8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BF3BD7-701E-4EA9-A4A0-6F73FA094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1726A9-5412-4755-9FB8-7BF600B6F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F194-FF43-42DD-A057-544425129E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50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1CA3E18-399A-4A6E-98D6-E323CC100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70E408-AA2E-424B-A182-4DF4DED7A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FD6744-7125-44FD-8042-AABFE6141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C8DFB-8FE1-476E-8914-B31445A4B174}" type="datetimeFigureOut">
              <a:rPr lang="zh-CN" altLang="en-US" smtClean="0"/>
              <a:t>2019/4/8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25E9FF-EE39-4CD2-9DD7-CCD946F100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B151D0-DCEB-4834-949E-FFF5DE970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F194-FF43-42DD-A057-544425129E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73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gschwend.github.io/netscope/#/preset/squeezenet_v11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E5C1A2-DE00-4A06-BFFF-0B8B216C8D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Light CNN Model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B88AFDA-7434-44E4-9DEB-0CBD67D1CB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zh-CN" dirty="0" err="1"/>
              <a:t>brd</a:t>
            </a:r>
            <a:r>
              <a:rPr lang="en-US" altLang="zh-CN" dirty="0"/>
              <a:t>  2019/4/9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231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A6D541-6166-4EBB-AD84-2C1C59979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ShuffleNet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66F6C1-D4B2-4D23-BB40-FC73482C9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076" y="1776390"/>
            <a:ext cx="10515600" cy="4351338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4BE2863-8586-44E9-B332-BF075AAAE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876" y="3009109"/>
            <a:ext cx="5849430" cy="242135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853D4C6-B10B-4EB9-A895-88512C30C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02" y="2584923"/>
            <a:ext cx="5343676" cy="132556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AC07682-8222-4EEF-8223-34071E8F8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77" y="4404101"/>
            <a:ext cx="5218325" cy="168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65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A624EF-B40A-4524-B484-EC14A9D4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MobileNetV2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43A326-676A-472C-A14F-41F8FEAF9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在前作的基础上实现了</a:t>
            </a:r>
            <a:r>
              <a:rPr lang="en-US" altLang="zh-CN" sz="2400" dirty="0"/>
              <a:t>bottleneck</a:t>
            </a:r>
            <a:r>
              <a:rPr lang="zh-CN" altLang="en-US" sz="2400" dirty="0"/>
              <a:t>结构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Linear Bottlenecks</a:t>
            </a:r>
          </a:p>
          <a:p>
            <a:endParaRPr lang="en-US" altLang="zh-CN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4F17069-3131-4E6B-AF51-757CF2470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788" y="3429000"/>
            <a:ext cx="6500423" cy="24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74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52CB29-DB28-4A44-98CB-2AFAA6257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MobileNetV2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2E4A2A-C347-4F3D-89C1-FFF62965B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与 </a:t>
            </a:r>
            <a:r>
              <a:rPr lang="en-US" altLang="zh-CN" sz="2400" dirty="0" err="1"/>
              <a:t>MobileNet</a:t>
            </a:r>
            <a:r>
              <a:rPr lang="en-US" altLang="zh-CN" sz="2400" dirty="0"/>
              <a:t>/</a:t>
            </a:r>
            <a:r>
              <a:rPr lang="en-US" altLang="zh-CN" sz="2400" dirty="0" err="1"/>
              <a:t>ResNet</a:t>
            </a:r>
            <a:r>
              <a:rPr lang="en-US" altLang="zh-CN" sz="2400" dirty="0"/>
              <a:t> </a:t>
            </a:r>
            <a:r>
              <a:rPr lang="zh-CN" altLang="en-US" sz="2400" dirty="0"/>
              <a:t>思路相反，设计了纺锤形的“</a:t>
            </a:r>
            <a:r>
              <a:rPr lang="en-US" altLang="zh-CN" sz="2400" dirty="0"/>
              <a:t>Bottleneck</a:t>
            </a:r>
            <a:r>
              <a:rPr lang="zh-CN" altLang="en-US" sz="2400" dirty="0"/>
              <a:t>”结构</a:t>
            </a:r>
            <a:endParaRPr lang="en-US" altLang="zh-CN" sz="2400" dirty="0"/>
          </a:p>
          <a:p>
            <a:r>
              <a:rPr lang="en-US" altLang="zh-CN" sz="2400" dirty="0"/>
              <a:t>Inverted Residuals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36418E5-7E4F-4FC6-AFB9-331D8842E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137" y="2909888"/>
            <a:ext cx="77057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9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7A4434-2703-4B43-BA53-AB4C98F33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MobileNetV2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BD643C3-6115-43E2-BA75-4692FBE36A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220" y="2062767"/>
            <a:ext cx="4651469" cy="411419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3E6435A-BDF1-4BC2-83D9-A3B836A9D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134" y="2844804"/>
            <a:ext cx="3008136" cy="281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90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621A2C-0902-4806-B446-518DFC6C2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ShuffleNetV2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7A625D-659B-43BF-819D-8E31D05C7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利用</a:t>
            </a:r>
            <a:r>
              <a:rPr lang="en-US" altLang="zh-CN" dirty="0"/>
              <a:t>MAC</a:t>
            </a:r>
            <a:r>
              <a:rPr lang="zh-CN" altLang="en-US" dirty="0"/>
              <a:t>（</a:t>
            </a:r>
            <a:r>
              <a:rPr lang="en-US" altLang="zh-CN" dirty="0"/>
              <a:t> memory access cost</a:t>
            </a:r>
            <a:r>
              <a:rPr lang="zh-CN" altLang="en-US" dirty="0"/>
              <a:t>）指导设计</a:t>
            </a:r>
            <a:endParaRPr lang="en-US" altLang="zh-CN" dirty="0"/>
          </a:p>
          <a:p>
            <a:pPr marL="742950" lvl="1" indent="-285750"/>
            <a:r>
              <a:rPr lang="zh-CN" altLang="en-US" dirty="0"/>
              <a:t>输入输出通道相同</a:t>
            </a:r>
            <a:r>
              <a:rPr lang="en-US" altLang="zh-CN" dirty="0"/>
              <a:t>-</a:t>
            </a:r>
            <a:r>
              <a:rPr lang="zh-CN" altLang="en-US" dirty="0"/>
              <a:t>最小化内存访问量</a:t>
            </a:r>
            <a:endParaRPr lang="en-US" altLang="zh-CN" dirty="0"/>
          </a:p>
          <a:p>
            <a:pPr marL="742950" lvl="1" indent="-285750"/>
            <a:r>
              <a:rPr lang="zh-CN" altLang="en-US" dirty="0"/>
              <a:t>过量使用组卷积会增加</a:t>
            </a:r>
            <a:r>
              <a:rPr lang="en-US" altLang="zh-CN" dirty="0"/>
              <a:t>MAC</a:t>
            </a:r>
          </a:p>
          <a:p>
            <a:pPr marL="742950" lvl="1" indent="-285750"/>
            <a:r>
              <a:rPr lang="zh-CN" altLang="en-US" dirty="0"/>
              <a:t>网络碎片化会降低并行度（例如</a:t>
            </a:r>
            <a:r>
              <a:rPr lang="en-US" altLang="zh-CN" dirty="0"/>
              <a:t>Inception</a:t>
            </a:r>
            <a:r>
              <a:rPr lang="zh-CN" altLang="en-US" dirty="0"/>
              <a:t>）</a:t>
            </a:r>
            <a:endParaRPr lang="en-US" altLang="zh-CN" dirty="0"/>
          </a:p>
          <a:p>
            <a:pPr marL="742950" lvl="1" indent="-285750"/>
            <a:r>
              <a:rPr lang="zh-CN" altLang="en-US" dirty="0"/>
              <a:t>不能忽略</a:t>
            </a:r>
            <a:r>
              <a:rPr lang="en-US" altLang="zh-CN" dirty="0"/>
              <a:t>Element</a:t>
            </a:r>
            <a:r>
              <a:rPr lang="zh-CN" altLang="en-US" dirty="0"/>
              <a:t>操作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D25F52A-BA0D-4D87-8A72-783719E1482F}"/>
              </a:ext>
            </a:extLst>
          </p:cNvPr>
          <p:cNvSpPr/>
          <p:nvPr/>
        </p:nvSpPr>
        <p:spPr>
          <a:xfrm>
            <a:off x="1452728" y="2552273"/>
            <a:ext cx="5377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3475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1AB841-E4EA-4AE1-B222-7B92BD5FC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ShuffleNetV2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2C56AF-1484-4A9F-A103-D35CFF7F9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endParaRPr lang="en-US" altLang="zh-CN" sz="2000" dirty="0"/>
          </a:p>
          <a:p>
            <a:pPr marL="285750" indent="-285750"/>
            <a:endParaRPr lang="en-US" altLang="zh-CN" sz="2000" dirty="0"/>
          </a:p>
          <a:p>
            <a:pPr marL="285750" indent="-285750"/>
            <a:endParaRPr lang="en-US" altLang="zh-CN" sz="2000" dirty="0"/>
          </a:p>
          <a:p>
            <a:pPr marL="285750" indent="-285750"/>
            <a:endParaRPr lang="en-US" altLang="zh-CN" sz="2000" dirty="0"/>
          </a:p>
          <a:p>
            <a:pPr marL="285750" indent="-285750"/>
            <a:endParaRPr lang="en-US" altLang="zh-CN" sz="2000" dirty="0"/>
          </a:p>
          <a:p>
            <a:pPr marL="285750" indent="-285750"/>
            <a:r>
              <a:rPr lang="zh-CN" altLang="en-US" sz="2000" dirty="0"/>
              <a:t>输入输出通道相同</a:t>
            </a:r>
            <a:r>
              <a:rPr lang="en-US" altLang="zh-CN" sz="2000" dirty="0"/>
              <a:t>-</a:t>
            </a:r>
            <a:r>
              <a:rPr lang="zh-CN" altLang="en-US" sz="2000" dirty="0"/>
              <a:t>取消</a:t>
            </a:r>
            <a:r>
              <a:rPr lang="en-US" altLang="zh-CN" sz="2000" dirty="0"/>
              <a:t>bottleneck</a:t>
            </a:r>
          </a:p>
          <a:p>
            <a:pPr marL="285750" indent="-285750"/>
            <a:r>
              <a:rPr lang="zh-CN" altLang="en-US" sz="2000" dirty="0"/>
              <a:t>不使用组卷积</a:t>
            </a:r>
            <a:endParaRPr lang="en-US" altLang="zh-CN" sz="2000" dirty="0"/>
          </a:p>
          <a:p>
            <a:pPr marL="285750" indent="-285750"/>
            <a:r>
              <a:rPr lang="en-US" altLang="zh-CN" sz="2000" dirty="0"/>
              <a:t>Channel split </a:t>
            </a:r>
            <a:r>
              <a:rPr lang="zh-CN" altLang="en-US" sz="2000" dirty="0"/>
              <a:t>平分</a:t>
            </a:r>
            <a:r>
              <a:rPr lang="en-US" altLang="zh-CN" sz="2000" dirty="0"/>
              <a:t>c/2</a:t>
            </a:r>
            <a:r>
              <a:rPr lang="zh-CN" altLang="en-US" sz="2000" dirty="0"/>
              <a:t>的</a:t>
            </a:r>
            <a:r>
              <a:rPr lang="en-US" altLang="zh-CN" sz="2000" dirty="0"/>
              <a:t>channel</a:t>
            </a:r>
          </a:p>
          <a:p>
            <a:pPr marL="285750" indent="-285750"/>
            <a:r>
              <a:rPr lang="en-US" altLang="zh-CN" sz="2000" dirty="0"/>
              <a:t>Elementwise add -&gt; </a:t>
            </a:r>
            <a:r>
              <a:rPr lang="en-US" altLang="zh-CN" sz="2000" dirty="0" err="1"/>
              <a:t>concat</a:t>
            </a:r>
            <a:endParaRPr lang="zh-CN" altLang="en-US" sz="2000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E99B354-8FF0-44FF-B35F-A93B3056B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784" y="2190393"/>
            <a:ext cx="6564136" cy="41215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3A12253-666F-4FE0-ABA8-B77EFD9C9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60" y="2055456"/>
            <a:ext cx="4715924" cy="164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7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DE4466-475A-4D5B-9B2D-910DDF245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衡量标准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19600B-D9E1-47DA-BCE9-01313ED5A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FLOPS</a:t>
            </a:r>
            <a:r>
              <a:rPr lang="zh-CN" altLang="en-US" dirty="0"/>
              <a:t>：</a:t>
            </a:r>
            <a:r>
              <a:rPr lang="en-US" altLang="zh-CN" dirty="0"/>
              <a:t>floating point operations per second</a:t>
            </a:r>
            <a:r>
              <a:rPr lang="zh-CN" altLang="en-US" dirty="0"/>
              <a:t>，每秒浮点运算次数，理解为计算速度。是一个衡量硬件性能的指标。</a:t>
            </a:r>
            <a:endParaRPr lang="en-US" altLang="zh-CN" dirty="0"/>
          </a:p>
          <a:p>
            <a:r>
              <a:rPr lang="en-US" altLang="zh-CN" b="1" dirty="0"/>
              <a:t>FLOPs</a:t>
            </a:r>
            <a:r>
              <a:rPr lang="zh-CN" altLang="en-US" dirty="0"/>
              <a:t>：</a:t>
            </a:r>
            <a:r>
              <a:rPr lang="en-US" altLang="zh-CN" dirty="0"/>
              <a:t>floating point operations</a:t>
            </a:r>
            <a:r>
              <a:rPr lang="zh-CN" altLang="en-US" dirty="0"/>
              <a:t>，浮点运算数，理解为计算量。可以用来衡量算法</a:t>
            </a:r>
            <a:r>
              <a:rPr lang="en-US" altLang="zh-CN" dirty="0"/>
              <a:t>/</a:t>
            </a:r>
            <a:r>
              <a:rPr lang="zh-CN" altLang="en-US" dirty="0"/>
              <a:t>模型的复杂度。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b="1" dirty="0"/>
              <a:t>MACC</a:t>
            </a:r>
            <a:r>
              <a:rPr lang="en-US" altLang="zh-CN" dirty="0"/>
              <a:t>: Multiply–accumulate operation</a:t>
            </a:r>
            <a:r>
              <a:rPr lang="zh-CN" altLang="en-US" dirty="0"/>
              <a:t>，乘加操作次数，可以视为 </a:t>
            </a:r>
            <a:r>
              <a:rPr lang="en-US" altLang="zh-CN" dirty="0"/>
              <a:t>1 MACC = 2 FLOPs (2*MACC=FLOPs)</a:t>
            </a:r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6E54A12-85E6-4F34-9B3B-FD7EFE7B9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215" y="3710781"/>
            <a:ext cx="5581650" cy="5810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005BA72-9DED-4026-9802-731B6DE78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577" y="4426743"/>
            <a:ext cx="587692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42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CDF483-2520-436D-B6B5-66C5637D6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SqueezeNet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DEF2D4-EEB7-481B-9396-610061843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Architectural Design Strategies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D18952F-DEB6-4486-A9BC-4A752C2FC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906" y="2593537"/>
            <a:ext cx="6834188" cy="281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12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AA2A62-B5E9-4E06-B8EB-159C9266C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SqueezeNet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880800D-9BD0-4EDB-831A-8528E1A38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16" y="2433969"/>
            <a:ext cx="6640049" cy="3577318"/>
          </a:xfrm>
          <a:prstGeom prst="rect">
            <a:avLst/>
          </a:prstGeom>
        </p:spPr>
      </p:pic>
      <p:sp>
        <p:nvSpPr>
          <p:cNvPr id="7" name="内容占位符 6">
            <a:extLst>
              <a:ext uri="{FF2B5EF4-FFF2-40B4-BE49-F238E27FC236}">
                <a16:creationId xmlns:a16="http://schemas.microsoft.com/office/drawing/2014/main" id="{83B9C974-BC28-4F5F-9897-58A8D2DAA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Architecture</a:t>
            </a:r>
            <a:endParaRPr lang="zh-CN" altLang="en-US" dirty="0"/>
          </a:p>
        </p:txBody>
      </p:sp>
      <p:pic>
        <p:nvPicPr>
          <p:cNvPr id="8" name="内容占位符 5">
            <a:extLst>
              <a:ext uri="{FF2B5EF4-FFF2-40B4-BE49-F238E27FC236}">
                <a16:creationId xmlns:a16="http://schemas.microsoft.com/office/drawing/2014/main" id="{FDDF5312-9D83-4EB2-9B99-F9B5AA0CE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881" y="1848485"/>
            <a:ext cx="536718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65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7B4F1A1-797F-42E7-AE67-3E40F0939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453" y="1162843"/>
            <a:ext cx="5745480" cy="422780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CAA2A62-B5E9-4E06-B8EB-159C9266C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SqueezeNet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C5C85A-211C-4AC1-9D87-F61D377D0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Architecture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3BB6FB5-6CDE-4255-801E-ED6FBE486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18" y="2795614"/>
            <a:ext cx="5772035" cy="362045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CDC06DD-2E67-4588-870F-BF64D8C12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4017" y="5390649"/>
            <a:ext cx="6044565" cy="102541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C3896A6D-4DA8-4035-9304-CCA4331565DF}"/>
              </a:ext>
            </a:extLst>
          </p:cNvPr>
          <p:cNvSpPr/>
          <p:nvPr/>
        </p:nvSpPr>
        <p:spPr>
          <a:xfrm>
            <a:off x="529533" y="6451501"/>
            <a:ext cx="10911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hlinkClick r:id="rId6"/>
              </a:rPr>
              <a:t>https://dgschwend.github.io/netscope/#/preset/squeezenet_v11</a:t>
            </a:r>
            <a:endParaRPr lang="zh-CN" altLang="en-US" sz="16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8B11C3D-04C5-4ADD-9ED2-580B2C0A84AA}"/>
              </a:ext>
            </a:extLst>
          </p:cNvPr>
          <p:cNvSpPr/>
          <p:nvPr/>
        </p:nvSpPr>
        <p:spPr>
          <a:xfrm>
            <a:off x="2190750" y="4140200"/>
            <a:ext cx="1244600" cy="1714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6F51489-4DA3-4835-A9C1-B5ED246826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687" y="2536747"/>
            <a:ext cx="6294665" cy="23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8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AB4094-828A-48E4-8DB9-367115FC5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MobileNet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8C4872-F17A-472E-9DFD-B5B08CDCA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70" y="1825625"/>
            <a:ext cx="6549391" cy="4351338"/>
          </a:xfrm>
        </p:spPr>
        <p:txBody>
          <a:bodyPr/>
          <a:lstStyle/>
          <a:p>
            <a:r>
              <a:rPr lang="en-US" altLang="zh-CN" b="1" dirty="0" err="1"/>
              <a:t>Depthwise</a:t>
            </a:r>
            <a:r>
              <a:rPr lang="en-US" altLang="zh-CN" b="1" dirty="0"/>
              <a:t> Separable Convolution</a:t>
            </a:r>
            <a:r>
              <a:rPr lang="en-US" altLang="zh-CN" dirty="0"/>
              <a:t> </a:t>
            </a:r>
          </a:p>
          <a:p>
            <a:pPr lvl="1"/>
            <a:r>
              <a:rPr lang="en-US" altLang="zh-CN" sz="2800" dirty="0" err="1"/>
              <a:t>Depthwise</a:t>
            </a:r>
            <a:r>
              <a:rPr lang="en-US" altLang="zh-CN" sz="2800" dirty="0"/>
              <a:t> convolution</a:t>
            </a:r>
          </a:p>
          <a:p>
            <a:pPr lvl="2"/>
            <a:r>
              <a:rPr lang="zh-CN" altLang="en-US" dirty="0"/>
              <a:t>减少了大量参数</a:t>
            </a:r>
            <a:endParaRPr lang="en-US" altLang="zh-CN" dirty="0"/>
          </a:p>
          <a:p>
            <a:pPr lvl="1"/>
            <a:r>
              <a:rPr lang="en-US" altLang="zh-CN" sz="2800" dirty="0"/>
              <a:t>Pointwise convolution</a:t>
            </a:r>
          </a:p>
          <a:p>
            <a:pPr lvl="2"/>
            <a:r>
              <a:rPr lang="zh-CN" altLang="en-US" dirty="0"/>
              <a:t>“</a:t>
            </a:r>
            <a:r>
              <a:rPr lang="en-US" altLang="zh-CN" dirty="0"/>
              <a:t>To create a linear combination of the output of the </a:t>
            </a:r>
            <a:r>
              <a:rPr lang="en-US" altLang="zh-CN" dirty="0" err="1"/>
              <a:t>depthwise</a:t>
            </a:r>
            <a:r>
              <a:rPr lang="en-US" altLang="zh-CN" dirty="0"/>
              <a:t> layer, and to create new features.”</a:t>
            </a:r>
          </a:p>
          <a:p>
            <a:pPr lvl="1"/>
            <a:endParaRPr lang="zh-CN" altLang="en-US" sz="28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9F8FCF1-EBB5-46FF-9C0B-20EBA3AB4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841" y="1605300"/>
            <a:ext cx="3655695" cy="50669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53A3B1E-39F0-4806-ABF1-6AD462106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48" y="4219575"/>
            <a:ext cx="4048125" cy="26384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7D4B1BE-293A-41B8-836A-AD170D6D1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841" y="185737"/>
            <a:ext cx="3838575" cy="9906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F36F21D-B5B2-4DEB-AE8A-EE9135F54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9573" y="2383697"/>
            <a:ext cx="5171486" cy="379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3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72CF98-0539-41F0-A540-40BEDA16F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MobileNet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14AAFC-DB95-4789-9020-66E4886E5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Architecture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318D19F-E8B1-4755-AA18-61FBEC86B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267" y="2365560"/>
            <a:ext cx="3997643" cy="449244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67CAAEC-AE4C-4E14-A0EB-E3AE9894B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856" y="978411"/>
            <a:ext cx="4150997" cy="163231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04C4F0B-C9E5-4500-9888-F0CE78F0DF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7324" y="2873626"/>
            <a:ext cx="3526062" cy="390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46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74DAB-B4C8-4230-9C00-A281FBD7F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ShuffleNet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55B354-55D3-4BB5-AD6C-5D819FD90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93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Key point</a:t>
            </a:r>
          </a:p>
          <a:p>
            <a:r>
              <a:rPr lang="en-US" altLang="zh-CN" sz="2400" dirty="0"/>
              <a:t>Pointwise group convolution + Channel shuffle </a:t>
            </a:r>
          </a:p>
          <a:p>
            <a:pPr lvl="1"/>
            <a:r>
              <a:rPr lang="en-US" altLang="zh-CN" sz="2000" dirty="0"/>
              <a:t>To replace dense pointwise convolution</a:t>
            </a:r>
          </a:p>
          <a:p>
            <a:r>
              <a:rPr lang="en-US" altLang="zh-CN" sz="2400" dirty="0" err="1"/>
              <a:t>Depthwise</a:t>
            </a:r>
            <a:r>
              <a:rPr lang="en-US" altLang="zh-CN" sz="2400" dirty="0"/>
              <a:t> convolution (3x3)</a:t>
            </a:r>
          </a:p>
          <a:p>
            <a:r>
              <a:rPr lang="en-US" altLang="zh-CN" sz="2400" dirty="0"/>
              <a:t>Bottleneck structure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4E403BF-4C86-44CB-8D55-3351C811E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892" y="3327074"/>
            <a:ext cx="7871108" cy="33754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C77AB8A-FE7A-4818-93E5-D2600B28E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83" y="4243961"/>
            <a:ext cx="4150997" cy="163231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1F86BDD-2F48-4CAA-9ED3-29E7080F8FD9}"/>
              </a:ext>
            </a:extLst>
          </p:cNvPr>
          <p:cNvSpPr txBox="1"/>
          <p:nvPr/>
        </p:nvSpPr>
        <p:spPr>
          <a:xfrm>
            <a:off x="1265519" y="5876277"/>
            <a:ext cx="4150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/>
              <a:t>From </a:t>
            </a:r>
            <a:r>
              <a:rPr lang="en-US" altLang="zh-CN" sz="1600" i="1" dirty="0" err="1"/>
              <a:t>MobileNet</a:t>
            </a:r>
            <a:r>
              <a:rPr lang="en-US" altLang="zh-CN" sz="1600" i="1" dirty="0"/>
              <a:t>.</a:t>
            </a:r>
            <a:endParaRPr lang="zh-CN" alt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545693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674287-CA85-4856-9509-1BBB7382D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ShuffleNet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F345DD-5D80-42B2-B5A9-914A5CCB9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Architecture</a:t>
            </a:r>
          </a:p>
          <a:p>
            <a:pPr lvl="1"/>
            <a:r>
              <a:rPr lang="en-US" altLang="zh-CN" dirty="0" err="1"/>
              <a:t>ResNet</a:t>
            </a:r>
            <a:r>
              <a:rPr lang="en-US" altLang="zh-CN" dirty="0"/>
              <a:t> based network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81AC16F-0BAA-43B7-B00C-BDF81F59D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229" y="2821156"/>
            <a:ext cx="7110116" cy="335580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655006A-631A-44C3-A735-99F7325AE6CA}"/>
              </a:ext>
            </a:extLst>
          </p:cNvPr>
          <p:cNvSpPr/>
          <p:nvPr/>
        </p:nvSpPr>
        <p:spPr>
          <a:xfrm>
            <a:off x="8254345" y="4720306"/>
            <a:ext cx="3964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NimbusRomNo9L-Regu"/>
              </a:rPr>
              <a:t>Makes it easy to enlarge channel dimension with little extra computation cost.</a:t>
            </a:r>
            <a:r>
              <a:rPr lang="en-US" altLang="zh-CN" dirty="0"/>
              <a:t> </a:t>
            </a:r>
            <a:endParaRPr lang="zh-CN" altLang="en-US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78F56193-9867-493B-9820-1C861C25F703}"/>
              </a:ext>
            </a:extLst>
          </p:cNvPr>
          <p:cNvCxnSpPr/>
          <p:nvPr/>
        </p:nvCxnSpPr>
        <p:spPr>
          <a:xfrm flipH="1" flipV="1">
            <a:off x="6674177" y="5128181"/>
            <a:ext cx="1580168" cy="659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C9E68A5D-DFF1-4A7B-96F6-2D2FF40CA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101" y="2624138"/>
            <a:ext cx="840105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511</Words>
  <Application>Microsoft Office PowerPoint</Application>
  <PresentationFormat>宽屏</PresentationFormat>
  <Paragraphs>77</Paragraphs>
  <Slides>15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NimbusRomNo9L-Regu</vt:lpstr>
      <vt:lpstr>等线</vt:lpstr>
      <vt:lpstr>等线 Light</vt:lpstr>
      <vt:lpstr>Arial</vt:lpstr>
      <vt:lpstr>Office 主题​​</vt:lpstr>
      <vt:lpstr>Light CNN Model</vt:lpstr>
      <vt:lpstr>衡量标准</vt:lpstr>
      <vt:lpstr>SqueezeNet</vt:lpstr>
      <vt:lpstr>SqueezeNet</vt:lpstr>
      <vt:lpstr>SqueezeNet</vt:lpstr>
      <vt:lpstr>MobileNet</vt:lpstr>
      <vt:lpstr>MobileNet</vt:lpstr>
      <vt:lpstr>ShuffleNet</vt:lpstr>
      <vt:lpstr>ShuffleNet</vt:lpstr>
      <vt:lpstr>ShuffleNet</vt:lpstr>
      <vt:lpstr>MobileNetV2 </vt:lpstr>
      <vt:lpstr>MobileNetV2</vt:lpstr>
      <vt:lpstr>MobileNetV2</vt:lpstr>
      <vt:lpstr>ShuffleNetV2 </vt:lpstr>
      <vt:lpstr>ShuffleNetV2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renda bao</dc:creator>
  <cp:lastModifiedBy>renda bao</cp:lastModifiedBy>
  <cp:revision>54</cp:revision>
  <dcterms:created xsi:type="dcterms:W3CDTF">2019-04-08T15:29:18Z</dcterms:created>
  <dcterms:modified xsi:type="dcterms:W3CDTF">2019-04-09T10:38:10Z</dcterms:modified>
</cp:coreProperties>
</file>