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9" r:id="rId14"/>
    <p:sldId id="265" r:id="rId15"/>
    <p:sldId id="272" r:id="rId16"/>
    <p:sldId id="273" r:id="rId17"/>
    <p:sldId id="270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amaraberg.com/visualmadlibs/overview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tamaraberg.com/visualmadlibs/overview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B964D8-DDC2-409A-A68E-1A2004557A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6A6F2AB-FAF3-4805-AC24-A5C989E5DB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42C608-E99B-44FA-9B52-ACB4D11CF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95275"/>
            <a:ext cx="8763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75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E84F1E2-39A7-40CC-A433-AF47975ED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375" y="1190625"/>
            <a:ext cx="6018525" cy="41814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00FD509-AD9F-446C-B8E4-458819BF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MattNet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CED467-FD2E-497B-8E6D-01715D5C2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General referring expressions</a:t>
            </a:r>
          </a:p>
          <a:p>
            <a:r>
              <a:rPr lang="en-US" altLang="zh-CN" dirty="0"/>
              <a:t>Modular network</a:t>
            </a:r>
          </a:p>
          <a:p>
            <a:pPr lvl="1"/>
            <a:r>
              <a:rPr lang="en-US" altLang="zh-CN" dirty="0"/>
              <a:t>Subject</a:t>
            </a:r>
          </a:p>
          <a:p>
            <a:pPr lvl="1"/>
            <a:r>
              <a:rPr lang="en-US" altLang="zh-CN" dirty="0"/>
              <a:t>Location</a:t>
            </a:r>
          </a:p>
          <a:p>
            <a:pPr lvl="1"/>
            <a:r>
              <a:rPr lang="en-US" altLang="zh-CN" dirty="0"/>
              <a:t>Relationship</a:t>
            </a:r>
          </a:p>
          <a:p>
            <a:r>
              <a:rPr lang="en-US" altLang="zh-CN" dirty="0"/>
              <a:t>Parse expressions </a:t>
            </a:r>
          </a:p>
          <a:p>
            <a:pPr lvl="1"/>
            <a:r>
              <a:rPr lang="en-US" altLang="zh-CN" dirty="0"/>
              <a:t>Through a soft attention mechanism</a:t>
            </a:r>
          </a:p>
          <a:p>
            <a:r>
              <a:rPr lang="en-US" altLang="zh-CN" dirty="0"/>
              <a:t>Different visual attention tech</a:t>
            </a:r>
          </a:p>
          <a:p>
            <a:pPr lvl="1"/>
            <a:r>
              <a:rPr lang="en-US" altLang="zh-CN" dirty="0"/>
              <a:t>In the subject and relationship modules, named ‘in-box’ and ‘out-of-box’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2B3C66B-74C5-4422-8A27-BC00A488D83A}"/>
              </a:ext>
            </a:extLst>
          </p:cNvPr>
          <p:cNvSpPr/>
          <p:nvPr/>
        </p:nvSpPr>
        <p:spPr>
          <a:xfrm>
            <a:off x="3276600" y="381575"/>
            <a:ext cx="8623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MAttNet</a:t>
            </a:r>
            <a:r>
              <a:rPr lang="en-US" altLang="zh-CN" dirty="0"/>
              <a:t>: Modular Attention Network for Referring Expression Comprehension. CVPR 2018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723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43760A-1C4E-40A4-9FEE-535E9210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 Attention Network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EB0710-B8F5-4F74-9D98-4EC56A1F8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888A5B-89F1-473D-9B47-7F339B93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2520156"/>
            <a:ext cx="58483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49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DC60A-AE4B-4ADF-A80A-846C0FB1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Visual Modules While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BFEA98-BDEF-4313-A456-4D00C7A7C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C00A48B-AFBB-4617-811B-D2980714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937" y="1690688"/>
            <a:ext cx="9382125" cy="32099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30732F3-476B-4E36-A64F-C8632D8A6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67325"/>
            <a:ext cx="6353175" cy="15906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24EC9C-9237-43AB-A4B8-E75CEA49A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519" y="5108258"/>
            <a:ext cx="5628481" cy="17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33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64D4E-E677-47F2-8EB8-8195647A2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07034C-11CB-4788-8950-121979818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87FE08-B44F-49B9-92A3-9E0F64314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1690688"/>
            <a:ext cx="112680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35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A49A0C-91A1-4A6C-B9AF-72F12981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3.Embodied Question Answering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4949EE-AA9B-498E-8912-262053AB7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Present a generalization of EQA – multi-target EQA (MT-EQA).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F6232C5-A5E3-4CCA-B978-6A93554C2448}"/>
              </a:ext>
            </a:extLst>
          </p:cNvPr>
          <p:cNvSpPr/>
          <p:nvPr/>
        </p:nvSpPr>
        <p:spPr>
          <a:xfrm>
            <a:off x="10149624" y="311705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CVPR 2019</a:t>
            </a:r>
            <a:endParaRPr lang="zh-CN" altLang="en-US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0BC9DA5-A7B5-4F9F-A0E3-A05218B29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235" y="2411413"/>
            <a:ext cx="62388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9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6AC08A6-0CC9-4984-B699-8E487895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3298824"/>
            <a:ext cx="9359900" cy="345424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60D2659-6290-4398-966D-1720A6DC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202C4-3E0F-4CFF-8BA4-9B1215BD1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Based on EQA-v1</a:t>
            </a:r>
          </a:p>
          <a:p>
            <a:r>
              <a:rPr lang="en-US" altLang="zh-CN" dirty="0"/>
              <a:t>Dataset collection:</a:t>
            </a:r>
            <a:r>
              <a:rPr lang="zh-CN" altLang="en-US" dirty="0"/>
              <a:t> </a:t>
            </a:r>
            <a:r>
              <a:rPr lang="en-US" altLang="zh-CN" dirty="0"/>
              <a:t>CLEVR</a:t>
            </a:r>
          </a:p>
          <a:p>
            <a:r>
              <a:rPr lang="en-US" altLang="zh-CN" dirty="0"/>
              <a:t>Baseline: Neural Modular Networks</a:t>
            </a:r>
          </a:p>
          <a:p>
            <a:r>
              <a:rPr lang="en-US" altLang="zh-CN" dirty="0"/>
              <a:t>Binary QA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BC1D15-1C69-455E-821F-990B44553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349"/>
            <a:ext cx="58197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6830EB-C2F1-4F0A-86B9-24D865DC2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428999"/>
            <a:ext cx="7543800" cy="226695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DADD971-6AA9-446F-BA52-8164336C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Multi-Target EQA Generation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EFCC7-54D3-475E-85DC-33CE4447C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24"/>
            <a:ext cx="10515600" cy="5260975"/>
          </a:xfrm>
        </p:spPr>
        <p:txBody>
          <a:bodyPr/>
          <a:lstStyle/>
          <a:p>
            <a:r>
              <a:rPr lang="en-US" altLang="zh-CN" dirty="0"/>
              <a:t>Q is represented as a series of functional programs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Shortest path</a:t>
            </a:r>
          </a:p>
          <a:p>
            <a:pPr lvl="1"/>
            <a:r>
              <a:rPr lang="en-US" altLang="zh-CN" dirty="0"/>
              <a:t>Filter unreachable room in Dataset</a:t>
            </a:r>
          </a:p>
          <a:p>
            <a:pPr lvl="1"/>
            <a:r>
              <a:rPr lang="en-US" altLang="zh-CN" dirty="0"/>
              <a:t>As GT in training process</a:t>
            </a:r>
          </a:p>
          <a:p>
            <a:r>
              <a:rPr lang="en-US" altLang="zh-CN" dirty="0"/>
              <a:t>Minimize the bias</a:t>
            </a: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D746ED7-0DA9-4F71-A8AD-6299F7528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004"/>
          <a:stretch/>
        </p:blipFill>
        <p:spPr>
          <a:xfrm>
            <a:off x="1531237" y="2056209"/>
            <a:ext cx="9307325" cy="13727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6849704-1650-4DA4-9132-3175DAB14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49" y="5743574"/>
            <a:ext cx="52387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7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3AB7F53-DD69-4536-82C4-35E8B3C9F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216150"/>
            <a:ext cx="9124950" cy="385762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65E3D4B-96BC-4218-9F86-03D1FFBC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MT-EQA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604E61-63A0-48D8-8E57-B6BF10155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/>
          <a:lstStyle/>
          <a:p>
            <a:r>
              <a:rPr lang="en-US" altLang="zh-CN" dirty="0"/>
              <a:t>A new model that consists of 4 components (Modular Models)</a:t>
            </a:r>
          </a:p>
          <a:p>
            <a:pPr lvl="1"/>
            <a:r>
              <a:rPr lang="en-US" altLang="zh-CN" dirty="0"/>
              <a:t>Program Generator</a:t>
            </a:r>
          </a:p>
          <a:p>
            <a:pPr lvl="1"/>
            <a:r>
              <a:rPr lang="en-US" altLang="zh-CN" dirty="0"/>
              <a:t>Navigator</a:t>
            </a:r>
          </a:p>
          <a:p>
            <a:pPr lvl="1"/>
            <a:r>
              <a:rPr lang="en-US" altLang="zh-CN" dirty="0"/>
              <a:t>Controller </a:t>
            </a:r>
          </a:p>
          <a:p>
            <a:pPr lvl="1"/>
            <a:r>
              <a:rPr lang="en-US" altLang="zh-CN" dirty="0"/>
              <a:t>VQA module.</a:t>
            </a:r>
          </a:p>
          <a:p>
            <a:r>
              <a:rPr lang="en-US" altLang="zh-CN" dirty="0"/>
              <a:t>Agent action </a:t>
            </a:r>
          </a:p>
          <a:p>
            <a:pPr lvl="1"/>
            <a:r>
              <a:rPr lang="en-US" altLang="zh-CN" dirty="0"/>
              <a:t>Turning left</a:t>
            </a:r>
          </a:p>
          <a:p>
            <a:pPr lvl="1"/>
            <a:r>
              <a:rPr lang="en-US" altLang="zh-CN" dirty="0"/>
              <a:t>Turning right</a:t>
            </a:r>
          </a:p>
          <a:p>
            <a:pPr lvl="1"/>
            <a:r>
              <a:rPr lang="en-US" altLang="zh-CN" dirty="0"/>
              <a:t>Moving</a:t>
            </a:r>
            <a:r>
              <a:rPr lang="zh-CN" altLang="en-US" dirty="0"/>
              <a:t> </a:t>
            </a:r>
            <a:r>
              <a:rPr lang="en-US" altLang="zh-CN" dirty="0"/>
              <a:t>forward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5672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914BF2-FE2C-4845-8264-7D5DADCA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Details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726006-F1ED-48A4-BA20-A04A9E19C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Program Generator</a:t>
            </a:r>
          </a:p>
          <a:p>
            <a:pPr lvl="1"/>
            <a:r>
              <a:rPr lang="en-US" altLang="zh-CN" dirty="0"/>
              <a:t>7 types of executable programs</a:t>
            </a:r>
          </a:p>
          <a:p>
            <a:pPr lvl="1"/>
            <a:r>
              <a:rPr lang="en-US" altLang="zh-CN" dirty="0"/>
              <a:t>Template-based rules (Since questions are generated in a templated manner)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Navigator</a:t>
            </a:r>
          </a:p>
          <a:p>
            <a:pPr lvl="1"/>
            <a:r>
              <a:rPr lang="en-US" altLang="zh-CN" dirty="0"/>
              <a:t>CNN is pretrained on RGB reconstruction, segmentation, depth estimation. </a:t>
            </a:r>
          </a:p>
          <a:p>
            <a:pPr lvl="1"/>
            <a:r>
              <a:rPr lang="en-US" altLang="zh-CN" dirty="0"/>
              <a:t>2 separate navigation modules:</a:t>
            </a:r>
          </a:p>
          <a:p>
            <a:pPr lvl="1"/>
            <a:r>
              <a:rPr lang="en-US" altLang="zh-CN" dirty="0"/>
              <a:t>Output action: left; right;  forward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1FBBBF-C885-4320-BECE-A5036C4CA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162" y="315912"/>
            <a:ext cx="3571875" cy="1676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6E59E03-5066-4C95-A986-0F1CAF5BF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962" y="3099594"/>
            <a:ext cx="6619875" cy="10096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5B4D805-1744-4504-9301-606863C49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-43099"/>
            <a:ext cx="2819400" cy="26289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2356F1C-2823-4CC2-A469-B3C85C9ED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00" y="4989777"/>
            <a:ext cx="4010024" cy="3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5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46AE2F9-F712-4A8A-96FF-067C888DB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2" y="3429000"/>
            <a:ext cx="8305800" cy="351132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430B473-6E44-447F-B1D7-2EE4A5C8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Details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11941C-2C46-459C-9961-1F3B232C7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808162"/>
            <a:ext cx="10515600" cy="4351338"/>
          </a:xfrm>
        </p:spPr>
        <p:txBody>
          <a:bodyPr/>
          <a:lstStyle/>
          <a:p>
            <a:r>
              <a:rPr lang="en-US" altLang="zh-CN" dirty="0"/>
              <a:t>Controller</a:t>
            </a:r>
          </a:p>
          <a:p>
            <a:pPr lvl="1"/>
            <a:r>
              <a:rPr lang="en-US" altLang="zh-CN" dirty="0"/>
              <a:t>Creating a plan from the program generator</a:t>
            </a:r>
          </a:p>
          <a:p>
            <a:pPr lvl="1"/>
            <a:r>
              <a:rPr lang="en-US" altLang="zh-CN" dirty="0"/>
              <a:t>Collecting the necessary observations from the navigator</a:t>
            </a:r>
          </a:p>
          <a:p>
            <a:pPr lvl="1"/>
            <a:r>
              <a:rPr lang="en-US" altLang="zh-CN" dirty="0"/>
              <a:t>Invoking the VQA module.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FB5ACDC-63DB-4885-A844-57563B129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0"/>
            <a:ext cx="2838450" cy="32194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CC525FC-3C7C-4B3C-BEF4-C38EB85477DB}"/>
              </a:ext>
            </a:extLst>
          </p:cNvPr>
          <p:cNvSpPr/>
          <p:nvPr/>
        </p:nvSpPr>
        <p:spPr>
          <a:xfrm>
            <a:off x="508000" y="3658394"/>
            <a:ext cx="3848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VQA module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FC + </a:t>
            </a:r>
            <a:r>
              <a:rPr lang="en-US" altLang="zh-CN" sz="2400" dirty="0" err="1"/>
              <a:t>Relu</a:t>
            </a:r>
            <a:r>
              <a:rPr lang="en-US" altLang="zh-CN" sz="2400" dirty="0"/>
              <a:t> conditioned on the operator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Output yes or no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823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2E7D7F-0868-423B-A8E1-F8B1BEAE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4CCFB7-0391-4361-A579-896DCD194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Ultimate goal of AI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To build an AI agent that can listen, see, talk, and even act, to better serve us.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This thesis focus on the initialization stage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Vision and language understanding for human-robot interaction.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Include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/>
              <a:t>VQA:</a:t>
            </a:r>
            <a:r>
              <a:rPr lang="en-US" altLang="zh-CN" dirty="0"/>
              <a:t> Visual </a:t>
            </a:r>
            <a:r>
              <a:rPr lang="en-US" altLang="zh-CN" dirty="0" err="1"/>
              <a:t>Madlibs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en-US" altLang="zh-CN" b="1" dirty="0"/>
              <a:t>Language grounding: </a:t>
            </a:r>
            <a:r>
              <a:rPr lang="en-US" altLang="zh-CN" dirty="0" err="1"/>
              <a:t>RefCOCO</a:t>
            </a:r>
            <a:r>
              <a:rPr lang="en-US" altLang="zh-CN" dirty="0"/>
              <a:t> and </a:t>
            </a:r>
            <a:r>
              <a:rPr lang="en-US" altLang="zh-CN" dirty="0" err="1"/>
              <a:t>RefCOCO</a:t>
            </a:r>
            <a:r>
              <a:rPr lang="en-US" altLang="zh-CN" dirty="0"/>
              <a:t>+ / </a:t>
            </a:r>
            <a:r>
              <a:rPr lang="en-US" altLang="zh-CN" dirty="0" err="1"/>
              <a:t>MattNet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en-US" altLang="zh-CN" b="1" dirty="0"/>
              <a:t>Image-to-text generation: </a:t>
            </a:r>
            <a:r>
              <a:rPr lang="en-US" altLang="zh-CN" dirty="0"/>
              <a:t>Speaker-listener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/>
              <a:t>Embodied AI: </a:t>
            </a:r>
            <a:r>
              <a:rPr lang="en-US" altLang="zh-CN" dirty="0"/>
              <a:t>Multi-Target Embodied Question Answering</a:t>
            </a:r>
          </a:p>
        </p:txBody>
      </p:sp>
    </p:spTree>
    <p:extLst>
      <p:ext uri="{BB962C8B-B14F-4D97-AF65-F5344CB8AC3E}">
        <p14:creationId xmlns:p14="http://schemas.microsoft.com/office/powerpoint/2010/main" val="1811108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7281B30-EEB5-4CA0-9610-CF1C55390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577" y="-142875"/>
            <a:ext cx="4516023" cy="341233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9A93A17-772E-4F16-989C-A403D3F6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45AC04-170E-49FF-8273-8A10B8DA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7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Two-stage approach</a:t>
            </a:r>
          </a:p>
          <a:p>
            <a:r>
              <a:rPr lang="en-US" altLang="zh-CN" dirty="0"/>
              <a:t>Full model is trained using Imitation Learning (IL)</a:t>
            </a:r>
          </a:p>
          <a:p>
            <a:pPr lvl="1"/>
            <a:r>
              <a:rPr lang="en-US" altLang="zh-CN" dirty="0"/>
              <a:t>Shortest paths -&gt; navigation</a:t>
            </a:r>
          </a:p>
          <a:p>
            <a:pPr lvl="1"/>
            <a:r>
              <a:rPr lang="en-US" altLang="zh-CN" dirty="0"/>
              <a:t>Key positions containing the targets -&gt; Controller’s SELECT classifier</a:t>
            </a:r>
          </a:p>
          <a:p>
            <a:pPr lvl="1"/>
            <a:r>
              <a:rPr lang="en-US" altLang="zh-CN" dirty="0"/>
              <a:t>VQA objective at the final step</a:t>
            </a:r>
          </a:p>
          <a:p>
            <a:r>
              <a:rPr lang="en-US" altLang="zh-CN" dirty="0"/>
              <a:t>RL to fine-tune the room and object navigators</a:t>
            </a:r>
          </a:p>
          <a:p>
            <a:pPr lvl="1"/>
            <a:r>
              <a:rPr lang="en-US" altLang="zh-CN" dirty="0"/>
              <a:t>A dense reward</a:t>
            </a:r>
          </a:p>
          <a:p>
            <a:pPr lvl="2"/>
            <a:r>
              <a:rPr lang="en-US" altLang="zh-CN" dirty="0"/>
              <a:t>The distance change in the 2D bird-view distance space</a:t>
            </a:r>
          </a:p>
          <a:p>
            <a:pPr lvl="1"/>
            <a:r>
              <a:rPr lang="en-US" altLang="zh-CN" dirty="0"/>
              <a:t>A sparse reward</a:t>
            </a:r>
          </a:p>
          <a:p>
            <a:pPr lvl="2"/>
            <a:r>
              <a:rPr lang="en-US" altLang="zh-CN" dirty="0"/>
              <a:t>IOU between the target’s mask and the centered rectangle mask at termination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7046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7B57FC-92F8-4B3D-9681-276B19B5B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917C54-2E30-4564-BEA1-630B4F6EE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9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5 papers focus on </a:t>
            </a:r>
            <a:r>
              <a:rPr lang="en-US" altLang="zh-CN" i="1" dirty="0"/>
              <a:t>Vision and Language</a:t>
            </a:r>
          </a:p>
          <a:p>
            <a:r>
              <a:rPr lang="en-US" altLang="zh-CN" dirty="0"/>
              <a:t>VQA</a:t>
            </a:r>
          </a:p>
          <a:p>
            <a:pPr lvl="1"/>
            <a:r>
              <a:rPr lang="en-US" altLang="zh-CN" dirty="0"/>
              <a:t>A new Datasets Visual </a:t>
            </a:r>
            <a:r>
              <a:rPr lang="en-US" altLang="zh-CN" dirty="0" err="1"/>
              <a:t>Madlibs</a:t>
            </a:r>
            <a:r>
              <a:rPr lang="en-US" altLang="zh-CN" dirty="0"/>
              <a:t> (fill in blanks) </a:t>
            </a:r>
          </a:p>
          <a:p>
            <a:r>
              <a:rPr lang="en-US" altLang="zh-CN" dirty="0"/>
              <a:t>Referring expression</a:t>
            </a:r>
          </a:p>
          <a:p>
            <a:pPr lvl="1"/>
            <a:r>
              <a:rPr lang="en-US" altLang="zh-CN" dirty="0"/>
              <a:t>2 widely used datasets: </a:t>
            </a:r>
            <a:r>
              <a:rPr lang="en-US" altLang="zh-CN" dirty="0" err="1"/>
              <a:t>RefCOCO</a:t>
            </a:r>
            <a:r>
              <a:rPr lang="en-US" altLang="zh-CN" dirty="0"/>
              <a:t> / </a:t>
            </a:r>
            <a:r>
              <a:rPr lang="en-US" altLang="zh-CN" dirty="0" err="1"/>
              <a:t>RefCOCO</a:t>
            </a:r>
            <a:r>
              <a:rPr lang="en-US" altLang="zh-CN" dirty="0"/>
              <a:t>+</a:t>
            </a:r>
          </a:p>
          <a:p>
            <a:pPr lvl="1"/>
            <a:r>
              <a:rPr lang="en-US" altLang="zh-CN" dirty="0"/>
              <a:t>Methods for Generation and Comprehension focus on discriminative expressions (Speaker-Listener-Reinforcer)</a:t>
            </a:r>
          </a:p>
          <a:p>
            <a:pPr lvl="1"/>
            <a:r>
              <a:rPr lang="en-US" altLang="zh-CN" b="1" dirty="0"/>
              <a:t>A strong baseline: </a:t>
            </a:r>
            <a:r>
              <a:rPr lang="en-US" altLang="zh-CN" b="1" dirty="0" err="1"/>
              <a:t>MattNet</a:t>
            </a:r>
            <a:endParaRPr lang="en-US" altLang="zh-CN" b="1" dirty="0"/>
          </a:p>
          <a:p>
            <a:r>
              <a:rPr lang="en-US" altLang="zh-CN" dirty="0"/>
              <a:t>Embodied QA</a:t>
            </a:r>
          </a:p>
          <a:p>
            <a:pPr lvl="1"/>
            <a:r>
              <a:rPr lang="en-US" altLang="zh-CN" dirty="0"/>
              <a:t>A new task, new dataset and baseline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BEA4798-D323-4875-B4E3-2D47E3B80FAA}"/>
              </a:ext>
            </a:extLst>
          </p:cNvPr>
          <p:cNvSpPr/>
          <p:nvPr/>
        </p:nvSpPr>
        <p:spPr>
          <a:xfrm>
            <a:off x="3517067" y="5969655"/>
            <a:ext cx="4441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/>
              <a:t>Locate, Tell, Answer and Act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428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29E4AFC-7389-4F08-B12A-E1063591B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735" y="1153319"/>
            <a:ext cx="6089453" cy="569595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FFE6D40-6090-4868-A217-19A35D66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VQA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B1473B-8034-4A2A-8DB2-7A487AF89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Contribution</a:t>
            </a:r>
          </a:p>
          <a:p>
            <a:r>
              <a:rPr lang="en-US" altLang="zh-CN" dirty="0"/>
              <a:t>New description collection strategy</a:t>
            </a:r>
          </a:p>
          <a:p>
            <a:r>
              <a:rPr lang="en-US" altLang="zh-CN" dirty="0"/>
              <a:t>New Dataset</a:t>
            </a:r>
          </a:p>
          <a:p>
            <a:r>
              <a:rPr lang="en-US" altLang="zh-CN" dirty="0"/>
              <a:t>Definition and evaluation on new tasks</a:t>
            </a:r>
            <a:br>
              <a:rPr lang="en-US" altLang="zh-CN" sz="2000" dirty="0"/>
            </a:br>
            <a:br>
              <a:rPr lang="en-US" altLang="zh-CN" sz="2000" dirty="0"/>
            </a:b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821431C-D2F7-45BB-B603-E7E1EDDDA69B}"/>
              </a:ext>
            </a:extLst>
          </p:cNvPr>
          <p:cNvSpPr/>
          <p:nvPr/>
        </p:nvSpPr>
        <p:spPr>
          <a:xfrm>
            <a:off x="2824162" y="559375"/>
            <a:ext cx="85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Visual </a:t>
            </a:r>
            <a:r>
              <a:rPr lang="en-US" altLang="zh-CN" dirty="0" err="1"/>
              <a:t>Madlibs</a:t>
            </a:r>
            <a:r>
              <a:rPr lang="en-US" altLang="zh-CN" dirty="0"/>
              <a:t>: Fill-in-the-blank Image Description and Question Answering. ICCV 2015</a:t>
            </a:r>
          </a:p>
          <a:p>
            <a:r>
              <a:rPr lang="en-US" altLang="zh-CN" dirty="0">
                <a:hlinkClick r:id="rId3"/>
              </a:rPr>
              <a:t>http://tamaraberg.com/visualmadlibs/overview.html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766DAFB-C27E-4489-B822-19DF1AE95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18" y="4052094"/>
            <a:ext cx="6186395" cy="27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89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4D7CC0-F71B-42D5-8593-A8E8C8B9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Visual </a:t>
            </a:r>
            <a:r>
              <a:rPr lang="en-US" altLang="zh-CN" dirty="0" err="1"/>
              <a:t>Madlibs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329D47-F06B-4D92-AC02-08B590CD6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/>
              <a:t>2 Tasks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Generation: fill in the blank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Multiple-choice QA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Evaluation (No new method proposed)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Canonical Correlation Analysis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CNN+LSTM</a:t>
            </a:r>
          </a:p>
          <a:p>
            <a:pPr marL="457200" lvl="1" indent="0">
              <a:buNone/>
            </a:pPr>
            <a:r>
              <a:rPr lang="en-US" altLang="zh-CN" dirty="0"/>
              <a:t>	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614D3F7-EA01-48B3-B4A5-887906C57BB1}"/>
              </a:ext>
            </a:extLst>
          </p:cNvPr>
          <p:cNvSpPr/>
          <p:nvPr/>
        </p:nvSpPr>
        <p:spPr>
          <a:xfrm>
            <a:off x="3763962" y="6169709"/>
            <a:ext cx="85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Visual </a:t>
            </a:r>
            <a:r>
              <a:rPr lang="en-US" altLang="zh-CN" dirty="0" err="1"/>
              <a:t>Madlibs</a:t>
            </a:r>
            <a:r>
              <a:rPr lang="en-US" altLang="zh-CN" dirty="0"/>
              <a:t>: Fill-in-the-blank Image Description and Question Answering. ICCV 2015</a:t>
            </a:r>
          </a:p>
          <a:p>
            <a:r>
              <a:rPr lang="en-US" altLang="zh-CN" dirty="0">
                <a:hlinkClick r:id="rId2"/>
              </a:rPr>
              <a:t>http://tamaraberg.com/visualmadlibs/overview.html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51D7646-FBF4-4A5D-8644-2C4823ED7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583"/>
            <a:ext cx="12192000" cy="396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9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E9F405C-2EF5-4698-A05D-02DCEEE6C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140" y="973426"/>
            <a:ext cx="5143500" cy="20193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EFCBCBE-7DE8-4F84-9442-80CA87E4F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033" y="2938463"/>
            <a:ext cx="5915025" cy="32385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251E71C-5C97-4AB1-856A-D38F5D89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Referring Expression (RE)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0F3BDA-E9EA-489A-B43A-3AA054DF5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Task</a:t>
            </a:r>
          </a:p>
          <a:p>
            <a:pPr lvl="1"/>
            <a:r>
              <a:rPr lang="en-US" altLang="zh-CN" dirty="0"/>
              <a:t>RE Generation and Comprehension</a:t>
            </a:r>
          </a:p>
          <a:p>
            <a:pPr marL="0" indent="0">
              <a:buNone/>
            </a:pPr>
            <a:r>
              <a:rPr lang="en-US" altLang="zh-CN" dirty="0"/>
              <a:t>Collected 2 Dataset:</a:t>
            </a:r>
          </a:p>
          <a:p>
            <a:pPr lvl="1"/>
            <a:r>
              <a:rPr lang="en-US" altLang="zh-CN" dirty="0" err="1"/>
              <a:t>RefCOCO</a:t>
            </a:r>
            <a:r>
              <a:rPr lang="en-US" altLang="zh-CN" dirty="0"/>
              <a:t>: Free expression style.</a:t>
            </a:r>
          </a:p>
          <a:p>
            <a:pPr lvl="1"/>
            <a:r>
              <a:rPr lang="en-US" altLang="zh-CN" dirty="0"/>
              <a:t>Ref-COCO+: Abs. Loc forbidden.</a:t>
            </a:r>
          </a:p>
          <a:p>
            <a:pPr marL="0" indent="0">
              <a:buNone/>
            </a:pPr>
            <a:r>
              <a:rPr lang="en-US" altLang="zh-CN" dirty="0"/>
              <a:t>Baseline approach</a:t>
            </a:r>
          </a:p>
          <a:p>
            <a:pPr lvl="1"/>
            <a:r>
              <a:rPr lang="en-US" altLang="zh-CN" sz="2000" dirty="0"/>
              <a:t>Object + context + location representation</a:t>
            </a:r>
          </a:p>
          <a:p>
            <a:pPr lvl="1"/>
            <a:r>
              <a:rPr lang="en-US" altLang="zh-CN" sz="2000" dirty="0"/>
              <a:t>CNN + LSTM</a:t>
            </a:r>
          </a:p>
          <a:p>
            <a:pPr lvl="1"/>
            <a:r>
              <a:rPr lang="en-US" altLang="zh-CN" sz="2000" i="1" dirty="0"/>
              <a:t>Region generation + ranking for Comprehension</a:t>
            </a:r>
          </a:p>
          <a:p>
            <a:pPr lvl="1"/>
            <a:endParaRPr lang="zh-CN" altLang="en-US" sz="2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0DDB2F5-2710-468B-B61C-357153D618C1}"/>
              </a:ext>
            </a:extLst>
          </p:cNvPr>
          <p:cNvSpPr/>
          <p:nvPr/>
        </p:nvSpPr>
        <p:spPr>
          <a:xfrm>
            <a:off x="6096000" y="180459"/>
            <a:ext cx="5904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Helvetica" panose="020B0604020202020204" pitchFamily="34" charset="0"/>
              </a:rPr>
              <a:t>Modeling Context in Referring Expressions. ECCV 2016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262E584-7731-40C5-AE4F-28236A615F08}"/>
              </a:ext>
            </a:extLst>
          </p:cNvPr>
          <p:cNvSpPr/>
          <p:nvPr/>
        </p:nvSpPr>
        <p:spPr>
          <a:xfrm>
            <a:off x="6400800" y="6176963"/>
            <a:ext cx="5904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Generation and comprehension of unambiguous object descriptions. In CVPR</a:t>
            </a:r>
            <a:r>
              <a:rPr lang="en-US" altLang="zh-CN" sz="1600" dirty="0"/>
              <a:t>2016</a:t>
            </a:r>
            <a:r>
              <a:rPr lang="zh-CN" altLang="en-US" sz="1600" dirty="0"/>
              <a:t>. </a:t>
            </a:r>
            <a:r>
              <a:rPr lang="en-US" altLang="zh-CN" sz="1600" dirty="0"/>
              <a:t>a.k.a. </a:t>
            </a:r>
            <a:r>
              <a:rPr lang="en-US" altLang="zh-CN" sz="1600" dirty="0" err="1"/>
              <a:t>RefCOCOg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25844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2ABD6-6866-4079-AFB4-7501541D8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 Generation and Comprehension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EAD6FC-CBB9-48C2-B5A8-812E3DFE3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What’s new?</a:t>
            </a:r>
          </a:p>
          <a:p>
            <a:r>
              <a:rPr lang="en-US" altLang="zh-CN" sz="2400" dirty="0"/>
              <a:t>Visual / Location difference representation</a:t>
            </a:r>
          </a:p>
          <a:p>
            <a:pPr lvl="1"/>
            <a:r>
              <a:rPr lang="en-US" altLang="zh-CN" sz="2000" dirty="0"/>
              <a:t>Discriminate the target object from the surrounding objects</a:t>
            </a:r>
          </a:p>
          <a:p>
            <a:r>
              <a:rPr lang="en-US" altLang="zh-CN" sz="2400" dirty="0"/>
              <a:t>Joint Language Generation</a:t>
            </a:r>
          </a:p>
          <a:p>
            <a:pPr lvl="1"/>
            <a:r>
              <a:rPr lang="en-US" altLang="zh-CN" sz="2000" dirty="0"/>
              <a:t>For all objects of the same object category in an image.</a:t>
            </a:r>
          </a:p>
          <a:p>
            <a:r>
              <a:rPr lang="en-US" altLang="zh-CN" sz="2400" dirty="0"/>
              <a:t>Input of LSTM</a:t>
            </a:r>
          </a:p>
          <a:p>
            <a:pPr lvl="1"/>
            <a:r>
              <a:rPr lang="en-US" altLang="zh-CN" sz="2000" dirty="0"/>
              <a:t>Incorporating the hidden output difference as additional information.</a:t>
            </a:r>
          </a:p>
          <a:p>
            <a:endParaRPr lang="zh-CN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5F063BE-A356-43FA-B2A5-6CE7414F391A}"/>
              </a:ext>
            </a:extLst>
          </p:cNvPr>
          <p:cNvSpPr/>
          <p:nvPr/>
        </p:nvSpPr>
        <p:spPr>
          <a:xfrm>
            <a:off x="6096000" y="180459"/>
            <a:ext cx="5904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Helvetica" panose="020B0604020202020204" pitchFamily="34" charset="0"/>
              </a:rPr>
              <a:t>Modeling Context in Referring Expressions. ECCV 2016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1691D9-B72C-4628-9EFF-9171E7614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39642"/>
            <a:ext cx="5764212" cy="272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4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349066-DD4A-43B9-A2BC-2C9D6D1F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A Joint Speaker-Listener-Reinforcer Model for Referring Expressions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95376D-73A5-46CD-853A-EA83B3316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32" y="2163762"/>
            <a:ext cx="62103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/>
              <a:t>Generation and comprehension tasks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CNN-FC-LSTM </a:t>
            </a:r>
            <a:r>
              <a:rPr lang="en-US" altLang="zh-CN" b="1" dirty="0"/>
              <a:t>Speaker</a:t>
            </a:r>
            <a:r>
              <a:rPr lang="en-US" altLang="zh-CN" dirty="0"/>
              <a:t> </a:t>
            </a:r>
          </a:p>
          <a:p>
            <a:pPr lvl="1"/>
            <a:r>
              <a:rPr lang="en-US" altLang="zh-CN" dirty="0"/>
              <a:t>Triplet hinge losses</a:t>
            </a:r>
          </a:p>
          <a:p>
            <a:r>
              <a:rPr lang="en-US" altLang="zh-CN" dirty="0"/>
              <a:t>Embedding-based </a:t>
            </a:r>
            <a:r>
              <a:rPr lang="en-US" altLang="zh-CN" b="1" dirty="0"/>
              <a:t>Listener</a:t>
            </a:r>
            <a:r>
              <a:rPr lang="en-US" altLang="zh-CN" dirty="0"/>
              <a:t> </a:t>
            </a:r>
          </a:p>
          <a:p>
            <a:pPr lvl="1"/>
            <a:r>
              <a:rPr lang="en-US" altLang="zh-CN" dirty="0"/>
              <a:t>Embeds vectors that are visually or semantically related closer together.</a:t>
            </a:r>
          </a:p>
          <a:p>
            <a:r>
              <a:rPr lang="en-US" altLang="zh-CN" b="1" dirty="0"/>
              <a:t>Reinforcer</a:t>
            </a:r>
          </a:p>
          <a:p>
            <a:pPr lvl="1"/>
            <a:r>
              <a:rPr lang="en-US" altLang="zh-CN" dirty="0"/>
              <a:t>Guide the sampling of more discriminative expressions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28CDC8C-1508-48F8-A049-28C49658DA02}"/>
              </a:ext>
            </a:extLst>
          </p:cNvPr>
          <p:cNvSpPr/>
          <p:nvPr/>
        </p:nvSpPr>
        <p:spPr>
          <a:xfrm>
            <a:off x="10037414" y="1290578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CVPR 2017</a:t>
            </a:r>
            <a:endParaRPr lang="zh-CN" altLang="en-US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AB677EE-B297-45C9-820C-AF8BDB847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782948"/>
            <a:ext cx="5791200" cy="30822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4C0C5C-587F-4127-98E9-7E2C0CB58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5" y="1876425"/>
            <a:ext cx="5543550" cy="9239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C9364C8-2C08-47E4-A569-02B2B8524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817416"/>
            <a:ext cx="53816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5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32DA2A8-856E-4405-93F5-0E514AF64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515" y="2209801"/>
            <a:ext cx="5965485" cy="3175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868F9A8-D02A-4291-BFB7-CF795893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Joint Speaker-Listener-Reinforcer Model for Referring Expressions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C9259A-5F93-47C4-93AE-6BC0FD343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690688"/>
            <a:ext cx="6232184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b="1" dirty="0"/>
              <a:t>Reinforcer</a:t>
            </a:r>
          </a:p>
          <a:p>
            <a:pPr marL="742950" lvl="1" indent="-285750">
              <a:lnSpc>
                <a:spcPct val="120000"/>
              </a:lnSpc>
            </a:pPr>
            <a:r>
              <a:rPr lang="en-US" altLang="zh-CN" dirty="0"/>
              <a:t>To generate less ambiguous expressions.</a:t>
            </a:r>
          </a:p>
          <a:p>
            <a:pPr marL="742950" lvl="1" indent="-285750">
              <a:lnSpc>
                <a:spcPct val="120000"/>
              </a:lnSpc>
            </a:pPr>
            <a:r>
              <a:rPr lang="en-US" altLang="zh-CN" dirty="0"/>
              <a:t>Sample words according to the categorical distribution of LSTM</a:t>
            </a:r>
          </a:p>
          <a:p>
            <a:pPr marL="742950" lvl="1" indent="-285750">
              <a:lnSpc>
                <a:spcPct val="120000"/>
              </a:lnSpc>
            </a:pPr>
            <a:r>
              <a:rPr lang="en-US" altLang="zh-CN" dirty="0"/>
              <a:t>Policy gradient</a:t>
            </a:r>
          </a:p>
          <a:p>
            <a:pPr marL="742950" lvl="1" indent="-285750">
              <a:lnSpc>
                <a:spcPct val="120000"/>
              </a:lnSpc>
            </a:pPr>
            <a:r>
              <a:rPr lang="en-US" altLang="zh-CN" dirty="0"/>
              <a:t>Concatenate + MLP + 1-d logistic regression as reward function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b="1" dirty="0"/>
              <a:t>Joint model</a:t>
            </a:r>
          </a:p>
          <a:p>
            <a:pPr marL="742950" lvl="1" indent="-285750">
              <a:lnSpc>
                <a:spcPct val="120000"/>
              </a:lnSpc>
            </a:pPr>
            <a:r>
              <a:rPr lang="en-US" altLang="zh-CN" dirty="0"/>
              <a:t>Concatenate listener-aware representation to speaker</a:t>
            </a:r>
          </a:p>
          <a:p>
            <a:pPr marL="742950" lvl="1" indent="-285750"/>
            <a:endParaRPr lang="en-US" altLang="zh-CN" dirty="0"/>
          </a:p>
          <a:p>
            <a:pPr marL="742950" lvl="1" indent="-285750"/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0182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3841D3-F68E-40DE-9236-35CCCF4EB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Comprehension and Generation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DAB5CD-E97E-46C5-A41D-7A04612E5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Comprehension</a:t>
            </a:r>
          </a:p>
          <a:p>
            <a:pPr lvl="1"/>
            <a:r>
              <a:rPr lang="en-US" altLang="zh-CN" dirty="0"/>
              <a:t>Ensemble the speaker and listener predictions.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Generation</a:t>
            </a:r>
          </a:p>
          <a:p>
            <a:pPr lvl="1"/>
            <a:r>
              <a:rPr lang="en-US" altLang="zh-CN" dirty="0"/>
              <a:t>Generate multiple expressions per object via beam search by Speaker.</a:t>
            </a:r>
          </a:p>
          <a:p>
            <a:pPr lvl="1"/>
            <a:r>
              <a:rPr lang="en-US" altLang="zh-CN" dirty="0"/>
              <a:t>Use listener to re-rank expressions and select the least ambiguous expression.</a:t>
            </a:r>
          </a:p>
          <a:p>
            <a:pPr lvl="1"/>
            <a:r>
              <a:rPr lang="en-US" altLang="zh-CN" dirty="0"/>
              <a:t>Consider cross comprehension as well as the diversity of expressions by minimizing:</a:t>
            </a: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2B1AC3-E528-484A-AAB4-E7406C2CE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00" y="4727575"/>
            <a:ext cx="5875750" cy="19215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FEFE86A-6D93-4061-9199-99D9C613B7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8" t="38286" b="17451"/>
          <a:stretch/>
        </p:blipFill>
        <p:spPr>
          <a:xfrm>
            <a:off x="4292600" y="2730392"/>
            <a:ext cx="6210300" cy="4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0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767</Words>
  <Application>Microsoft Office PowerPoint</Application>
  <PresentationFormat>宽屏</PresentationFormat>
  <Paragraphs>156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Helvetica</vt:lpstr>
      <vt:lpstr>Office 主题</vt:lpstr>
      <vt:lpstr>PowerPoint 演示文稿</vt:lpstr>
      <vt:lpstr>Introduction</vt:lpstr>
      <vt:lpstr>1. VQA</vt:lpstr>
      <vt:lpstr>Visual Madlibs</vt:lpstr>
      <vt:lpstr>2. Referring Expression (RE)</vt:lpstr>
      <vt:lpstr>RE Generation and Comprehension</vt:lpstr>
      <vt:lpstr>A Joint Speaker-Listener-Reinforcer Model for Referring Expressions</vt:lpstr>
      <vt:lpstr>A Joint Speaker-Listener-Reinforcer Model for Referring Expressions</vt:lpstr>
      <vt:lpstr>Comprehension and Generation</vt:lpstr>
      <vt:lpstr>MattNet</vt:lpstr>
      <vt:lpstr>Language Attention Network</vt:lpstr>
      <vt:lpstr>Visual Modules While</vt:lpstr>
      <vt:lpstr>Experiment</vt:lpstr>
      <vt:lpstr>3.Embodied Question Answering</vt:lpstr>
      <vt:lpstr>Datasets</vt:lpstr>
      <vt:lpstr>Multi-Target EQA Generation</vt:lpstr>
      <vt:lpstr>MT-EQA</vt:lpstr>
      <vt:lpstr>Details</vt:lpstr>
      <vt:lpstr>Details</vt:lpstr>
      <vt:lpstr>Training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brd</dc:creator>
  <cp:lastModifiedBy>bao renda</cp:lastModifiedBy>
  <cp:revision>62</cp:revision>
  <dcterms:created xsi:type="dcterms:W3CDTF">2020-01-08T12:58:56Z</dcterms:created>
  <dcterms:modified xsi:type="dcterms:W3CDTF">2020-01-10T10:57:33Z</dcterms:modified>
</cp:coreProperties>
</file>