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1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7DBF1-D624-4FF5-9DD9-7F31C8226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038450-8D36-4FB2-B435-E2ADAA358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159A55-2A35-4600-98B3-95ACA043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662108-D342-49FD-86F7-93A57AF8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2C43F9-487C-4100-AEE6-0B40D4F7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90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18111-FB42-4114-8565-367CD3A1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685C53-AF86-494A-81BA-BDB972521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02AA74-8851-43B9-B401-89E8A585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51BAA-D320-4990-BCCA-801DD711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E14471-D6E3-42CA-8C7D-ED9D8205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A7DBCE-7C7B-4D8C-845B-17BF5E325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2FE153-0130-4598-BC65-CB6E252C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ACBD62-CF96-4B53-B8A4-2BFFC266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D883FF-D2A4-47D4-A699-C410E0E2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E8080-59B5-4873-A3A2-09496AE7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15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3E729-92CB-4412-93D6-865EDF6C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BCD6A-BCCC-42EB-BE3D-EFE19767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211BC5-E40B-4081-8BB4-55697CF5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925B56-6127-4223-AEE3-9667C3B4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5C2C36-5363-4C95-8E19-6315DB7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09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FD289-D8C0-4148-ADDB-A94D3E59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470186-570B-4920-9005-C6C4491DC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518A69-9D41-4C6D-B16D-3080C390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C8BB5-3C04-4FA6-82D6-EAA31E2E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A844D-5893-484D-B1E8-B35F5F11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78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2E263-5F8A-4203-82AC-9C0288B6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AA9721-88D6-4A88-BE88-DE95895D1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73C344-7EBD-4D2D-93DA-42DA8E44F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0350D-4D91-4184-89FD-198B4DAC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0456C7-6152-4B3E-9F45-17AF4046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A08F75-13B8-4960-BA3B-1A7683F9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48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48D1E-AC21-4570-ACBB-A5B3B113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4EE8A1-260F-4EDB-BE86-532F2CBB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1DA733-19C4-4274-A15F-D0711716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BE17E3-61A8-4F3D-9B19-F24298E94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29630B-7D28-4734-9F9E-64D48CE9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62E73A-EEA7-4A56-BEC0-70F37F1F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878424-5C96-4C1D-B622-C514CDA7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AF398D-BDF4-40F4-9D44-3B8FA26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78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1AD17-6785-421A-B5C3-1A062FFB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B98F40-EB44-4FCE-A8EC-775C6F13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68D76C-B4DD-4680-9108-2786054C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A17033-218B-409D-B93A-0C471A27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6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9BE966-6E0E-4E4E-AD79-A98929A1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1505A0-A8D3-4AFC-95B7-E7129A51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407604-C788-471B-8577-79C50190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2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BDF1D-7C16-4A5C-98C4-B8125DE4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94637-F77F-4928-9A37-14A86B246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5677E4-34EE-4562-A74F-360C3FF70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9560E4-4C85-4E13-9E46-859E8BC5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141A61-7DD2-4B28-AA17-620502C2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0D5C8A-41A4-4380-8EFD-1441EB7A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7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C90B0-78E8-4529-99D1-FF834C57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03EDD-9721-4102-9AB2-8D7B17C60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A442E1-CE9D-434C-9078-D35430927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4450E2-EED1-4326-B76E-596F77B9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F36111-3C2A-414A-836D-5A3B07A2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141DC4-EAE0-4105-A62B-88FD0998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8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C12440-649B-424B-A8D1-58C8EEF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9FA171-BB84-492D-982D-6806C07A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8D6395-B62E-4652-AC49-541340EF7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FC37-51AB-4C71-9B35-297C958911A8}" type="datetimeFigureOut">
              <a:rPr lang="zh-CN" altLang="en-US" smtClean="0"/>
              <a:t>2019/12/28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0C301-1DA2-4424-A2C9-AAD3D576A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DC245-1A31-4B82-983F-6BC1B3D41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5EB0-DDF1-48D2-95D5-93A64DD9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22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2F44A-12CF-4654-B20D-EEA159080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2385"/>
            <a:ext cx="9144000" cy="2387600"/>
          </a:xfrm>
        </p:spPr>
        <p:txBody>
          <a:bodyPr/>
          <a:lstStyle/>
          <a:p>
            <a:r>
              <a:rPr lang="en-US" altLang="zh-CN" dirty="0"/>
              <a:t>Language model and Recurrent neural networks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90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0DD895-7D66-46AD-88E6-3943B63E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Neural language model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6B56E58-CF73-4EC8-BC6D-F9BAD9E5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C2D649-8FD5-493D-A04D-796395C9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1462295"/>
            <a:ext cx="8469115" cy="47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0DD895-7D66-46AD-88E6-3943B63E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Neural language model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DAA6B8-4312-420E-8E84-E85D1E2D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优点</a:t>
            </a:r>
            <a:endParaRPr lang="en-US" altLang="zh-CN" dirty="0"/>
          </a:p>
          <a:p>
            <a:pPr lvl="1"/>
            <a:r>
              <a:rPr lang="zh-CN" altLang="en-US" dirty="0"/>
              <a:t>没有</a:t>
            </a:r>
            <a:r>
              <a:rPr lang="en-US" altLang="zh-CN" dirty="0"/>
              <a:t>sparsity problem</a:t>
            </a:r>
          </a:p>
          <a:p>
            <a:pPr lvl="1"/>
            <a:r>
              <a:rPr lang="zh-CN" altLang="en-US" dirty="0"/>
              <a:t>不需要存放所有</a:t>
            </a:r>
            <a:r>
              <a:rPr lang="en-US" altLang="zh-CN" dirty="0"/>
              <a:t>n-gram</a:t>
            </a:r>
          </a:p>
          <a:p>
            <a:r>
              <a:rPr lang="zh-CN" altLang="en-US" dirty="0"/>
              <a:t>缺点</a:t>
            </a:r>
            <a:endParaRPr lang="en-US" altLang="zh-CN" dirty="0"/>
          </a:p>
          <a:p>
            <a:pPr lvl="1"/>
            <a:r>
              <a:rPr lang="en-US" altLang="zh-CN" dirty="0"/>
              <a:t>Windows size</a:t>
            </a:r>
            <a:r>
              <a:rPr lang="zh-CN" altLang="en-US" dirty="0"/>
              <a:t>固定，限长</a:t>
            </a:r>
            <a:r>
              <a:rPr lang="en-US" altLang="zh-CN" dirty="0"/>
              <a:t>context</a:t>
            </a:r>
          </a:p>
          <a:p>
            <a:pPr lvl="1"/>
            <a:r>
              <a:rPr lang="zh-CN" altLang="en-US" dirty="0"/>
              <a:t>参数量与</a:t>
            </a:r>
            <a:r>
              <a:rPr lang="en-US" altLang="zh-CN" dirty="0"/>
              <a:t>windows size</a:t>
            </a:r>
            <a:r>
              <a:rPr lang="zh-CN" altLang="en-US" dirty="0"/>
              <a:t>相关</a:t>
            </a:r>
            <a:endParaRPr lang="en-US" altLang="zh-CN" dirty="0"/>
          </a:p>
          <a:p>
            <a:pPr lvl="1"/>
            <a:r>
              <a:rPr lang="zh-CN" altLang="en-US" dirty="0"/>
              <a:t>不同单词权重不一样，有重复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869CF1-781E-408A-A6EB-A398D1A9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13" y="4938713"/>
            <a:ext cx="3390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F4550-6282-45CC-904B-1A938A9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2B51A-54C3-4C37-93FE-CAE2B9C4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Language Model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Language modeling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N-gram language model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Neural language model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Recurrent neural networks (RNNs)</a:t>
            </a:r>
          </a:p>
          <a:p>
            <a:pPr lvl="1"/>
            <a:r>
              <a:rPr lang="en-US" altLang="zh-CN" dirty="0"/>
              <a:t>Vanilla RNN</a:t>
            </a:r>
          </a:p>
          <a:p>
            <a:pPr lvl="1"/>
            <a:r>
              <a:rPr lang="en-US" altLang="zh-CN" dirty="0"/>
              <a:t>LSTM</a:t>
            </a:r>
          </a:p>
          <a:p>
            <a:pPr lvl="1"/>
            <a:r>
              <a:rPr lang="en-US" altLang="zh-CN" dirty="0"/>
              <a:t>GRU</a:t>
            </a:r>
          </a:p>
          <a:p>
            <a:pPr lvl="1"/>
            <a:r>
              <a:rPr lang="en-US" altLang="zh-CN" dirty="0"/>
              <a:t>Bi-RNN</a:t>
            </a:r>
          </a:p>
          <a:p>
            <a:pPr lvl="1"/>
            <a:r>
              <a:rPr lang="en-US" altLang="zh-CN" dirty="0"/>
              <a:t>Stacked RNN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52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A92A7-9F65-4D87-B4CE-89774E4E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Neural Network (RNN)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39CA43-E02A-4961-9788-DC12EFFB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1D6B18-1911-4AAC-9199-69DCF9112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/>
          <a:stretch/>
        </p:blipFill>
        <p:spPr>
          <a:xfrm>
            <a:off x="2005584" y="1516320"/>
            <a:ext cx="7239051" cy="47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4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DC2C0-55F4-4CF5-A961-726EBF64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</a:t>
            </a:r>
            <a:r>
              <a:rPr lang="en-US" altLang="zh-CN" dirty="0"/>
              <a:t>RNN language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62B472-AC93-4892-9585-1DF6A2D8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Loss function</a:t>
            </a:r>
          </a:p>
          <a:p>
            <a:pPr lvl="1"/>
            <a:r>
              <a:rPr lang="en-US" altLang="zh-CN" dirty="0"/>
              <a:t>Timestep t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Overall loss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A669D4-D385-4F35-B533-44D0D75C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23" y="2581988"/>
            <a:ext cx="6863514" cy="8977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9912F4-A932-484D-B8E6-0084691A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4" y="3668805"/>
            <a:ext cx="4796589" cy="10325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49A578-A09E-4FDD-AE4B-81A9FA5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79" y="4514497"/>
            <a:ext cx="9151018" cy="19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61A07-BCDE-49B7-A52C-BB02F9C3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Neural Network (RNN)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CEF46-24A5-4B39-9548-8D1204DB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优点</a:t>
            </a:r>
            <a:endParaRPr lang="en-US" altLang="zh-CN" dirty="0"/>
          </a:p>
          <a:p>
            <a:pPr lvl="1"/>
            <a:r>
              <a:rPr lang="zh-CN" altLang="en-US" dirty="0"/>
              <a:t>可以处理任意长度的输入</a:t>
            </a:r>
            <a:endParaRPr lang="en-US" altLang="zh-CN" dirty="0"/>
          </a:p>
          <a:p>
            <a:pPr lvl="1"/>
            <a:r>
              <a:rPr lang="en-US" altLang="zh-CN" dirty="0"/>
              <a:t>T</a:t>
            </a:r>
            <a:r>
              <a:rPr lang="zh-CN" altLang="en-US" dirty="0"/>
              <a:t>时间的输出依赖于</a:t>
            </a:r>
            <a:r>
              <a:rPr lang="en-US" altLang="zh-CN" dirty="0"/>
              <a:t>T</a:t>
            </a:r>
            <a:r>
              <a:rPr lang="zh-CN" altLang="en-US" dirty="0"/>
              <a:t>之前所有时间步</a:t>
            </a:r>
            <a:endParaRPr lang="en-US" altLang="zh-CN" dirty="0"/>
          </a:p>
          <a:p>
            <a:pPr lvl="1"/>
            <a:r>
              <a:rPr lang="zh-CN" altLang="en-US" dirty="0"/>
              <a:t>模型大小与输入长度无关</a:t>
            </a:r>
            <a:endParaRPr lang="en-US" altLang="zh-CN" dirty="0"/>
          </a:p>
          <a:p>
            <a:pPr lvl="1"/>
            <a:r>
              <a:rPr lang="zh-CN" altLang="en-US" dirty="0"/>
              <a:t>模型参数重用</a:t>
            </a:r>
            <a:endParaRPr lang="en-US" altLang="zh-CN" dirty="0"/>
          </a:p>
          <a:p>
            <a:r>
              <a:rPr lang="zh-CN" altLang="en-US" dirty="0"/>
              <a:t>缺点</a:t>
            </a:r>
            <a:endParaRPr lang="en-US" altLang="zh-CN" dirty="0"/>
          </a:p>
          <a:p>
            <a:pPr lvl="1"/>
            <a:r>
              <a:rPr lang="zh-CN" altLang="en-US" dirty="0"/>
              <a:t>并行度差，句子越长，处理时间越长 </a:t>
            </a:r>
            <a:r>
              <a:rPr lang="en-US" altLang="zh-CN" dirty="0"/>
              <a:t>-&gt; Transformer</a:t>
            </a:r>
          </a:p>
          <a:p>
            <a:pPr lvl="1"/>
            <a:r>
              <a:rPr lang="zh-CN" altLang="en-US" dirty="0"/>
              <a:t>梯度消失问题严重，并不能真正实现长时间记忆 </a:t>
            </a:r>
            <a:r>
              <a:rPr lang="en-US" altLang="zh-CN" dirty="0"/>
              <a:t>-&gt; LSTM</a:t>
            </a:r>
          </a:p>
        </p:txBody>
      </p:sp>
    </p:spTree>
    <p:extLst>
      <p:ext uri="{BB962C8B-B14F-4D97-AF65-F5344CB8AC3E}">
        <p14:creationId xmlns:p14="http://schemas.microsoft.com/office/powerpoint/2010/main" val="2691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282F5-3159-406B-81FE-12C5202D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 language model</a:t>
            </a:r>
            <a:r>
              <a:rPr lang="zh-CN" altLang="en-US" dirty="0"/>
              <a:t>生成结果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EC3B32-34BE-45EC-91B6-7B928089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A26140-2406-42DD-9FBB-293737E1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79" y="1753394"/>
            <a:ext cx="105251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4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7BA5-D1CB-430E-8B67-D5814C46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 language model</a:t>
            </a:r>
            <a:r>
              <a:rPr lang="zh-CN" altLang="en-US" dirty="0"/>
              <a:t>生成结果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C82C4A-2A62-4E76-ADB7-F7AB2429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039719-9502-4FB9-8674-A528871D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08" y="1512895"/>
            <a:ext cx="9899984" cy="49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DEB13-4801-4714-B081-DFF793CC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Neural Network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2EC267-7C91-4D19-BA15-841F67521A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3054" y="2322093"/>
                <a:ext cx="10515600" cy="3614237"/>
              </a:xfrm>
            </p:spPr>
            <p:txBody>
              <a:bodyPr/>
              <a:lstStyle/>
              <a:p>
                <a:r>
                  <a:rPr lang="en-US" altLang="zh-CN" dirty="0"/>
                  <a:t>Language Model: </a:t>
                </a:r>
                <a:r>
                  <a:rPr lang="zh-CN" altLang="en-US" dirty="0"/>
                  <a:t>预测下一个单词模型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Recurrent Neural Network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Language model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2EC267-7C91-4D19-BA15-841F67521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3054" y="2322093"/>
                <a:ext cx="10515600" cy="3614237"/>
              </a:xfrm>
              <a:blipFill>
                <a:blip r:embed="rId2"/>
                <a:stretch>
                  <a:fillRect l="-1043" t="-3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D6C730F-B349-44AD-B09E-C20746745B22}"/>
              </a:ext>
            </a:extLst>
          </p:cNvPr>
          <p:cNvSpPr txBox="1"/>
          <p:nvPr/>
        </p:nvSpPr>
        <p:spPr>
          <a:xfrm>
            <a:off x="5217695" y="1506585"/>
            <a:ext cx="264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注意！</a:t>
            </a:r>
          </a:p>
        </p:txBody>
      </p:sp>
    </p:spTree>
    <p:extLst>
      <p:ext uri="{BB962C8B-B14F-4D97-AF65-F5344CB8AC3E}">
        <p14:creationId xmlns:p14="http://schemas.microsoft.com/office/powerpoint/2010/main" val="279895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B9F30-AB9A-42B4-8197-AF76E803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 for POS tagging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D9E65-7C6D-4CCB-B86C-69C7882B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021360-04C1-4586-B411-55D3E33C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40" y="2009567"/>
            <a:ext cx="95726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F4550-6282-45CC-904B-1A938A9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2B51A-54C3-4C37-93FE-CAE2B9C4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Language Model</a:t>
            </a:r>
          </a:p>
          <a:p>
            <a:pPr lvl="1"/>
            <a:r>
              <a:rPr lang="en-US" altLang="zh-CN" dirty="0"/>
              <a:t>Language modeling</a:t>
            </a:r>
          </a:p>
          <a:p>
            <a:pPr lvl="1"/>
            <a:r>
              <a:rPr lang="en-US" altLang="zh-CN" dirty="0"/>
              <a:t>N-gram language model</a:t>
            </a:r>
          </a:p>
          <a:p>
            <a:pPr lvl="1"/>
            <a:r>
              <a:rPr lang="en-US" altLang="zh-CN" dirty="0"/>
              <a:t>Window based neural language model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Recurrent neural networks (RNNs)</a:t>
            </a:r>
          </a:p>
          <a:p>
            <a:pPr lvl="1"/>
            <a:r>
              <a:rPr lang="en-US" altLang="zh-CN" dirty="0"/>
              <a:t>Vanilla RNN</a:t>
            </a:r>
          </a:p>
          <a:p>
            <a:pPr lvl="1"/>
            <a:r>
              <a:rPr lang="en-US" altLang="zh-CN" dirty="0"/>
              <a:t>LSTM</a:t>
            </a:r>
          </a:p>
          <a:p>
            <a:pPr lvl="1"/>
            <a:r>
              <a:rPr lang="en-US" altLang="zh-CN" dirty="0"/>
              <a:t>GRU</a:t>
            </a:r>
          </a:p>
          <a:p>
            <a:pPr lvl="1"/>
            <a:r>
              <a:rPr lang="en-US" altLang="zh-CN" dirty="0"/>
              <a:t>Bi-RNN</a:t>
            </a:r>
          </a:p>
          <a:p>
            <a:pPr lvl="1"/>
            <a:r>
              <a:rPr lang="en-US" altLang="zh-CN" dirty="0"/>
              <a:t>Stacked RNN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37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B9F30-AB9A-42B4-8197-AF76E803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 for sentence classification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D9E65-7C6D-4CCB-B86C-69C7882B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0DB175-B251-4AF1-ADA8-45FAF2D0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99" y="1690688"/>
            <a:ext cx="7097002" cy="44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B9F30-AB9A-42B4-8197-AF76E803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 as an encoder module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D9E65-7C6D-4CCB-B86C-69C7882B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51C201-5A8A-4BD1-AB52-46A1A88D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56" y="1449967"/>
            <a:ext cx="8282488" cy="48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01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98EAF-0906-4BE6-BD34-3A4DE79B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Vanishing gradient for RNN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F5505-7917-4E5C-A5C0-2A14291A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B90D3F-6064-4A63-B759-D18411F2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00" y="1700934"/>
            <a:ext cx="8634200" cy="46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C1FF9-2976-413C-B090-8EB04825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Vanishing gradient for RNN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F78EF3-66EE-4B7C-931A-A321C86F9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535AD4-42C4-4F3F-92B5-A59F1EE7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15" y="1590212"/>
            <a:ext cx="8960769" cy="4902663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7AC73939-70F7-4A5B-931E-BA097913DA32}"/>
              </a:ext>
            </a:extLst>
          </p:cNvPr>
          <p:cNvSpPr/>
          <p:nvPr/>
        </p:nvSpPr>
        <p:spPr>
          <a:xfrm>
            <a:off x="9071811" y="4800600"/>
            <a:ext cx="854242" cy="31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FF64C6-DC83-42CA-AC61-4F43E1391EE7}"/>
              </a:ext>
            </a:extLst>
          </p:cNvPr>
          <p:cNvSpPr txBox="1"/>
          <p:nvPr/>
        </p:nvSpPr>
        <p:spPr>
          <a:xfrm>
            <a:off x="10089419" y="4664622"/>
            <a:ext cx="147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华文琥珀" panose="02010800040101010101" pitchFamily="2" charset="-122"/>
              </a:rPr>
              <a:t>LSTM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94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06951-6574-4B34-9980-B27D139B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 Short-Term Memory (LSTM)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5AB9CD-F9E2-4787-876C-4199A5B74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Vanilla RNN</a:t>
                </a:r>
              </a:p>
              <a:p>
                <a:pPr lvl="1"/>
                <a:r>
                  <a:rPr lang="zh-CN" altLang="en-US" dirty="0"/>
                  <a:t>每个时间步计算一个</a:t>
                </a:r>
                <a:r>
                  <a:rPr lang="en-US" altLang="zh-CN" dirty="0"/>
                  <a:t>hidden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LSTM</a:t>
                </a:r>
              </a:p>
              <a:p>
                <a:pPr lvl="1"/>
                <a:r>
                  <a:rPr lang="zh-CN" altLang="en-US" dirty="0"/>
                  <a:t>每个时间步计算</a:t>
                </a:r>
                <a:r>
                  <a:rPr lang="en-US" altLang="zh-CN" dirty="0"/>
                  <a:t>hidden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dirty="0"/>
                  <a:t>和</a:t>
                </a:r>
                <a:r>
                  <a:rPr lang="en-US" altLang="zh-CN" dirty="0"/>
                  <a:t>cell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Cell state</a:t>
                </a:r>
                <a:r>
                  <a:rPr lang="zh-CN" altLang="en-US" dirty="0"/>
                  <a:t>存放</a:t>
                </a:r>
                <a:r>
                  <a:rPr lang="en-US" altLang="zh-CN" dirty="0"/>
                  <a:t>long-term information</a:t>
                </a:r>
              </a:p>
              <a:p>
                <a:pPr lvl="2"/>
                <a:endParaRPr lang="en-US" altLang="zh-CN" dirty="0"/>
              </a:p>
              <a:p>
                <a:pPr lvl="1"/>
                <a:r>
                  <a:rPr lang="zh-CN" altLang="en-US" dirty="0"/>
                  <a:t>通过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个门控制记忆、写、读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Input gate</a:t>
                </a:r>
                <a:r>
                  <a:rPr lang="zh-CN" altLang="en-US" dirty="0"/>
                  <a:t>：控制读入哪些信息到</a:t>
                </a:r>
                <a:r>
                  <a:rPr lang="en-US" altLang="zh-CN" dirty="0"/>
                  <a:t>cell content</a:t>
                </a:r>
              </a:p>
              <a:p>
                <a:pPr lvl="2"/>
                <a:r>
                  <a:rPr lang="en-US" altLang="zh-CN" dirty="0"/>
                  <a:t>Output gate</a:t>
                </a:r>
                <a:r>
                  <a:rPr lang="zh-CN" altLang="en-US" dirty="0"/>
                  <a:t>：控制写入哪些信息到</a:t>
                </a:r>
                <a:r>
                  <a:rPr lang="en-US" altLang="zh-CN" dirty="0"/>
                  <a:t>hidden state</a:t>
                </a:r>
              </a:p>
              <a:p>
                <a:pPr lvl="2"/>
                <a:r>
                  <a:rPr lang="en-US" altLang="zh-CN" dirty="0"/>
                  <a:t>Forget gate</a:t>
                </a:r>
                <a:r>
                  <a:rPr lang="zh-CN" altLang="en-US" dirty="0"/>
                  <a:t>：控制保留或遗忘之前时间步</a:t>
                </a:r>
                <a:r>
                  <a:rPr lang="en-US" altLang="zh-CN" dirty="0"/>
                  <a:t>cell state</a:t>
                </a:r>
                <a:r>
                  <a:rPr lang="zh-CN" altLang="en-US" dirty="0"/>
                  <a:t>的哪些信息</a:t>
                </a:r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5AB9CD-F9E2-4787-876C-4199A5B74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B46DA-2622-48EF-AFCF-BE185A0C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 Short-Term Memory (LSTM)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6E6C6-00CB-4A87-B4BB-99A3EE16E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E99FC9-5096-43A1-8126-90F21A73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95" y="1493216"/>
            <a:ext cx="8675810" cy="5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6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D908A-6A71-4386-90DA-0EEAEFCD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 Short-Term Memory (LSTM)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8A8B70-84FF-4AA1-A338-C6D606DC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651"/>
          <a:stretch/>
        </p:blipFill>
        <p:spPr>
          <a:xfrm>
            <a:off x="2022433" y="5002630"/>
            <a:ext cx="4413834" cy="1765797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617CE28-A497-4D56-8493-3013996CA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2433" y="1334286"/>
            <a:ext cx="8357576" cy="34939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908936-87AB-4692-BFE8-9A056BA68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72"/>
          <a:stretch/>
        </p:blipFill>
        <p:spPr>
          <a:xfrm>
            <a:off x="6554954" y="5002630"/>
            <a:ext cx="4413834" cy="14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94B93-8933-41E6-8B22-5A40C0E4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Gated Recurrent Units (GRU)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C68230-68DA-422B-B25F-6DF5E012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074"/>
            <a:ext cx="10515600" cy="4624889"/>
          </a:xfrm>
        </p:spPr>
        <p:txBody>
          <a:bodyPr/>
          <a:lstStyle/>
          <a:p>
            <a:r>
              <a:rPr lang="en-US" altLang="zh-CN" dirty="0"/>
              <a:t>GRU</a:t>
            </a:r>
            <a:r>
              <a:rPr lang="zh-CN" altLang="en-US" dirty="0"/>
              <a:t>对</a:t>
            </a:r>
            <a:r>
              <a:rPr lang="en-US" altLang="zh-CN" dirty="0"/>
              <a:t>LSTM</a:t>
            </a:r>
            <a:r>
              <a:rPr lang="zh-CN" altLang="en-US" dirty="0"/>
              <a:t>中的操作进行简化，去掉</a:t>
            </a:r>
            <a:r>
              <a:rPr lang="en-US" altLang="zh-CN" dirty="0"/>
              <a:t>cell state</a:t>
            </a:r>
            <a:r>
              <a:rPr lang="zh-CN" altLang="en-US" dirty="0"/>
              <a:t>，只保留</a:t>
            </a:r>
            <a:r>
              <a:rPr lang="en-US" altLang="zh-CN" dirty="0"/>
              <a:t>hidden state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761BC5-9DE2-4BAD-B32E-173DE9E8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7" y="2358775"/>
            <a:ext cx="9858876" cy="3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21538-94DF-4C06-91C8-FB79A90F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LSTM vs GRU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59C5A-C67A-4248-AB35-09A43F93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性能：</a:t>
            </a:r>
            <a:r>
              <a:rPr lang="en-US" altLang="zh-CN" dirty="0"/>
              <a:t>LSTM</a:t>
            </a:r>
            <a:r>
              <a:rPr lang="zh-CN" altLang="en-US" dirty="0"/>
              <a:t>和</a:t>
            </a:r>
            <a:r>
              <a:rPr lang="en-US" altLang="zh-CN" dirty="0"/>
              <a:t>GRU</a:t>
            </a:r>
            <a:r>
              <a:rPr lang="zh-CN" altLang="en-US" dirty="0"/>
              <a:t>在</a:t>
            </a:r>
            <a:r>
              <a:rPr lang="en-US" altLang="zh-CN" dirty="0"/>
              <a:t>performance</a:t>
            </a:r>
            <a:r>
              <a:rPr lang="zh-CN" altLang="en-US" dirty="0"/>
              <a:t>上没有明显的优劣之分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速度：</a:t>
            </a:r>
            <a:r>
              <a:rPr lang="en-US" altLang="zh-CN" dirty="0"/>
              <a:t>GRU</a:t>
            </a:r>
            <a:r>
              <a:rPr lang="zh-CN" altLang="en-US" dirty="0"/>
              <a:t>比</a:t>
            </a:r>
            <a:r>
              <a:rPr lang="en-US" altLang="zh-CN" dirty="0"/>
              <a:t>LSTM</a:t>
            </a:r>
            <a:r>
              <a:rPr lang="zh-CN" altLang="en-US" dirty="0"/>
              <a:t>快，并且</a:t>
            </a:r>
            <a:r>
              <a:rPr lang="en-US" altLang="zh-CN" dirty="0"/>
              <a:t>GRU</a:t>
            </a:r>
            <a:r>
              <a:rPr lang="zh-CN" altLang="en-US" dirty="0"/>
              <a:t>参数比</a:t>
            </a:r>
            <a:r>
              <a:rPr lang="en-US" altLang="zh-CN" dirty="0"/>
              <a:t>LSTM</a:t>
            </a:r>
            <a:r>
              <a:rPr lang="zh-CN" altLang="en-US" dirty="0"/>
              <a:t>少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如果有很多</a:t>
            </a:r>
            <a:r>
              <a:rPr lang="en-US" altLang="zh-CN" dirty="0"/>
              <a:t>training data</a:t>
            </a:r>
            <a:r>
              <a:rPr lang="zh-CN" altLang="en-US" dirty="0"/>
              <a:t>，并且数据具有明显的</a:t>
            </a:r>
            <a:r>
              <a:rPr lang="en-US" altLang="zh-CN" dirty="0"/>
              <a:t>long dependencies</a:t>
            </a:r>
            <a:r>
              <a:rPr lang="zh-CN" altLang="en-US" dirty="0"/>
              <a:t>，</a:t>
            </a:r>
            <a:r>
              <a:rPr lang="en-US" altLang="zh-CN" dirty="0"/>
              <a:t>LSTM</a:t>
            </a:r>
            <a:r>
              <a:rPr lang="zh-CN" altLang="en-US" dirty="0"/>
              <a:t>是不错的默认选择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如果对速度要求更高，选择</a:t>
            </a:r>
            <a:r>
              <a:rPr lang="en-US" altLang="zh-CN" dirty="0"/>
              <a:t>GRU</a:t>
            </a:r>
          </a:p>
        </p:txBody>
      </p:sp>
    </p:spTree>
    <p:extLst>
      <p:ext uri="{BB962C8B-B14F-4D97-AF65-F5344CB8AC3E}">
        <p14:creationId xmlns:p14="http://schemas.microsoft.com/office/powerpoint/2010/main" val="2766029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4597F-F75D-40BA-A89D-52489BA8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Bidirectional RNN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6664C1-03A4-4C09-867B-875452F6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D736C3-6915-4179-B6FC-F7F57EFB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12" y="1825625"/>
            <a:ext cx="8583709" cy="4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9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F4550-6282-45CC-904B-1A938A9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2B51A-54C3-4C37-93FE-CAE2B9C4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Language Model</a:t>
            </a:r>
          </a:p>
          <a:p>
            <a:pPr lvl="1"/>
            <a:r>
              <a:rPr lang="en-US" altLang="zh-CN" dirty="0"/>
              <a:t>Language modeling</a:t>
            </a:r>
          </a:p>
          <a:p>
            <a:pPr lvl="1"/>
            <a:r>
              <a:rPr lang="en-US" altLang="zh-CN" dirty="0"/>
              <a:t>N-gram language model</a:t>
            </a:r>
          </a:p>
          <a:p>
            <a:pPr lvl="1"/>
            <a:r>
              <a:rPr lang="en-US" altLang="zh-CN" dirty="0"/>
              <a:t>Neural language model</a:t>
            </a:r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Recurrent neural networks (RNNs)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Vanilla RNN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LSTM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GRU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Bi-RNN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Stacked RNN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4597F-F75D-40BA-A89D-52489BA8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Bidirectional RNN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6664C1-03A4-4C09-867B-875452F6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18481B-65CE-4193-930C-50B4A9C8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23742" cy="41709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1ACBCA-4DA9-489B-B96F-1A5DB98A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7"/>
          <a:stretch/>
        </p:blipFill>
        <p:spPr>
          <a:xfrm>
            <a:off x="8389755" y="1912490"/>
            <a:ext cx="3136232" cy="12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8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3DEAF-D098-48AF-BF13-13AAC5F5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Bidirectional RNN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B19F5-4889-4C65-8CE2-F1713BC87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只有可以接触到整个输入</a:t>
            </a:r>
            <a:r>
              <a:rPr lang="en-US" altLang="zh-CN" dirty="0"/>
              <a:t>sequence</a:t>
            </a:r>
            <a:r>
              <a:rPr lang="zh-CN" altLang="en-US" dirty="0"/>
              <a:t>时，可以选择</a:t>
            </a:r>
            <a:r>
              <a:rPr lang="en-US" altLang="zh-CN" dirty="0"/>
              <a:t>bidirectional RNN</a:t>
            </a:r>
          </a:p>
          <a:p>
            <a:pPr lvl="1"/>
            <a:r>
              <a:rPr lang="zh-CN" altLang="en-US" dirty="0"/>
              <a:t>作为</a:t>
            </a:r>
            <a:r>
              <a:rPr lang="en-US" altLang="zh-CN" dirty="0"/>
              <a:t>Language model</a:t>
            </a:r>
            <a:r>
              <a:rPr lang="zh-CN" altLang="en-US" dirty="0"/>
              <a:t>时，无法使用</a:t>
            </a:r>
            <a:r>
              <a:rPr lang="en-US" altLang="zh-CN" dirty="0"/>
              <a:t>bi-RNN</a:t>
            </a:r>
          </a:p>
          <a:p>
            <a:pPr lvl="1"/>
            <a:r>
              <a:rPr lang="zh-CN" altLang="en-US" dirty="0"/>
              <a:t>作为</a:t>
            </a:r>
            <a:r>
              <a:rPr lang="en-US" altLang="zh-CN" dirty="0"/>
              <a:t>encoder</a:t>
            </a:r>
            <a:r>
              <a:rPr lang="zh-CN" altLang="en-US" dirty="0"/>
              <a:t>时，可选择</a:t>
            </a:r>
            <a:r>
              <a:rPr lang="en-US" altLang="zh-CN" dirty="0"/>
              <a:t>bi-RNN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52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82E61-8B7E-4404-85D6-FABB727F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Stacked RNN (Multi-layer RNN)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4EFE7F-14B7-49C4-9D73-C2AAB2F9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zh-CN" altLang="en-US" dirty="0"/>
              <a:t>网络加深</a:t>
            </a:r>
            <a:endParaRPr lang="en-US" altLang="zh-CN" dirty="0"/>
          </a:p>
          <a:p>
            <a:pPr lvl="1"/>
            <a:r>
              <a:rPr lang="zh-CN" altLang="en-US" dirty="0"/>
              <a:t>底层网络提取</a:t>
            </a:r>
            <a:r>
              <a:rPr lang="en-US" altLang="zh-CN" dirty="0"/>
              <a:t>low-level</a:t>
            </a:r>
            <a:r>
              <a:rPr lang="zh-CN" altLang="en-US" dirty="0"/>
              <a:t>信息，如语法信息等</a:t>
            </a:r>
            <a:endParaRPr lang="en-US" altLang="zh-CN" dirty="0"/>
          </a:p>
          <a:p>
            <a:pPr lvl="1"/>
            <a:r>
              <a:rPr lang="zh-CN" altLang="en-US" dirty="0"/>
              <a:t>深层网络提取</a:t>
            </a:r>
            <a:r>
              <a:rPr lang="en-US" altLang="zh-CN" dirty="0"/>
              <a:t>high-level</a:t>
            </a:r>
            <a:r>
              <a:rPr lang="zh-CN" altLang="en-US" dirty="0"/>
              <a:t>信息，如语义信息等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8DF0A5-B671-454C-BD3E-08B2DAC0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07" y="3016251"/>
            <a:ext cx="7328986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9E819-833B-40A9-B7ED-92B493CD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Stacked RNN in practice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13ECBA-BF95-486A-8281-36F8D68F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通常多层</a:t>
            </a:r>
            <a:r>
              <a:rPr lang="en-US" altLang="zh-CN" dirty="0"/>
              <a:t>RNN</a:t>
            </a:r>
            <a:r>
              <a:rPr lang="zh-CN" altLang="en-US" dirty="0"/>
              <a:t>表现比单层好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RNN</a:t>
            </a:r>
            <a:r>
              <a:rPr lang="zh-CN" altLang="en-US" dirty="0"/>
              <a:t>并非层数越多越好</a:t>
            </a:r>
            <a:endParaRPr lang="en-US" altLang="zh-CN" dirty="0"/>
          </a:p>
          <a:p>
            <a:pPr lvl="1"/>
            <a:r>
              <a:rPr lang="en-US" altLang="zh-CN" dirty="0"/>
              <a:t>Encoder </a:t>
            </a:r>
            <a:r>
              <a:rPr lang="en-US" altLang="zh-CN" dirty="0" err="1"/>
              <a:t>rnn</a:t>
            </a:r>
            <a:r>
              <a:rPr lang="zh-CN" altLang="en-US" dirty="0"/>
              <a:t>：</a:t>
            </a:r>
            <a:r>
              <a:rPr lang="en-US" altLang="zh-CN" dirty="0"/>
              <a:t>2-4</a:t>
            </a:r>
            <a:r>
              <a:rPr lang="zh-CN" altLang="en-US" dirty="0"/>
              <a:t>层最好</a:t>
            </a:r>
            <a:endParaRPr lang="en-US" altLang="zh-CN" dirty="0"/>
          </a:p>
          <a:p>
            <a:pPr lvl="1"/>
            <a:r>
              <a:rPr lang="en-US" altLang="zh-CN" dirty="0"/>
              <a:t>Decoder </a:t>
            </a:r>
            <a:r>
              <a:rPr lang="en-US" altLang="zh-CN" dirty="0" err="1"/>
              <a:t>rnn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层最好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Transformer-based network</a:t>
            </a:r>
            <a:r>
              <a:rPr lang="zh-CN" altLang="en-US" dirty="0"/>
              <a:t>可以达到</a:t>
            </a:r>
            <a:r>
              <a:rPr lang="en-US" altLang="zh-CN" dirty="0"/>
              <a:t>24</a:t>
            </a:r>
            <a:r>
              <a:rPr lang="zh-CN" altLang="en-US" dirty="0"/>
              <a:t>层（因为有</a:t>
            </a:r>
            <a:r>
              <a:rPr lang="en-US" altLang="zh-CN" dirty="0"/>
              <a:t>skip connection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59092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41D1B-E5CB-4DE3-8BF9-07AA0EC4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7D225-9F24-4046-BE16-5127691D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41D9A4A-44CF-4EFB-BBD1-DFAC3C395695}"/>
              </a:ext>
            </a:extLst>
          </p:cNvPr>
          <p:cNvGrpSpPr/>
          <p:nvPr/>
        </p:nvGrpSpPr>
        <p:grpSpPr>
          <a:xfrm>
            <a:off x="2603158" y="365125"/>
            <a:ext cx="8910736" cy="5709186"/>
            <a:chOff x="2326432" y="574407"/>
            <a:chExt cx="8910736" cy="570918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8C6BF1B-B94F-49BD-8F64-3AB5E1AE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6432" y="681037"/>
              <a:ext cx="8910736" cy="560255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98460C-AF3F-493C-B419-5AA890CA6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6432" y="574407"/>
              <a:ext cx="4832357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634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56B8C-BF52-44A1-83AE-914C0C9C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Take-home messages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93267E-ED1A-4A09-90A5-CE98138A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通常，</a:t>
            </a:r>
            <a:r>
              <a:rPr lang="en-US" altLang="zh-CN" dirty="0"/>
              <a:t>LSTM</a:t>
            </a:r>
            <a:r>
              <a:rPr lang="zh-CN" altLang="en-US" dirty="0"/>
              <a:t>比较强，但是</a:t>
            </a:r>
            <a:r>
              <a:rPr lang="en-US" altLang="zh-CN" dirty="0"/>
              <a:t>GRU</a:t>
            </a:r>
            <a:r>
              <a:rPr lang="zh-CN" altLang="en-US" dirty="0"/>
              <a:t>速度更快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如果可能的话，尽量使用</a:t>
            </a:r>
            <a:r>
              <a:rPr lang="en-US" altLang="zh-CN" dirty="0"/>
              <a:t>bidirectional</a:t>
            </a:r>
            <a:r>
              <a:rPr lang="zh-CN" altLang="en-US" dirty="0"/>
              <a:t>模型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Multi-layer RNN</a:t>
            </a:r>
            <a:r>
              <a:rPr lang="zh-CN" altLang="en-US" dirty="0"/>
              <a:t>很强，但是如果想要更深的网络，需要加入</a:t>
            </a:r>
            <a:r>
              <a:rPr lang="en-US" altLang="zh-CN" dirty="0"/>
              <a:t>skip-connection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6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E95B0-EC8C-47EF-99FB-DFB24EF0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modeling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7A48D4-64F6-4B17-8DDD-DE7E0400B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Language modeling : </a:t>
                </a:r>
                <a:r>
                  <a:rPr lang="zh-CN" altLang="en-US" dirty="0"/>
                  <a:t>预测下一个单词是什么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给定单词序列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d>
                          <m:dPr>
                            <m:ctrl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, language modeling</a:t>
                </a:r>
                <a:r>
                  <a:rPr lang="zh-CN" altLang="en-US" dirty="0"/>
                  <a:t>预测下一个单词的概率分布：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7A48D4-64F6-4B17-8DDD-DE7E0400B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0CE31D8-358D-43C5-928C-DBCCE254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06" y="2347932"/>
            <a:ext cx="5183354" cy="1562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948FA4-EBBF-4456-A930-D7894842C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178" y="4633410"/>
            <a:ext cx="4029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0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3A4D5-09F6-42A0-9A51-C269C0ED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language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CD6B9E-8D2C-4AAF-AAF1-D1A8D17B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7E993A-61CC-4F42-80C1-C9853541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7248"/>
            <a:ext cx="5391651" cy="36680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6722C5-B484-48BE-BBC5-DE260F06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21" y="2022582"/>
            <a:ext cx="4832009" cy="38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4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B2135-7E1E-4D82-A57C-18A9B2CF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N-gram language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AFA68-5061-40EB-AD5D-CDA8AEAA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N-gram: </a:t>
            </a:r>
            <a:r>
              <a:rPr lang="zh-CN" altLang="en-US" dirty="0"/>
              <a:t>连续的</a:t>
            </a:r>
            <a:r>
              <a:rPr lang="en-US" altLang="zh-CN" dirty="0"/>
              <a:t>n</a:t>
            </a:r>
            <a:r>
              <a:rPr lang="zh-CN" altLang="en-US" dirty="0"/>
              <a:t>个单词</a:t>
            </a:r>
            <a:endParaRPr lang="en-US" altLang="zh-CN" dirty="0"/>
          </a:p>
          <a:p>
            <a:pPr lvl="1"/>
            <a:r>
              <a:rPr lang="en-US" altLang="zh-CN" dirty="0"/>
              <a:t>Unigrams</a:t>
            </a:r>
            <a:r>
              <a:rPr lang="zh-CN" altLang="en-US" dirty="0"/>
              <a:t>：</a:t>
            </a:r>
            <a:r>
              <a:rPr lang="en-US" altLang="zh-CN" dirty="0"/>
              <a:t>the, students, opened, their</a:t>
            </a:r>
          </a:p>
          <a:p>
            <a:pPr lvl="1"/>
            <a:r>
              <a:rPr lang="en-US" altLang="zh-CN" dirty="0"/>
              <a:t>Bigrams: the students, students opened, opened their</a:t>
            </a:r>
          </a:p>
          <a:p>
            <a:pPr lvl="1"/>
            <a:r>
              <a:rPr lang="en-US" altLang="zh-CN" dirty="0"/>
              <a:t>Trigrams: the students opened, students opened their</a:t>
            </a:r>
          </a:p>
          <a:p>
            <a:pPr lvl="1"/>
            <a:r>
              <a:rPr lang="en-US" altLang="zh-CN" dirty="0"/>
              <a:t>4-gram: the students opened their</a:t>
            </a:r>
          </a:p>
          <a:p>
            <a:endParaRPr lang="en-US" altLang="zh-CN" dirty="0"/>
          </a:p>
          <a:p>
            <a:r>
              <a:rPr lang="en-US" altLang="zh-CN" sz="2400" dirty="0"/>
              <a:t>N-gram language model</a:t>
            </a:r>
            <a:r>
              <a:rPr lang="zh-CN" altLang="en-US" sz="2400" dirty="0"/>
              <a:t>对</a:t>
            </a:r>
            <a:r>
              <a:rPr lang="en-US" altLang="zh-CN" sz="2400" dirty="0"/>
              <a:t>n-gram</a:t>
            </a:r>
            <a:r>
              <a:rPr lang="zh-CN" altLang="en-US" sz="2400" dirty="0"/>
              <a:t>进行统计，根据不同</a:t>
            </a:r>
            <a:r>
              <a:rPr lang="en-US" altLang="zh-CN" sz="2400" dirty="0"/>
              <a:t>n-gram</a:t>
            </a:r>
            <a:r>
              <a:rPr lang="zh-CN" altLang="en-US" sz="2400" dirty="0"/>
              <a:t>出现次数对下一个单词进行采样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53FF45-48C1-438D-8470-DFE949AB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21" y="1801562"/>
            <a:ext cx="42005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4E2D8-2822-436E-B0B6-83F4F217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N-gram language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88EAAC-7FA5-4490-8DD8-D30F0B26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25"/>
            <a:ext cx="10515600" cy="4071437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假设我们采用</a:t>
            </a:r>
            <a:r>
              <a:rPr lang="en-US" altLang="zh-CN" dirty="0"/>
              <a:t>4-gram language model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Students opened their</a:t>
            </a:r>
            <a:r>
              <a:rPr lang="zh-CN" altLang="en-US" dirty="0"/>
              <a:t>：</a:t>
            </a:r>
            <a:r>
              <a:rPr lang="en-US" altLang="zh-CN" dirty="0"/>
              <a:t>1000 times</a:t>
            </a:r>
          </a:p>
          <a:p>
            <a:r>
              <a:rPr lang="en-US" altLang="zh-CN" dirty="0"/>
              <a:t>Students opened their books: 400 times -&gt; 0.4</a:t>
            </a:r>
          </a:p>
          <a:p>
            <a:r>
              <a:rPr lang="en-US" altLang="zh-CN" dirty="0"/>
              <a:t>Students opened their exams: 100 times -&gt; 0.1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2797F7-69D4-407B-B85B-A84A9ED69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70" y="3150643"/>
            <a:ext cx="7048500" cy="9906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6F83F44-ED93-4396-BB84-A9699FB6287A}"/>
              </a:ext>
            </a:extLst>
          </p:cNvPr>
          <p:cNvGrpSpPr/>
          <p:nvPr/>
        </p:nvGrpSpPr>
        <p:grpSpPr>
          <a:xfrm>
            <a:off x="1530096" y="1576381"/>
            <a:ext cx="8375904" cy="1009721"/>
            <a:chOff x="1956816" y="3377184"/>
            <a:chExt cx="8375904" cy="100972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118F6E2-E1DF-42DD-9CE9-1F3F30C76510}"/>
                </a:ext>
              </a:extLst>
            </p:cNvPr>
            <p:cNvSpPr txBox="1"/>
            <p:nvPr/>
          </p:nvSpPr>
          <p:spPr>
            <a:xfrm>
              <a:off x="1956816" y="3377184"/>
              <a:ext cx="8375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 Rounded MT Bold" panose="020F0704030504030204" pitchFamily="34" charset="0"/>
                </a:rPr>
                <a:t>As the proctor started the clock the students opened their ______</a:t>
              </a:r>
              <a:endParaRPr lang="zh-CN" alt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左大括号 13">
              <a:extLst>
                <a:ext uri="{FF2B5EF4-FFF2-40B4-BE49-F238E27FC236}">
                  <a16:creationId xmlns:a16="http://schemas.microsoft.com/office/drawing/2014/main" id="{69CE27C5-07AD-4B71-84F7-1B25777021C1}"/>
                </a:ext>
              </a:extLst>
            </p:cNvPr>
            <p:cNvSpPr/>
            <p:nvPr/>
          </p:nvSpPr>
          <p:spPr>
            <a:xfrm rot="16200000">
              <a:off x="6922088" y="2451196"/>
              <a:ext cx="225552" cy="2816192"/>
            </a:xfrm>
            <a:prstGeom prst="leftBrace">
              <a:avLst>
                <a:gd name="adj1" fmla="val 2995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C175F1D-0DCD-46B5-AA61-7D52B1F2ED3B}"/>
                </a:ext>
              </a:extLst>
            </p:cNvPr>
            <p:cNvSpPr txBox="1"/>
            <p:nvPr/>
          </p:nvSpPr>
          <p:spPr>
            <a:xfrm>
              <a:off x="6016752" y="4017573"/>
              <a:ext cx="220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Conditioned on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69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A83C-E5B6-4DB4-B372-C7DAB92F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N-gram language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E647EE-839E-41EE-AD6D-EC4BDAC1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缺点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Sparsity problem</a:t>
            </a:r>
            <a:r>
              <a:rPr lang="zh-CN" altLang="en-US" dirty="0"/>
              <a:t>：</a:t>
            </a:r>
            <a:r>
              <a:rPr lang="en-US" altLang="zh-CN" dirty="0"/>
              <a:t>N</a:t>
            </a:r>
            <a:r>
              <a:rPr lang="zh-CN" altLang="en-US" dirty="0"/>
              <a:t>取值越大，</a:t>
            </a:r>
            <a:r>
              <a:rPr lang="en-US" altLang="zh-CN" dirty="0"/>
              <a:t>n-gram</a:t>
            </a:r>
            <a:r>
              <a:rPr lang="zh-CN" altLang="en-US" dirty="0"/>
              <a:t>分布越稀疏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Storage problem</a:t>
            </a:r>
            <a:r>
              <a:rPr lang="zh-CN" altLang="en-US" dirty="0"/>
              <a:t>：对于</a:t>
            </a:r>
            <a:r>
              <a:rPr lang="en-US" altLang="zh-CN" dirty="0"/>
              <a:t>n-gram language model</a:t>
            </a:r>
            <a:r>
              <a:rPr lang="zh-CN" altLang="en-US" dirty="0"/>
              <a:t>，需要存放所有</a:t>
            </a:r>
            <a:r>
              <a:rPr lang="en-US" altLang="zh-CN" dirty="0"/>
              <a:t>n-gram</a:t>
            </a:r>
            <a:r>
              <a:rPr lang="zh-CN" altLang="en-US" dirty="0"/>
              <a:t>和所有</a:t>
            </a:r>
            <a:r>
              <a:rPr lang="en-US" altLang="zh-CN" dirty="0"/>
              <a:t>(n-1)-gram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71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0DD895-7D66-46AD-88E6-3943B63E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 based neural language model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500D76-C68A-4688-A5EE-37725B014CCC}"/>
              </a:ext>
            </a:extLst>
          </p:cNvPr>
          <p:cNvSpPr txBox="1"/>
          <p:nvPr/>
        </p:nvSpPr>
        <p:spPr>
          <a:xfrm>
            <a:off x="4092742" y="2437221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假设</a:t>
            </a:r>
            <a:r>
              <a:rPr lang="en-US" altLang="zh-CN" sz="2400" dirty="0"/>
              <a:t>window size</a:t>
            </a:r>
            <a:r>
              <a:rPr lang="zh-CN" altLang="en-US" sz="2400" dirty="0"/>
              <a:t>为</a:t>
            </a:r>
            <a:r>
              <a:rPr lang="en-US" altLang="zh-CN" sz="2400" dirty="0"/>
              <a:t>4</a:t>
            </a:r>
            <a:endParaRPr lang="zh-CN" altLang="en-US" sz="2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E7F2B1-191A-40CF-9E9A-5AA01730B981}"/>
              </a:ext>
            </a:extLst>
          </p:cNvPr>
          <p:cNvGrpSpPr/>
          <p:nvPr/>
        </p:nvGrpSpPr>
        <p:grpSpPr>
          <a:xfrm>
            <a:off x="1956816" y="3377184"/>
            <a:ext cx="8375904" cy="1051703"/>
            <a:chOff x="1956816" y="3377184"/>
            <a:chExt cx="8375904" cy="105170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EA6AAB2-AF1C-4C4A-B7FC-70E163CF0B3A}"/>
                </a:ext>
              </a:extLst>
            </p:cNvPr>
            <p:cNvSpPr txBox="1"/>
            <p:nvPr/>
          </p:nvSpPr>
          <p:spPr>
            <a:xfrm>
              <a:off x="1956816" y="3377184"/>
              <a:ext cx="8375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 Rounded MT Bold" panose="020F0704030504030204" pitchFamily="34" charset="0"/>
                </a:rPr>
                <a:t>As the proctor started the clock the students opened their ______</a:t>
              </a:r>
              <a:endParaRPr lang="zh-CN" alt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" name="左大括号 6">
              <a:extLst>
                <a:ext uri="{FF2B5EF4-FFF2-40B4-BE49-F238E27FC236}">
                  <a16:creationId xmlns:a16="http://schemas.microsoft.com/office/drawing/2014/main" id="{B406FFF2-4A6D-4467-8B38-F9D65D1A3266}"/>
                </a:ext>
              </a:extLst>
            </p:cNvPr>
            <p:cNvSpPr/>
            <p:nvPr/>
          </p:nvSpPr>
          <p:spPr>
            <a:xfrm rot="16200000">
              <a:off x="6922088" y="2451196"/>
              <a:ext cx="225552" cy="2816192"/>
            </a:xfrm>
            <a:prstGeom prst="leftBrace">
              <a:avLst>
                <a:gd name="adj1" fmla="val 2995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22A57AC-4BFE-4931-94F4-C29F6DA807EA}"/>
                </a:ext>
              </a:extLst>
            </p:cNvPr>
            <p:cNvSpPr txBox="1"/>
            <p:nvPr/>
          </p:nvSpPr>
          <p:spPr>
            <a:xfrm>
              <a:off x="6352032" y="4059555"/>
              <a:ext cx="220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Fixed window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89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761</Words>
  <Application>Microsoft Office PowerPoint</Application>
  <PresentationFormat>宽屏</PresentationFormat>
  <Paragraphs>161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等线</vt:lpstr>
      <vt:lpstr>等线 Light</vt:lpstr>
      <vt:lpstr>华文琥珀</vt:lpstr>
      <vt:lpstr>Arial</vt:lpstr>
      <vt:lpstr>Arial Black</vt:lpstr>
      <vt:lpstr>Arial Rounded MT Bold</vt:lpstr>
      <vt:lpstr>Cambria Math</vt:lpstr>
      <vt:lpstr>Office 主题​​</vt:lpstr>
      <vt:lpstr>Language model and Recurrent neural networks</vt:lpstr>
      <vt:lpstr>Overview</vt:lpstr>
      <vt:lpstr>Overview</vt:lpstr>
      <vt:lpstr>Language modeling</vt:lpstr>
      <vt:lpstr>Examples of language models</vt:lpstr>
      <vt:lpstr>N-gram language models</vt:lpstr>
      <vt:lpstr>N-gram language model</vt:lpstr>
      <vt:lpstr>N-gram language model</vt:lpstr>
      <vt:lpstr>Window based neural language model</vt:lpstr>
      <vt:lpstr>Neural language model</vt:lpstr>
      <vt:lpstr>Neural language model</vt:lpstr>
      <vt:lpstr>Overview</vt:lpstr>
      <vt:lpstr>Recurrent Neural Network (RNN)</vt:lpstr>
      <vt:lpstr>训练RNN language model</vt:lpstr>
      <vt:lpstr>Recurrent Neural Network (RNN)</vt:lpstr>
      <vt:lpstr>RNN language model生成结果</vt:lpstr>
      <vt:lpstr>RNN language model生成结果</vt:lpstr>
      <vt:lpstr>Recurrent Neural Network</vt:lpstr>
      <vt:lpstr>RNN for POS tagging</vt:lpstr>
      <vt:lpstr>RNN for sentence classification</vt:lpstr>
      <vt:lpstr>RNN as an encoder module</vt:lpstr>
      <vt:lpstr>Vanishing gradient for RNN</vt:lpstr>
      <vt:lpstr>Vanishing gradient for RNN</vt:lpstr>
      <vt:lpstr>Long Short-Term Memory (LSTM)</vt:lpstr>
      <vt:lpstr>Long Short-Term Memory (LSTM)</vt:lpstr>
      <vt:lpstr>Long Short-Term Memory (LSTM)</vt:lpstr>
      <vt:lpstr>Gated Recurrent Units (GRU)</vt:lpstr>
      <vt:lpstr>LSTM vs GRU</vt:lpstr>
      <vt:lpstr>Bidirectional RNN</vt:lpstr>
      <vt:lpstr>Bidirectional RNN</vt:lpstr>
      <vt:lpstr>Bidirectional RNN</vt:lpstr>
      <vt:lpstr>Stacked RNN (Multi-layer RNN)</vt:lpstr>
      <vt:lpstr>Stacked RNN in practice</vt:lpstr>
      <vt:lpstr>总结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16</cp:revision>
  <dcterms:created xsi:type="dcterms:W3CDTF">2019-12-28T03:21:36Z</dcterms:created>
  <dcterms:modified xsi:type="dcterms:W3CDTF">2019-12-28T05:54:03Z</dcterms:modified>
</cp:coreProperties>
</file>