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FCB456-19D0-9346-9989-AED9FCA57BB6}"/>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2B027FB3-F9ED-B749-BF11-D7A742BC6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FB8CC391-946F-8F48-9FB0-3C2B12FB2E19}"/>
              </a:ext>
            </a:extLst>
          </p:cNvPr>
          <p:cNvSpPr>
            <a:spLocks noGrp="1"/>
          </p:cNvSpPr>
          <p:nvPr>
            <p:ph type="dt" sz="half" idx="10"/>
          </p:nvPr>
        </p:nvSpPr>
        <p:spPr/>
        <p:txBody>
          <a:bodyPr/>
          <a:lstStyle/>
          <a:p>
            <a:fld id="{9AC50AB5-6047-074F-BC76-BEF8D540FDAD}" type="datetimeFigureOut">
              <a:rPr kumimoji="1" lang="zh-CN" altLang="en-US" smtClean="0"/>
              <a:t>2019/6/29</a:t>
            </a:fld>
            <a:endParaRPr kumimoji="1" lang="zh-CN" altLang="en-US"/>
          </a:p>
        </p:txBody>
      </p:sp>
      <p:sp>
        <p:nvSpPr>
          <p:cNvPr id="5" name="页脚占位符 4">
            <a:extLst>
              <a:ext uri="{FF2B5EF4-FFF2-40B4-BE49-F238E27FC236}">
                <a16:creationId xmlns:a16="http://schemas.microsoft.com/office/drawing/2014/main" id="{0D3B144E-931E-6945-8444-B99A10F49E7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A3A52CD-EB17-7F4C-B0FF-F29417746D4F}"/>
              </a:ext>
            </a:extLst>
          </p:cNvPr>
          <p:cNvSpPr>
            <a:spLocks noGrp="1"/>
          </p:cNvSpPr>
          <p:nvPr>
            <p:ph type="sldNum" sz="quarter" idx="12"/>
          </p:nvPr>
        </p:nvSpPr>
        <p:spPr/>
        <p:txBody>
          <a:bodyPr/>
          <a:lstStyle/>
          <a:p>
            <a:fld id="{716AD1F5-C620-EC41-8B71-50472D6A9A5B}" type="slidenum">
              <a:rPr kumimoji="1" lang="zh-CN" altLang="en-US" smtClean="0"/>
              <a:t>‹#›</a:t>
            </a:fld>
            <a:endParaRPr kumimoji="1" lang="zh-CN" altLang="en-US"/>
          </a:p>
        </p:txBody>
      </p:sp>
    </p:spTree>
    <p:extLst>
      <p:ext uri="{BB962C8B-B14F-4D97-AF65-F5344CB8AC3E}">
        <p14:creationId xmlns:p14="http://schemas.microsoft.com/office/powerpoint/2010/main" val="2420322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ACBD36-1270-374D-BBAD-EE8533E44C53}"/>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02A57E3-11ED-6248-A658-BC74D72FC718}"/>
              </a:ext>
            </a:extLst>
          </p:cNvPr>
          <p:cNvSpPr>
            <a:spLocks noGrp="1"/>
          </p:cNvSpPr>
          <p:nvPr>
            <p:ph type="body" orient="vert" idx="1"/>
          </p:nvPr>
        </p:nvSpPr>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A03E9FEF-5BF4-3A41-980E-F8B5F1315DFB}"/>
              </a:ext>
            </a:extLst>
          </p:cNvPr>
          <p:cNvSpPr>
            <a:spLocks noGrp="1"/>
          </p:cNvSpPr>
          <p:nvPr>
            <p:ph type="dt" sz="half" idx="10"/>
          </p:nvPr>
        </p:nvSpPr>
        <p:spPr/>
        <p:txBody>
          <a:bodyPr/>
          <a:lstStyle/>
          <a:p>
            <a:fld id="{9AC50AB5-6047-074F-BC76-BEF8D540FDAD}" type="datetimeFigureOut">
              <a:rPr kumimoji="1" lang="zh-CN" altLang="en-US" smtClean="0"/>
              <a:t>2019/6/29</a:t>
            </a:fld>
            <a:endParaRPr kumimoji="1" lang="zh-CN" altLang="en-US"/>
          </a:p>
        </p:txBody>
      </p:sp>
      <p:sp>
        <p:nvSpPr>
          <p:cNvPr id="5" name="页脚占位符 4">
            <a:extLst>
              <a:ext uri="{FF2B5EF4-FFF2-40B4-BE49-F238E27FC236}">
                <a16:creationId xmlns:a16="http://schemas.microsoft.com/office/drawing/2014/main" id="{70B0275E-C351-ED42-B79D-A47A71FF9B4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B202571-A35D-A241-84DD-189B2C21805A}"/>
              </a:ext>
            </a:extLst>
          </p:cNvPr>
          <p:cNvSpPr>
            <a:spLocks noGrp="1"/>
          </p:cNvSpPr>
          <p:nvPr>
            <p:ph type="sldNum" sz="quarter" idx="12"/>
          </p:nvPr>
        </p:nvSpPr>
        <p:spPr/>
        <p:txBody>
          <a:bodyPr/>
          <a:lstStyle/>
          <a:p>
            <a:fld id="{716AD1F5-C620-EC41-8B71-50472D6A9A5B}" type="slidenum">
              <a:rPr kumimoji="1" lang="zh-CN" altLang="en-US" smtClean="0"/>
              <a:t>‹#›</a:t>
            </a:fld>
            <a:endParaRPr kumimoji="1" lang="zh-CN" altLang="en-US"/>
          </a:p>
        </p:txBody>
      </p:sp>
    </p:spTree>
    <p:extLst>
      <p:ext uri="{BB962C8B-B14F-4D97-AF65-F5344CB8AC3E}">
        <p14:creationId xmlns:p14="http://schemas.microsoft.com/office/powerpoint/2010/main" val="32798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3FA7EE3-E3B7-3248-AD7C-51E1D96611E0}"/>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FA700EED-6CDB-D248-8834-823DA00C3EF9}"/>
              </a:ext>
            </a:extLst>
          </p:cNvPr>
          <p:cNvSpPr>
            <a:spLocks noGrp="1"/>
          </p:cNvSpPr>
          <p:nvPr>
            <p:ph type="body" orient="vert" idx="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64AA210D-B650-D94B-B301-40C98AF7FE7F}"/>
              </a:ext>
            </a:extLst>
          </p:cNvPr>
          <p:cNvSpPr>
            <a:spLocks noGrp="1"/>
          </p:cNvSpPr>
          <p:nvPr>
            <p:ph type="dt" sz="half" idx="10"/>
          </p:nvPr>
        </p:nvSpPr>
        <p:spPr/>
        <p:txBody>
          <a:bodyPr/>
          <a:lstStyle/>
          <a:p>
            <a:fld id="{9AC50AB5-6047-074F-BC76-BEF8D540FDAD}" type="datetimeFigureOut">
              <a:rPr kumimoji="1" lang="zh-CN" altLang="en-US" smtClean="0"/>
              <a:t>2019/6/29</a:t>
            </a:fld>
            <a:endParaRPr kumimoji="1" lang="zh-CN" altLang="en-US"/>
          </a:p>
        </p:txBody>
      </p:sp>
      <p:sp>
        <p:nvSpPr>
          <p:cNvPr id="5" name="页脚占位符 4">
            <a:extLst>
              <a:ext uri="{FF2B5EF4-FFF2-40B4-BE49-F238E27FC236}">
                <a16:creationId xmlns:a16="http://schemas.microsoft.com/office/drawing/2014/main" id="{DBC4CFFC-457D-CF4F-8537-5A2DFE55E21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043FFDD-9642-0F44-A7CF-C827D5F5879D}"/>
              </a:ext>
            </a:extLst>
          </p:cNvPr>
          <p:cNvSpPr>
            <a:spLocks noGrp="1"/>
          </p:cNvSpPr>
          <p:nvPr>
            <p:ph type="sldNum" sz="quarter" idx="12"/>
          </p:nvPr>
        </p:nvSpPr>
        <p:spPr/>
        <p:txBody>
          <a:bodyPr/>
          <a:lstStyle/>
          <a:p>
            <a:fld id="{716AD1F5-C620-EC41-8B71-50472D6A9A5B}" type="slidenum">
              <a:rPr kumimoji="1" lang="zh-CN" altLang="en-US" smtClean="0"/>
              <a:t>‹#›</a:t>
            </a:fld>
            <a:endParaRPr kumimoji="1" lang="zh-CN" altLang="en-US"/>
          </a:p>
        </p:txBody>
      </p:sp>
    </p:spTree>
    <p:extLst>
      <p:ext uri="{BB962C8B-B14F-4D97-AF65-F5344CB8AC3E}">
        <p14:creationId xmlns:p14="http://schemas.microsoft.com/office/powerpoint/2010/main" val="167250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882CF-C2DD-2D44-AAC1-D8EEA95228FA}"/>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C5503F43-90FA-A44B-AE8F-086CCD6EE7CB}"/>
              </a:ext>
            </a:extLst>
          </p:cNvPr>
          <p:cNvSpPr>
            <a:spLocks noGrp="1"/>
          </p:cNvSpPr>
          <p:nvPr>
            <p:ph idx="1"/>
          </p:nvPr>
        </p:nvSpPr>
        <p:spPr/>
        <p:txBody>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9873FDE1-6583-C140-860B-EA4A5AADFE4E}"/>
              </a:ext>
            </a:extLst>
          </p:cNvPr>
          <p:cNvSpPr>
            <a:spLocks noGrp="1"/>
          </p:cNvSpPr>
          <p:nvPr>
            <p:ph type="dt" sz="half" idx="10"/>
          </p:nvPr>
        </p:nvSpPr>
        <p:spPr/>
        <p:txBody>
          <a:bodyPr/>
          <a:lstStyle/>
          <a:p>
            <a:fld id="{9AC50AB5-6047-074F-BC76-BEF8D540FDAD}" type="datetimeFigureOut">
              <a:rPr kumimoji="1" lang="zh-CN" altLang="en-US" smtClean="0"/>
              <a:t>2019/6/29</a:t>
            </a:fld>
            <a:endParaRPr kumimoji="1" lang="zh-CN" altLang="en-US"/>
          </a:p>
        </p:txBody>
      </p:sp>
      <p:sp>
        <p:nvSpPr>
          <p:cNvPr id="5" name="页脚占位符 4">
            <a:extLst>
              <a:ext uri="{FF2B5EF4-FFF2-40B4-BE49-F238E27FC236}">
                <a16:creationId xmlns:a16="http://schemas.microsoft.com/office/drawing/2014/main" id="{F38A7631-254F-9E4D-B28F-8C6DE223AFF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279C6E0-31C5-9C4E-AF5E-3533C932104A}"/>
              </a:ext>
            </a:extLst>
          </p:cNvPr>
          <p:cNvSpPr>
            <a:spLocks noGrp="1"/>
          </p:cNvSpPr>
          <p:nvPr>
            <p:ph type="sldNum" sz="quarter" idx="12"/>
          </p:nvPr>
        </p:nvSpPr>
        <p:spPr/>
        <p:txBody>
          <a:bodyPr/>
          <a:lstStyle/>
          <a:p>
            <a:fld id="{716AD1F5-C620-EC41-8B71-50472D6A9A5B}" type="slidenum">
              <a:rPr kumimoji="1" lang="zh-CN" altLang="en-US" smtClean="0"/>
              <a:t>‹#›</a:t>
            </a:fld>
            <a:endParaRPr kumimoji="1" lang="zh-CN" altLang="en-US"/>
          </a:p>
        </p:txBody>
      </p:sp>
    </p:spTree>
    <p:extLst>
      <p:ext uri="{BB962C8B-B14F-4D97-AF65-F5344CB8AC3E}">
        <p14:creationId xmlns:p14="http://schemas.microsoft.com/office/powerpoint/2010/main" val="24793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EB4F3D-0181-C64A-9112-D675BF01FCCC}"/>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38929F5F-FFB2-4746-AD2B-40A3DC7D8C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9DF8EF6E-D3A2-184F-806C-CBE617874A3E}"/>
              </a:ext>
            </a:extLst>
          </p:cNvPr>
          <p:cNvSpPr>
            <a:spLocks noGrp="1"/>
          </p:cNvSpPr>
          <p:nvPr>
            <p:ph type="dt" sz="half" idx="10"/>
          </p:nvPr>
        </p:nvSpPr>
        <p:spPr/>
        <p:txBody>
          <a:bodyPr/>
          <a:lstStyle/>
          <a:p>
            <a:fld id="{9AC50AB5-6047-074F-BC76-BEF8D540FDAD}" type="datetimeFigureOut">
              <a:rPr kumimoji="1" lang="zh-CN" altLang="en-US" smtClean="0"/>
              <a:t>2019/6/29</a:t>
            </a:fld>
            <a:endParaRPr kumimoji="1" lang="zh-CN" altLang="en-US"/>
          </a:p>
        </p:txBody>
      </p:sp>
      <p:sp>
        <p:nvSpPr>
          <p:cNvPr id="5" name="页脚占位符 4">
            <a:extLst>
              <a:ext uri="{FF2B5EF4-FFF2-40B4-BE49-F238E27FC236}">
                <a16:creationId xmlns:a16="http://schemas.microsoft.com/office/drawing/2014/main" id="{599652B4-3588-0B4B-9336-6B5F459BFE3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2A71EAF-A511-A048-BE43-E88B9507647B}"/>
              </a:ext>
            </a:extLst>
          </p:cNvPr>
          <p:cNvSpPr>
            <a:spLocks noGrp="1"/>
          </p:cNvSpPr>
          <p:nvPr>
            <p:ph type="sldNum" sz="quarter" idx="12"/>
          </p:nvPr>
        </p:nvSpPr>
        <p:spPr/>
        <p:txBody>
          <a:bodyPr/>
          <a:lstStyle/>
          <a:p>
            <a:fld id="{716AD1F5-C620-EC41-8B71-50472D6A9A5B}" type="slidenum">
              <a:rPr kumimoji="1" lang="zh-CN" altLang="en-US" smtClean="0"/>
              <a:t>‹#›</a:t>
            </a:fld>
            <a:endParaRPr kumimoji="1" lang="zh-CN" altLang="en-US"/>
          </a:p>
        </p:txBody>
      </p:sp>
    </p:spTree>
    <p:extLst>
      <p:ext uri="{BB962C8B-B14F-4D97-AF65-F5344CB8AC3E}">
        <p14:creationId xmlns:p14="http://schemas.microsoft.com/office/powerpoint/2010/main" val="321521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EE795D-0727-C447-9821-A890E0AB82B1}"/>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8A76CC4-B952-3F4A-8204-61EB06854530}"/>
              </a:ext>
            </a:extLst>
          </p:cNvPr>
          <p:cNvSpPr>
            <a:spLocks noGrp="1"/>
          </p:cNvSpPr>
          <p:nvPr>
            <p:ph sz="half" idx="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3FAC9959-7933-AB45-9A06-4AAAAEC606A0}"/>
              </a:ext>
            </a:extLst>
          </p:cNvPr>
          <p:cNvSpPr>
            <a:spLocks noGrp="1"/>
          </p:cNvSpPr>
          <p:nvPr>
            <p:ph sz="half" idx="2"/>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A09748B5-D1F6-174D-8945-5DB922ACCC51}"/>
              </a:ext>
            </a:extLst>
          </p:cNvPr>
          <p:cNvSpPr>
            <a:spLocks noGrp="1"/>
          </p:cNvSpPr>
          <p:nvPr>
            <p:ph type="dt" sz="half" idx="10"/>
          </p:nvPr>
        </p:nvSpPr>
        <p:spPr/>
        <p:txBody>
          <a:bodyPr/>
          <a:lstStyle/>
          <a:p>
            <a:fld id="{9AC50AB5-6047-074F-BC76-BEF8D540FDAD}" type="datetimeFigureOut">
              <a:rPr kumimoji="1" lang="zh-CN" altLang="en-US" smtClean="0"/>
              <a:t>2019/6/29</a:t>
            </a:fld>
            <a:endParaRPr kumimoji="1" lang="zh-CN" altLang="en-US"/>
          </a:p>
        </p:txBody>
      </p:sp>
      <p:sp>
        <p:nvSpPr>
          <p:cNvPr id="6" name="页脚占位符 5">
            <a:extLst>
              <a:ext uri="{FF2B5EF4-FFF2-40B4-BE49-F238E27FC236}">
                <a16:creationId xmlns:a16="http://schemas.microsoft.com/office/drawing/2014/main" id="{837920B0-09B7-2D41-8CCA-EAF34D296B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82BEBA9-66F5-1945-BFCA-0303C770429C}"/>
              </a:ext>
            </a:extLst>
          </p:cNvPr>
          <p:cNvSpPr>
            <a:spLocks noGrp="1"/>
          </p:cNvSpPr>
          <p:nvPr>
            <p:ph type="sldNum" sz="quarter" idx="12"/>
          </p:nvPr>
        </p:nvSpPr>
        <p:spPr/>
        <p:txBody>
          <a:bodyPr/>
          <a:lstStyle/>
          <a:p>
            <a:fld id="{716AD1F5-C620-EC41-8B71-50472D6A9A5B}" type="slidenum">
              <a:rPr kumimoji="1" lang="zh-CN" altLang="en-US" smtClean="0"/>
              <a:t>‹#›</a:t>
            </a:fld>
            <a:endParaRPr kumimoji="1" lang="zh-CN" altLang="en-US"/>
          </a:p>
        </p:txBody>
      </p:sp>
    </p:spTree>
    <p:extLst>
      <p:ext uri="{BB962C8B-B14F-4D97-AF65-F5344CB8AC3E}">
        <p14:creationId xmlns:p14="http://schemas.microsoft.com/office/powerpoint/2010/main" val="153205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4A4385-5A07-2740-99AB-78975A1EC747}"/>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302DF12A-F745-9C42-8F9F-BEF076F7D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63C6CF1F-1804-084D-A5CD-2ED279EB3807}"/>
              </a:ext>
            </a:extLst>
          </p:cNvPr>
          <p:cNvSpPr>
            <a:spLocks noGrp="1"/>
          </p:cNvSpPr>
          <p:nvPr>
            <p:ph sz="half" idx="2"/>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a:extLst>
              <a:ext uri="{FF2B5EF4-FFF2-40B4-BE49-F238E27FC236}">
                <a16:creationId xmlns:a16="http://schemas.microsoft.com/office/drawing/2014/main" id="{B56EC865-D4E6-504D-B1F2-1A9364DBAB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a:extLst>
              <a:ext uri="{FF2B5EF4-FFF2-40B4-BE49-F238E27FC236}">
                <a16:creationId xmlns:a16="http://schemas.microsoft.com/office/drawing/2014/main" id="{9E57044B-4217-A544-9C11-A9FAE83B950E}"/>
              </a:ext>
            </a:extLst>
          </p:cNvPr>
          <p:cNvSpPr>
            <a:spLocks noGrp="1"/>
          </p:cNvSpPr>
          <p:nvPr>
            <p:ph sz="quarter" idx="4"/>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a:extLst>
              <a:ext uri="{FF2B5EF4-FFF2-40B4-BE49-F238E27FC236}">
                <a16:creationId xmlns:a16="http://schemas.microsoft.com/office/drawing/2014/main" id="{2CD5149F-56ED-9343-B59F-37389E8313D5}"/>
              </a:ext>
            </a:extLst>
          </p:cNvPr>
          <p:cNvSpPr>
            <a:spLocks noGrp="1"/>
          </p:cNvSpPr>
          <p:nvPr>
            <p:ph type="dt" sz="half" idx="10"/>
          </p:nvPr>
        </p:nvSpPr>
        <p:spPr/>
        <p:txBody>
          <a:bodyPr/>
          <a:lstStyle/>
          <a:p>
            <a:fld id="{9AC50AB5-6047-074F-BC76-BEF8D540FDAD}" type="datetimeFigureOut">
              <a:rPr kumimoji="1" lang="zh-CN" altLang="en-US" smtClean="0"/>
              <a:t>2019/6/29</a:t>
            </a:fld>
            <a:endParaRPr kumimoji="1" lang="zh-CN" altLang="en-US"/>
          </a:p>
        </p:txBody>
      </p:sp>
      <p:sp>
        <p:nvSpPr>
          <p:cNvPr id="8" name="页脚占位符 7">
            <a:extLst>
              <a:ext uri="{FF2B5EF4-FFF2-40B4-BE49-F238E27FC236}">
                <a16:creationId xmlns:a16="http://schemas.microsoft.com/office/drawing/2014/main" id="{CF50393A-DC9B-A84F-A03D-26522CD6313A}"/>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301C1DDA-4014-6A43-A0AA-2AABBA16EB57}"/>
              </a:ext>
            </a:extLst>
          </p:cNvPr>
          <p:cNvSpPr>
            <a:spLocks noGrp="1"/>
          </p:cNvSpPr>
          <p:nvPr>
            <p:ph type="sldNum" sz="quarter" idx="12"/>
          </p:nvPr>
        </p:nvSpPr>
        <p:spPr/>
        <p:txBody>
          <a:bodyPr/>
          <a:lstStyle/>
          <a:p>
            <a:fld id="{716AD1F5-C620-EC41-8B71-50472D6A9A5B}" type="slidenum">
              <a:rPr kumimoji="1" lang="zh-CN" altLang="en-US" smtClean="0"/>
              <a:t>‹#›</a:t>
            </a:fld>
            <a:endParaRPr kumimoji="1" lang="zh-CN" altLang="en-US"/>
          </a:p>
        </p:txBody>
      </p:sp>
    </p:spTree>
    <p:extLst>
      <p:ext uri="{BB962C8B-B14F-4D97-AF65-F5344CB8AC3E}">
        <p14:creationId xmlns:p14="http://schemas.microsoft.com/office/powerpoint/2010/main" val="325702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6D5905-1204-E740-BCF0-84B526D559B7}"/>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324664A2-FC14-7146-B4D8-73D21217BD31}"/>
              </a:ext>
            </a:extLst>
          </p:cNvPr>
          <p:cNvSpPr>
            <a:spLocks noGrp="1"/>
          </p:cNvSpPr>
          <p:nvPr>
            <p:ph type="dt" sz="half" idx="10"/>
          </p:nvPr>
        </p:nvSpPr>
        <p:spPr/>
        <p:txBody>
          <a:bodyPr/>
          <a:lstStyle/>
          <a:p>
            <a:fld id="{9AC50AB5-6047-074F-BC76-BEF8D540FDAD}" type="datetimeFigureOut">
              <a:rPr kumimoji="1" lang="zh-CN" altLang="en-US" smtClean="0"/>
              <a:t>2019/6/29</a:t>
            </a:fld>
            <a:endParaRPr kumimoji="1" lang="zh-CN" altLang="en-US"/>
          </a:p>
        </p:txBody>
      </p:sp>
      <p:sp>
        <p:nvSpPr>
          <p:cNvPr id="4" name="页脚占位符 3">
            <a:extLst>
              <a:ext uri="{FF2B5EF4-FFF2-40B4-BE49-F238E27FC236}">
                <a16:creationId xmlns:a16="http://schemas.microsoft.com/office/drawing/2014/main" id="{21B07834-CFEB-FF44-B233-746A1CA902EA}"/>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78FAAB8B-D691-C942-969D-5076958EB5B2}"/>
              </a:ext>
            </a:extLst>
          </p:cNvPr>
          <p:cNvSpPr>
            <a:spLocks noGrp="1"/>
          </p:cNvSpPr>
          <p:nvPr>
            <p:ph type="sldNum" sz="quarter" idx="12"/>
          </p:nvPr>
        </p:nvSpPr>
        <p:spPr/>
        <p:txBody>
          <a:bodyPr/>
          <a:lstStyle/>
          <a:p>
            <a:fld id="{716AD1F5-C620-EC41-8B71-50472D6A9A5B}" type="slidenum">
              <a:rPr kumimoji="1" lang="zh-CN" altLang="en-US" smtClean="0"/>
              <a:t>‹#›</a:t>
            </a:fld>
            <a:endParaRPr kumimoji="1" lang="zh-CN" altLang="en-US"/>
          </a:p>
        </p:txBody>
      </p:sp>
    </p:spTree>
    <p:extLst>
      <p:ext uri="{BB962C8B-B14F-4D97-AF65-F5344CB8AC3E}">
        <p14:creationId xmlns:p14="http://schemas.microsoft.com/office/powerpoint/2010/main" val="834092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722A8E1-C7D0-EA44-924F-B69FAB6025BA}"/>
              </a:ext>
            </a:extLst>
          </p:cNvPr>
          <p:cNvSpPr>
            <a:spLocks noGrp="1"/>
          </p:cNvSpPr>
          <p:nvPr>
            <p:ph type="dt" sz="half" idx="10"/>
          </p:nvPr>
        </p:nvSpPr>
        <p:spPr/>
        <p:txBody>
          <a:bodyPr/>
          <a:lstStyle/>
          <a:p>
            <a:fld id="{9AC50AB5-6047-074F-BC76-BEF8D540FDAD}" type="datetimeFigureOut">
              <a:rPr kumimoji="1" lang="zh-CN" altLang="en-US" smtClean="0"/>
              <a:t>2019/6/29</a:t>
            </a:fld>
            <a:endParaRPr kumimoji="1" lang="zh-CN" altLang="en-US"/>
          </a:p>
        </p:txBody>
      </p:sp>
      <p:sp>
        <p:nvSpPr>
          <p:cNvPr id="3" name="页脚占位符 2">
            <a:extLst>
              <a:ext uri="{FF2B5EF4-FFF2-40B4-BE49-F238E27FC236}">
                <a16:creationId xmlns:a16="http://schemas.microsoft.com/office/drawing/2014/main" id="{3874B1CE-CAA2-1E45-9FB5-40231ADECD89}"/>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BCBDBF8F-52B7-C749-A1FA-3A29646DC2AA}"/>
              </a:ext>
            </a:extLst>
          </p:cNvPr>
          <p:cNvSpPr>
            <a:spLocks noGrp="1"/>
          </p:cNvSpPr>
          <p:nvPr>
            <p:ph type="sldNum" sz="quarter" idx="12"/>
          </p:nvPr>
        </p:nvSpPr>
        <p:spPr/>
        <p:txBody>
          <a:bodyPr/>
          <a:lstStyle/>
          <a:p>
            <a:fld id="{716AD1F5-C620-EC41-8B71-50472D6A9A5B}" type="slidenum">
              <a:rPr kumimoji="1" lang="zh-CN" altLang="en-US" smtClean="0"/>
              <a:t>‹#›</a:t>
            </a:fld>
            <a:endParaRPr kumimoji="1" lang="zh-CN" altLang="en-US"/>
          </a:p>
        </p:txBody>
      </p:sp>
    </p:spTree>
    <p:extLst>
      <p:ext uri="{BB962C8B-B14F-4D97-AF65-F5344CB8AC3E}">
        <p14:creationId xmlns:p14="http://schemas.microsoft.com/office/powerpoint/2010/main" val="270255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B143BF-BA0A-B64A-BD4B-0A8CE43D54D3}"/>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FEFD9732-A333-F845-924C-87863E530C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a:extLst>
              <a:ext uri="{FF2B5EF4-FFF2-40B4-BE49-F238E27FC236}">
                <a16:creationId xmlns:a16="http://schemas.microsoft.com/office/drawing/2014/main" id="{01077B04-4469-5943-BEB8-115C16EF2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DC223DB6-6DF7-2248-B8DA-96AC5252231F}"/>
              </a:ext>
            </a:extLst>
          </p:cNvPr>
          <p:cNvSpPr>
            <a:spLocks noGrp="1"/>
          </p:cNvSpPr>
          <p:nvPr>
            <p:ph type="dt" sz="half" idx="10"/>
          </p:nvPr>
        </p:nvSpPr>
        <p:spPr/>
        <p:txBody>
          <a:bodyPr/>
          <a:lstStyle/>
          <a:p>
            <a:fld id="{9AC50AB5-6047-074F-BC76-BEF8D540FDAD}" type="datetimeFigureOut">
              <a:rPr kumimoji="1" lang="zh-CN" altLang="en-US" smtClean="0"/>
              <a:t>2019/6/29</a:t>
            </a:fld>
            <a:endParaRPr kumimoji="1" lang="zh-CN" altLang="en-US"/>
          </a:p>
        </p:txBody>
      </p:sp>
      <p:sp>
        <p:nvSpPr>
          <p:cNvPr id="6" name="页脚占位符 5">
            <a:extLst>
              <a:ext uri="{FF2B5EF4-FFF2-40B4-BE49-F238E27FC236}">
                <a16:creationId xmlns:a16="http://schemas.microsoft.com/office/drawing/2014/main" id="{446D6D1C-6E41-6F4E-A8ED-2320F0C15C0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42B26D5-A805-1A41-B262-15F7FBE7085D}"/>
              </a:ext>
            </a:extLst>
          </p:cNvPr>
          <p:cNvSpPr>
            <a:spLocks noGrp="1"/>
          </p:cNvSpPr>
          <p:nvPr>
            <p:ph type="sldNum" sz="quarter" idx="12"/>
          </p:nvPr>
        </p:nvSpPr>
        <p:spPr/>
        <p:txBody>
          <a:bodyPr/>
          <a:lstStyle/>
          <a:p>
            <a:fld id="{716AD1F5-C620-EC41-8B71-50472D6A9A5B}" type="slidenum">
              <a:rPr kumimoji="1" lang="zh-CN" altLang="en-US" smtClean="0"/>
              <a:t>‹#›</a:t>
            </a:fld>
            <a:endParaRPr kumimoji="1" lang="zh-CN" altLang="en-US"/>
          </a:p>
        </p:txBody>
      </p:sp>
    </p:spTree>
    <p:extLst>
      <p:ext uri="{BB962C8B-B14F-4D97-AF65-F5344CB8AC3E}">
        <p14:creationId xmlns:p14="http://schemas.microsoft.com/office/powerpoint/2010/main" val="307327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E626D2-AA69-9B4E-B54A-70F97434DCF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71B52DCC-93A0-2148-86EC-7D8E3D546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A7C27326-D167-1B43-8969-D201CE16E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64E8E54E-B19F-7D44-83A5-D362685FEBC0}"/>
              </a:ext>
            </a:extLst>
          </p:cNvPr>
          <p:cNvSpPr>
            <a:spLocks noGrp="1"/>
          </p:cNvSpPr>
          <p:nvPr>
            <p:ph type="dt" sz="half" idx="10"/>
          </p:nvPr>
        </p:nvSpPr>
        <p:spPr/>
        <p:txBody>
          <a:bodyPr/>
          <a:lstStyle/>
          <a:p>
            <a:fld id="{9AC50AB5-6047-074F-BC76-BEF8D540FDAD}" type="datetimeFigureOut">
              <a:rPr kumimoji="1" lang="zh-CN" altLang="en-US" smtClean="0"/>
              <a:t>2019/6/29</a:t>
            </a:fld>
            <a:endParaRPr kumimoji="1" lang="zh-CN" altLang="en-US"/>
          </a:p>
        </p:txBody>
      </p:sp>
      <p:sp>
        <p:nvSpPr>
          <p:cNvPr id="6" name="页脚占位符 5">
            <a:extLst>
              <a:ext uri="{FF2B5EF4-FFF2-40B4-BE49-F238E27FC236}">
                <a16:creationId xmlns:a16="http://schemas.microsoft.com/office/drawing/2014/main" id="{16992943-5484-9547-9CBA-5069A53B844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4E16195D-F267-D645-B5ED-8E3099C53BC6}"/>
              </a:ext>
            </a:extLst>
          </p:cNvPr>
          <p:cNvSpPr>
            <a:spLocks noGrp="1"/>
          </p:cNvSpPr>
          <p:nvPr>
            <p:ph type="sldNum" sz="quarter" idx="12"/>
          </p:nvPr>
        </p:nvSpPr>
        <p:spPr/>
        <p:txBody>
          <a:bodyPr/>
          <a:lstStyle/>
          <a:p>
            <a:fld id="{716AD1F5-C620-EC41-8B71-50472D6A9A5B}" type="slidenum">
              <a:rPr kumimoji="1" lang="zh-CN" altLang="en-US" smtClean="0"/>
              <a:t>‹#›</a:t>
            </a:fld>
            <a:endParaRPr kumimoji="1" lang="zh-CN" altLang="en-US"/>
          </a:p>
        </p:txBody>
      </p:sp>
    </p:spTree>
    <p:extLst>
      <p:ext uri="{BB962C8B-B14F-4D97-AF65-F5344CB8AC3E}">
        <p14:creationId xmlns:p14="http://schemas.microsoft.com/office/powerpoint/2010/main" val="25500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2FA7F03-731E-BC46-89DE-54690052E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FF4B295-DE8E-AD47-B94A-AB9989B3D2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976B69FA-9F13-354C-8BFF-24256F7D3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50AB5-6047-074F-BC76-BEF8D540FDAD}" type="datetimeFigureOut">
              <a:rPr kumimoji="1" lang="zh-CN" altLang="en-US" smtClean="0"/>
              <a:t>2019/6/29</a:t>
            </a:fld>
            <a:endParaRPr kumimoji="1" lang="zh-CN" altLang="en-US"/>
          </a:p>
        </p:txBody>
      </p:sp>
      <p:sp>
        <p:nvSpPr>
          <p:cNvPr id="5" name="页脚占位符 4">
            <a:extLst>
              <a:ext uri="{FF2B5EF4-FFF2-40B4-BE49-F238E27FC236}">
                <a16:creationId xmlns:a16="http://schemas.microsoft.com/office/drawing/2014/main" id="{523F2BDD-E6D7-AC4D-B8C3-26910BB8C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604FD828-E10D-804F-BBE1-A2C2A19CB8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AD1F5-C620-EC41-8B71-50472D6A9A5B}" type="slidenum">
              <a:rPr kumimoji="1" lang="zh-CN" altLang="en-US" smtClean="0"/>
              <a:t>‹#›</a:t>
            </a:fld>
            <a:endParaRPr kumimoji="1" lang="zh-CN" altLang="en-US"/>
          </a:p>
        </p:txBody>
      </p:sp>
    </p:spTree>
    <p:extLst>
      <p:ext uri="{BB962C8B-B14F-4D97-AF65-F5344CB8AC3E}">
        <p14:creationId xmlns:p14="http://schemas.microsoft.com/office/powerpoint/2010/main" val="333539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87C942-8C4C-F845-851F-1D4190F3E12B}"/>
              </a:ext>
            </a:extLst>
          </p:cNvPr>
          <p:cNvPicPr>
            <a:picLocks noChangeAspect="1"/>
          </p:cNvPicPr>
          <p:nvPr/>
        </p:nvPicPr>
        <p:blipFill>
          <a:blip r:embed="rId2"/>
          <a:stretch>
            <a:fillRect/>
          </a:stretch>
        </p:blipFill>
        <p:spPr>
          <a:xfrm>
            <a:off x="0" y="1406261"/>
            <a:ext cx="12192000" cy="4045477"/>
          </a:xfrm>
          <a:prstGeom prst="rect">
            <a:avLst/>
          </a:prstGeom>
        </p:spPr>
      </p:pic>
    </p:spTree>
    <p:extLst>
      <p:ext uri="{BB962C8B-B14F-4D97-AF65-F5344CB8AC3E}">
        <p14:creationId xmlns:p14="http://schemas.microsoft.com/office/powerpoint/2010/main" val="12013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FA47664-64FB-AE49-9A0E-F18765147A2C}"/>
              </a:ext>
            </a:extLst>
          </p:cNvPr>
          <p:cNvSpPr txBox="1"/>
          <p:nvPr/>
        </p:nvSpPr>
        <p:spPr>
          <a:xfrm>
            <a:off x="649705" y="397042"/>
            <a:ext cx="1415772" cy="461665"/>
          </a:xfrm>
          <a:prstGeom prst="rect">
            <a:avLst/>
          </a:prstGeom>
          <a:noFill/>
        </p:spPr>
        <p:txBody>
          <a:bodyPr wrap="none" rtlCol="0">
            <a:spAutoFit/>
          </a:bodyPr>
          <a:lstStyle/>
          <a:p>
            <a:r>
              <a:rPr kumimoji="1" lang="zh-CN" altLang="en-US" sz="2400" b="1" dirty="0"/>
              <a:t>几点观察</a:t>
            </a:r>
            <a:endParaRPr kumimoji="1" lang="zh-CN" altLang="en-US" b="1" dirty="0"/>
          </a:p>
        </p:txBody>
      </p:sp>
      <p:sp>
        <p:nvSpPr>
          <p:cNvPr id="5" name="文本框 4">
            <a:extLst>
              <a:ext uri="{FF2B5EF4-FFF2-40B4-BE49-F238E27FC236}">
                <a16:creationId xmlns:a16="http://schemas.microsoft.com/office/drawing/2014/main" id="{06E570D6-A1ED-2F45-A381-47A7FE2423EA}"/>
              </a:ext>
            </a:extLst>
          </p:cNvPr>
          <p:cNvSpPr txBox="1"/>
          <p:nvPr/>
        </p:nvSpPr>
        <p:spPr>
          <a:xfrm>
            <a:off x="1223158" y="1365662"/>
            <a:ext cx="9714016" cy="4524315"/>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t>虽然增加预训练数据集的大小是值得的，但为源任务选择标签空间以匹配目标任务的标签空间至少同等重要（仔细选择标签可能比盲目增加图片数量更有用）</a:t>
            </a:r>
            <a:endParaRPr lang="en-US" altLang="zh-CN" b="1" dirty="0"/>
          </a:p>
          <a:p>
            <a:pPr marL="285750" indent="-285750">
              <a:buFont typeface="Arial" panose="020B0604020202020204" pitchFamily="34" charset="0"/>
              <a:buChar char="•"/>
            </a:pPr>
            <a:endParaRPr kumimoji="1" lang="en-US" altLang="zh-CN" b="1" dirty="0"/>
          </a:p>
          <a:p>
            <a:pPr marL="285750" indent="-285750">
              <a:buFont typeface="Arial" panose="020B0604020202020204" pitchFamily="34" charset="0"/>
              <a:buChar char="•"/>
            </a:pPr>
            <a:endParaRPr kumimoji="1" lang="en-US" altLang="zh-CN" b="1" dirty="0"/>
          </a:p>
          <a:p>
            <a:pPr marL="285750" indent="-285750">
              <a:buFont typeface="Arial" panose="020B0604020202020204" pitchFamily="34" charset="0"/>
              <a:buChar char="•"/>
            </a:pPr>
            <a:r>
              <a:rPr lang="zh-CN" altLang="en-US" b="1" dirty="0"/>
              <a:t>在训练数十亿图像时，当前的网络架构是欠拟合的</a:t>
            </a:r>
            <a:endParaRPr lang="en-US" altLang="zh-CN" b="1" dirty="0"/>
          </a:p>
          <a:p>
            <a:pPr marL="285750" indent="-285750">
              <a:buFont typeface="Arial" panose="020B0604020202020204" pitchFamily="34" charset="0"/>
              <a:buChar char="•"/>
            </a:pPr>
            <a:endParaRPr kumimoji="1" lang="en-US" altLang="zh-CN" b="1" dirty="0"/>
          </a:p>
          <a:p>
            <a:pPr marL="285750" indent="-285750">
              <a:buFont typeface="Arial" panose="020B0604020202020204" pitchFamily="34" charset="0"/>
              <a:buChar char="•"/>
            </a:pPr>
            <a:endParaRPr kumimoji="1" lang="en-US" altLang="zh-CN" b="1" dirty="0"/>
          </a:p>
          <a:p>
            <a:pPr marL="285750" indent="-285750">
              <a:buFont typeface="Arial" panose="020B0604020202020204" pitchFamily="34" charset="0"/>
              <a:buChar char="•"/>
            </a:pPr>
            <a:r>
              <a:rPr kumimoji="1" lang="zh-CN" altLang="en-US" b="1" dirty="0"/>
              <a:t>实验结果强调了在目标任务上需要更多考虑视觉多样性的重要性，例如两个不同</a:t>
            </a:r>
            <a:r>
              <a:rPr kumimoji="1" lang="en-US" altLang="zh-CN" b="1" dirty="0"/>
              <a:t>hashtag</a:t>
            </a:r>
            <a:r>
              <a:rPr kumimoji="1" lang="zh-CN" altLang="en-US" b="1" dirty="0"/>
              <a:t>集合预训练的模型的精度差异会随着目标任务上类别数量的增加而增加</a:t>
            </a:r>
            <a:endParaRPr kumimoji="1" lang="en-US" altLang="zh-CN" b="1" dirty="0"/>
          </a:p>
          <a:p>
            <a:pPr marL="285750" indent="-285750">
              <a:buFont typeface="Arial" panose="020B0604020202020204" pitchFamily="34" charset="0"/>
              <a:buChar char="•"/>
            </a:pPr>
            <a:endParaRPr kumimoji="1" lang="en-US" altLang="zh-CN" b="1" dirty="0"/>
          </a:p>
          <a:p>
            <a:pPr marL="285750" indent="-285750">
              <a:buFont typeface="Arial" panose="020B0604020202020204" pitchFamily="34" charset="0"/>
              <a:buChar char="•"/>
            </a:pPr>
            <a:endParaRPr kumimoji="1" lang="en-US" altLang="zh-CN" b="1" dirty="0"/>
          </a:p>
          <a:p>
            <a:pPr marL="285750" indent="-285750">
              <a:buFont typeface="Arial" panose="020B0604020202020204" pitchFamily="34" charset="0"/>
              <a:buChar char="•"/>
            </a:pPr>
            <a:r>
              <a:rPr kumimoji="1" lang="zh-CN" altLang="en-US" b="1" dirty="0"/>
              <a:t>目标检测和关键点定位的实验表明，大规模标签预测的预训练可以改善分类，同时可能会损害定位的性能。需要更多改进来适应目标任务</a:t>
            </a:r>
            <a:endParaRPr kumimoji="1" lang="en-US" altLang="zh-CN" b="1" dirty="0"/>
          </a:p>
          <a:p>
            <a:pPr marL="285750" indent="-285750">
              <a:buFont typeface="Arial" panose="020B0604020202020204" pitchFamily="34" charset="0"/>
              <a:buChar char="•"/>
            </a:pPr>
            <a:endParaRPr kumimoji="1" lang="en-US" altLang="zh-CN" b="1" dirty="0"/>
          </a:p>
          <a:p>
            <a:pPr marL="285750" indent="-285750">
              <a:buFont typeface="Arial" panose="020B0604020202020204" pitchFamily="34" charset="0"/>
              <a:buChar char="•"/>
            </a:pPr>
            <a:endParaRPr kumimoji="1" lang="en-US" altLang="zh-CN" b="1" dirty="0"/>
          </a:p>
          <a:p>
            <a:pPr marL="285750" indent="-285750">
              <a:buFont typeface="Arial" panose="020B0604020202020204" pitchFamily="34" charset="0"/>
              <a:buChar char="•"/>
            </a:pPr>
            <a:r>
              <a:rPr kumimoji="1" lang="zh-CN" altLang="en-US" b="1" dirty="0"/>
              <a:t>与传统人工设计与标注的数据集相比，本文展示了自然（</a:t>
            </a:r>
            <a:r>
              <a:rPr kumimoji="1" lang="en-US" altLang="zh-CN" b="1" dirty="0"/>
              <a:t>wild</a:t>
            </a:r>
            <a:r>
              <a:rPr kumimoji="1" lang="zh-CN" altLang="en-US" b="1" dirty="0"/>
              <a:t>）数据的潜力</a:t>
            </a:r>
          </a:p>
        </p:txBody>
      </p:sp>
    </p:spTree>
    <p:extLst>
      <p:ext uri="{BB962C8B-B14F-4D97-AF65-F5344CB8AC3E}">
        <p14:creationId xmlns:p14="http://schemas.microsoft.com/office/powerpoint/2010/main" val="243042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FA47664-64FB-AE49-9A0E-F18765147A2C}"/>
              </a:ext>
            </a:extLst>
          </p:cNvPr>
          <p:cNvSpPr txBox="1"/>
          <p:nvPr/>
        </p:nvSpPr>
        <p:spPr>
          <a:xfrm>
            <a:off x="649705" y="397042"/>
            <a:ext cx="800219" cy="461665"/>
          </a:xfrm>
          <a:prstGeom prst="rect">
            <a:avLst/>
          </a:prstGeom>
          <a:noFill/>
        </p:spPr>
        <p:txBody>
          <a:bodyPr wrap="none" rtlCol="0">
            <a:spAutoFit/>
          </a:bodyPr>
          <a:lstStyle/>
          <a:p>
            <a:r>
              <a:rPr kumimoji="1" lang="zh-CN" altLang="en-US" sz="2400" b="1" dirty="0"/>
              <a:t>动机</a:t>
            </a:r>
            <a:endParaRPr kumimoji="1" lang="zh-CN" altLang="en-US" b="1" dirty="0"/>
          </a:p>
        </p:txBody>
      </p:sp>
      <p:sp>
        <p:nvSpPr>
          <p:cNvPr id="3" name="文本框 2">
            <a:extLst>
              <a:ext uri="{FF2B5EF4-FFF2-40B4-BE49-F238E27FC236}">
                <a16:creationId xmlns:a16="http://schemas.microsoft.com/office/drawing/2014/main" id="{2785A870-DAB7-6742-9AB3-636E30624EAD}"/>
              </a:ext>
            </a:extLst>
          </p:cNvPr>
          <p:cNvSpPr txBox="1"/>
          <p:nvPr/>
        </p:nvSpPr>
        <p:spPr>
          <a:xfrm>
            <a:off x="1515980" y="1455821"/>
            <a:ext cx="9817768" cy="3693319"/>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dirty="0"/>
              <a:t>ImageNet</a:t>
            </a:r>
            <a:r>
              <a:rPr kumimoji="1" lang="zh-CN" altLang="en-US" dirty="0"/>
              <a:t>数据集实际上已经成为预训练数据集，以现代标准而言，也比较“小”</a:t>
            </a:r>
            <a:endParaRPr kumimoji="1" lang="en-US" altLang="zh-CN" dirty="0"/>
          </a:p>
          <a:p>
            <a:pPr marL="285750" indent="-285750">
              <a:buFont typeface="Arial" panose="020B0604020202020204" pitchFamily="34" charset="0"/>
              <a:buChar char="•"/>
            </a:pPr>
            <a:endParaRPr kumimoji="1" lang="en-US" altLang="zh-CN" dirty="0"/>
          </a:p>
          <a:p>
            <a:pPr marL="285750" indent="-285750">
              <a:buFont typeface="Arial" panose="020B0604020202020204" pitchFamily="34" charset="0"/>
              <a:buChar char="•"/>
            </a:pPr>
            <a:endParaRPr kumimoji="1" lang="en-US" altLang="zh-CN" dirty="0"/>
          </a:p>
          <a:p>
            <a:pPr marL="285750" indent="-285750">
              <a:buFont typeface="Arial" panose="020B0604020202020204" pitchFamily="34" charset="0"/>
              <a:buChar char="•"/>
            </a:pPr>
            <a:r>
              <a:rPr lang="zh-CN" altLang="en-US" dirty="0"/>
              <a:t>我们对在大几个数量级的数据集上进行预训练的了解相对较少</a:t>
            </a:r>
            <a:endParaRPr lang="en-US" altLang="zh-CN" dirty="0"/>
          </a:p>
          <a:p>
            <a:pPr marL="285750" indent="-285750">
              <a:buFont typeface="Arial" panose="020B0604020202020204" pitchFamily="34" charset="0"/>
              <a:buChar char="•"/>
            </a:pPr>
            <a:endParaRPr kumimoji="1" lang="en-US" altLang="zh-CN" dirty="0"/>
          </a:p>
          <a:p>
            <a:pPr marL="285750" indent="-285750">
              <a:buFont typeface="Arial" panose="020B0604020202020204" pitchFamily="34" charset="0"/>
              <a:buChar char="•"/>
            </a:pPr>
            <a:endParaRPr kumimoji="1" lang="en-US" altLang="zh-CN" dirty="0"/>
          </a:p>
          <a:p>
            <a:pPr marL="285750" indent="-285750">
              <a:buFont typeface="Arial" panose="020B0604020202020204" pitchFamily="34" charset="0"/>
              <a:buChar char="•"/>
            </a:pPr>
            <a:r>
              <a:rPr lang="zh-CN" altLang="en-US" dirty="0"/>
              <a:t>本文试图使用数十亿张带有社交媒体“标签”（</a:t>
            </a:r>
            <a:r>
              <a:rPr lang="en" altLang="zh-CN" dirty="0"/>
              <a:t>hashtags</a:t>
            </a:r>
            <a:r>
              <a:rPr lang="zh-CN" altLang="en" dirty="0"/>
              <a:t>）</a:t>
            </a:r>
            <a:r>
              <a:rPr lang="zh-CN" altLang="en-US" dirty="0"/>
              <a:t>的真实图片来探究上述问题</a:t>
            </a:r>
            <a:endParaRPr lang="en-US" altLang="zh-CN" dirty="0"/>
          </a:p>
          <a:p>
            <a:pPr marL="742950" lvl="1" indent="-285750">
              <a:buFont typeface="Arial" panose="020B0604020202020204" pitchFamily="34" charset="0"/>
              <a:buChar char="•"/>
            </a:pPr>
            <a:r>
              <a:rPr kumimoji="1" lang="zh-CN" altLang="en-US" dirty="0"/>
              <a:t>优点：数据集很大，不断增长，无需手动标注</a:t>
            </a:r>
            <a:endParaRPr kumimoji="1" lang="en-US" altLang="zh-CN" dirty="0"/>
          </a:p>
          <a:p>
            <a:pPr marL="742950" lvl="1" indent="-285750">
              <a:buFont typeface="Arial" panose="020B0604020202020204" pitchFamily="34" charset="0"/>
              <a:buChar char="•"/>
            </a:pPr>
            <a:r>
              <a:rPr kumimoji="1" lang="zh-CN" altLang="en-US" dirty="0"/>
              <a:t>缺点：</a:t>
            </a:r>
            <a:r>
              <a:rPr kumimoji="1" lang="en-US" altLang="zh-CN" dirty="0"/>
              <a:t>hashtag</a:t>
            </a:r>
            <a:r>
              <a:rPr kumimoji="1" lang="zh-CN" altLang="en-US" dirty="0"/>
              <a:t>噪音较多，图像分布可能存在偏差，从而损害迁移学习</a:t>
            </a:r>
            <a:endParaRPr kumimoji="1" lang="en-US" altLang="zh-CN" dirty="0"/>
          </a:p>
          <a:p>
            <a:pPr marL="742950" lvl="1" indent="-285750">
              <a:buFont typeface="Arial" panose="020B0604020202020204" pitchFamily="34" charset="0"/>
              <a:buChar char="•"/>
            </a:pPr>
            <a:endParaRPr kumimoji="1" lang="en-US" altLang="zh-CN" dirty="0"/>
          </a:p>
          <a:p>
            <a:pPr marL="285750" indent="-285750">
              <a:buFont typeface="Arial" panose="020B0604020202020204" pitchFamily="34" charset="0"/>
              <a:buChar char="•"/>
            </a:pPr>
            <a:endParaRPr kumimoji="1" lang="en-US" altLang="zh-CN" dirty="0"/>
          </a:p>
          <a:p>
            <a:pPr marL="285750" indent="-285750">
              <a:buFont typeface="Arial" panose="020B0604020202020204" pitchFamily="34" charset="0"/>
              <a:buChar char="•"/>
            </a:pPr>
            <a:r>
              <a:rPr kumimoji="1" lang="zh-CN" altLang="en-US" dirty="0"/>
              <a:t>本文的主要结果：</a:t>
            </a:r>
            <a:r>
              <a:rPr lang="zh-CN" altLang="en-US" b="1" dirty="0">
                <a:solidFill>
                  <a:srgbClr val="FF0000"/>
                </a:solidFill>
              </a:rPr>
              <a:t>在没有人工数据集管理或复杂的数据清洗的情况下，使用数千个不同的</a:t>
            </a:r>
            <a:r>
              <a:rPr lang="en" altLang="zh-CN" b="1" dirty="0">
                <a:solidFill>
                  <a:srgbClr val="FF0000"/>
                </a:solidFill>
              </a:rPr>
              <a:t>hashtag</a:t>
            </a:r>
            <a:r>
              <a:rPr lang="zh-CN" altLang="en-US" b="1" dirty="0">
                <a:solidFill>
                  <a:srgbClr val="FF0000"/>
                </a:solidFill>
              </a:rPr>
              <a:t>作为标签，在数十亿</a:t>
            </a:r>
            <a:r>
              <a:rPr lang="en" altLang="zh-CN" b="1" dirty="0">
                <a:solidFill>
                  <a:srgbClr val="FF0000"/>
                </a:solidFill>
              </a:rPr>
              <a:t>Instagram</a:t>
            </a:r>
            <a:r>
              <a:rPr lang="zh-CN" altLang="en-US" b="1" dirty="0">
                <a:solidFill>
                  <a:srgbClr val="FF0000"/>
                </a:solidFill>
              </a:rPr>
              <a:t>图像上训练的模型表现出了优异的迁移学习性能</a:t>
            </a:r>
            <a:endParaRPr kumimoji="1" lang="en-US" altLang="zh-CN" dirty="0">
              <a:solidFill>
                <a:srgbClr val="FF0000"/>
              </a:solidFill>
            </a:endParaRPr>
          </a:p>
        </p:txBody>
      </p:sp>
    </p:spTree>
    <p:extLst>
      <p:ext uri="{BB962C8B-B14F-4D97-AF65-F5344CB8AC3E}">
        <p14:creationId xmlns:p14="http://schemas.microsoft.com/office/powerpoint/2010/main" val="57287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FA47664-64FB-AE49-9A0E-F18765147A2C}"/>
              </a:ext>
            </a:extLst>
          </p:cNvPr>
          <p:cNvSpPr txBox="1"/>
          <p:nvPr/>
        </p:nvSpPr>
        <p:spPr>
          <a:xfrm>
            <a:off x="649705" y="397042"/>
            <a:ext cx="1107996" cy="461665"/>
          </a:xfrm>
          <a:prstGeom prst="rect">
            <a:avLst/>
          </a:prstGeom>
          <a:noFill/>
        </p:spPr>
        <p:txBody>
          <a:bodyPr wrap="none" rtlCol="0">
            <a:spAutoFit/>
          </a:bodyPr>
          <a:lstStyle/>
          <a:p>
            <a:r>
              <a:rPr kumimoji="1" lang="zh-CN" altLang="en-US" sz="2400" b="1" dirty="0"/>
              <a:t>数据集</a:t>
            </a:r>
            <a:endParaRPr kumimoji="1" lang="zh-CN" altLang="en-US" b="1" dirty="0"/>
          </a:p>
        </p:txBody>
      </p:sp>
      <p:pic>
        <p:nvPicPr>
          <p:cNvPr id="4" name="图片 3">
            <a:extLst>
              <a:ext uri="{FF2B5EF4-FFF2-40B4-BE49-F238E27FC236}">
                <a16:creationId xmlns:a16="http://schemas.microsoft.com/office/drawing/2014/main" id="{8DA0A4B6-DFFF-2E45-AA18-D00045968163}"/>
              </a:ext>
            </a:extLst>
          </p:cNvPr>
          <p:cNvPicPr>
            <a:picLocks noChangeAspect="1"/>
          </p:cNvPicPr>
          <p:nvPr/>
        </p:nvPicPr>
        <p:blipFill>
          <a:blip r:embed="rId2"/>
          <a:stretch>
            <a:fillRect/>
          </a:stretch>
        </p:blipFill>
        <p:spPr>
          <a:xfrm>
            <a:off x="649705" y="858707"/>
            <a:ext cx="11181347" cy="5859798"/>
          </a:xfrm>
          <a:prstGeom prst="rect">
            <a:avLst/>
          </a:prstGeom>
        </p:spPr>
      </p:pic>
    </p:spTree>
    <p:extLst>
      <p:ext uri="{BB962C8B-B14F-4D97-AF65-F5344CB8AC3E}">
        <p14:creationId xmlns:p14="http://schemas.microsoft.com/office/powerpoint/2010/main" val="3940819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FA47664-64FB-AE49-9A0E-F18765147A2C}"/>
              </a:ext>
            </a:extLst>
          </p:cNvPr>
          <p:cNvSpPr txBox="1"/>
          <p:nvPr/>
        </p:nvSpPr>
        <p:spPr>
          <a:xfrm>
            <a:off x="649705" y="397042"/>
            <a:ext cx="8409674" cy="461665"/>
          </a:xfrm>
          <a:prstGeom prst="rect">
            <a:avLst/>
          </a:prstGeom>
          <a:noFill/>
        </p:spPr>
        <p:txBody>
          <a:bodyPr wrap="none" rtlCol="0">
            <a:spAutoFit/>
          </a:bodyPr>
          <a:lstStyle/>
          <a:p>
            <a:r>
              <a:rPr kumimoji="1" lang="zh-CN" altLang="en-US" sz="2400" b="1" dirty="0"/>
              <a:t>图像分类</a:t>
            </a:r>
            <a:r>
              <a:rPr kumimoji="1" lang="en-US" altLang="zh-CN" sz="2400" b="1" dirty="0"/>
              <a:t>-- Instagram hashtag</a:t>
            </a:r>
            <a:r>
              <a:rPr kumimoji="1" lang="zh-CN" altLang="en-US" sz="2400" b="1" dirty="0"/>
              <a:t>标签数目对准确度的影响如何</a:t>
            </a:r>
            <a:endParaRPr kumimoji="1" lang="zh-CN" altLang="en-US" b="1" dirty="0"/>
          </a:p>
        </p:txBody>
      </p:sp>
      <p:pic>
        <p:nvPicPr>
          <p:cNvPr id="3" name="图片 2">
            <a:extLst>
              <a:ext uri="{FF2B5EF4-FFF2-40B4-BE49-F238E27FC236}">
                <a16:creationId xmlns:a16="http://schemas.microsoft.com/office/drawing/2014/main" id="{28936A89-336B-B647-A370-C87C532A2F0D}"/>
              </a:ext>
            </a:extLst>
          </p:cNvPr>
          <p:cNvPicPr>
            <a:picLocks noChangeAspect="1"/>
          </p:cNvPicPr>
          <p:nvPr/>
        </p:nvPicPr>
        <p:blipFill rotWithShape="1">
          <a:blip r:embed="rId2"/>
          <a:srcRect b="24076"/>
          <a:stretch/>
        </p:blipFill>
        <p:spPr>
          <a:xfrm>
            <a:off x="1012995" y="1052534"/>
            <a:ext cx="9710487" cy="4208235"/>
          </a:xfrm>
          <a:prstGeom prst="rect">
            <a:avLst/>
          </a:prstGeom>
        </p:spPr>
      </p:pic>
      <p:sp>
        <p:nvSpPr>
          <p:cNvPr id="4" name="文本框 3">
            <a:extLst>
              <a:ext uri="{FF2B5EF4-FFF2-40B4-BE49-F238E27FC236}">
                <a16:creationId xmlns:a16="http://schemas.microsoft.com/office/drawing/2014/main" id="{DA1ACA16-7612-D94B-932C-31DC9306DC93}"/>
              </a:ext>
            </a:extLst>
          </p:cNvPr>
          <p:cNvSpPr txBox="1"/>
          <p:nvPr/>
        </p:nvSpPr>
        <p:spPr>
          <a:xfrm>
            <a:off x="1363682" y="5454596"/>
            <a:ext cx="10509665" cy="400110"/>
          </a:xfrm>
          <a:prstGeom prst="rect">
            <a:avLst/>
          </a:prstGeom>
          <a:noFill/>
        </p:spPr>
        <p:txBody>
          <a:bodyPr wrap="square" rtlCol="0">
            <a:spAutoFit/>
          </a:bodyPr>
          <a:lstStyle/>
          <a:p>
            <a:r>
              <a:rPr kumimoji="1" lang="en-US" altLang="zh-CN" sz="2000" b="1" dirty="0"/>
              <a:t>Alignment</a:t>
            </a:r>
            <a:r>
              <a:rPr kumimoji="1" lang="zh-CN" altLang="en-US" sz="2000" b="1" dirty="0"/>
              <a:t> </a:t>
            </a:r>
            <a:r>
              <a:rPr kumimoji="1" lang="en-US" altLang="zh-CN" sz="2000" b="1" dirty="0"/>
              <a:t>between</a:t>
            </a:r>
            <a:r>
              <a:rPr kumimoji="1" lang="zh-CN" altLang="en-US" sz="2000" b="1" dirty="0"/>
              <a:t> </a:t>
            </a:r>
            <a:r>
              <a:rPr kumimoji="1" lang="en-US" altLang="zh-CN" sz="2000" b="1" dirty="0"/>
              <a:t>the</a:t>
            </a:r>
            <a:r>
              <a:rPr kumimoji="1" lang="zh-CN" altLang="en-US" sz="2000" b="1" dirty="0"/>
              <a:t> </a:t>
            </a:r>
            <a:r>
              <a:rPr kumimoji="1" lang="en-US" altLang="zh-CN" sz="2000" b="1" dirty="0"/>
              <a:t>source</a:t>
            </a:r>
            <a:r>
              <a:rPr kumimoji="1" lang="zh-CN" altLang="en-US" sz="2000" b="1" dirty="0"/>
              <a:t> </a:t>
            </a:r>
            <a:r>
              <a:rPr kumimoji="1" lang="en-US" altLang="zh-CN" sz="2000" b="1" dirty="0"/>
              <a:t>and</a:t>
            </a:r>
            <a:r>
              <a:rPr kumimoji="1" lang="zh-CN" altLang="en-US" sz="2000" b="1" dirty="0"/>
              <a:t> </a:t>
            </a:r>
            <a:r>
              <a:rPr kumimoji="1" lang="en-US" altLang="zh-CN" sz="2000" b="1" dirty="0"/>
              <a:t>target</a:t>
            </a:r>
            <a:r>
              <a:rPr kumimoji="1" lang="zh-CN" altLang="en-US" sz="2000" b="1" dirty="0"/>
              <a:t> </a:t>
            </a:r>
            <a:r>
              <a:rPr kumimoji="1" lang="en-US" altLang="zh-CN" sz="2000" b="1" dirty="0"/>
              <a:t>label</a:t>
            </a:r>
            <a:r>
              <a:rPr kumimoji="1" lang="zh-CN" altLang="en-US" sz="2000" b="1" dirty="0"/>
              <a:t> </a:t>
            </a:r>
            <a:r>
              <a:rPr kumimoji="1" lang="en-US" altLang="zh-CN" sz="2000" b="1" dirty="0"/>
              <a:t>sets</a:t>
            </a:r>
            <a:r>
              <a:rPr kumimoji="1" lang="zh-CN" altLang="en-US" sz="2000" b="1" dirty="0"/>
              <a:t> </a:t>
            </a:r>
            <a:r>
              <a:rPr kumimoji="1" lang="en-US" altLang="zh-CN" sz="2000" b="1" dirty="0"/>
              <a:t>is</a:t>
            </a:r>
            <a:r>
              <a:rPr kumimoji="1" lang="zh-CN" altLang="en-US" sz="2000" b="1" dirty="0"/>
              <a:t> </a:t>
            </a:r>
            <a:r>
              <a:rPr kumimoji="1" lang="en-US" altLang="zh-CN" sz="2000" b="1" dirty="0"/>
              <a:t>an</a:t>
            </a:r>
            <a:r>
              <a:rPr kumimoji="1" lang="zh-CN" altLang="en-US" sz="2000" b="1" dirty="0"/>
              <a:t> </a:t>
            </a:r>
            <a:r>
              <a:rPr kumimoji="1" lang="en-US" altLang="zh-CN" sz="2000" b="1" dirty="0"/>
              <a:t>important</a:t>
            </a:r>
            <a:r>
              <a:rPr kumimoji="1" lang="zh-CN" altLang="en-US" sz="2000" b="1" dirty="0"/>
              <a:t> </a:t>
            </a:r>
            <a:r>
              <a:rPr kumimoji="1" lang="en-US" altLang="zh-CN" sz="2000" b="1" dirty="0"/>
              <a:t>factor</a:t>
            </a:r>
            <a:endParaRPr kumimoji="1" lang="zh-CN" altLang="en-US" sz="2000" b="1" dirty="0"/>
          </a:p>
        </p:txBody>
      </p:sp>
    </p:spTree>
    <p:extLst>
      <p:ext uri="{BB962C8B-B14F-4D97-AF65-F5344CB8AC3E}">
        <p14:creationId xmlns:p14="http://schemas.microsoft.com/office/powerpoint/2010/main" val="110294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FA47664-64FB-AE49-9A0E-F18765147A2C}"/>
              </a:ext>
            </a:extLst>
          </p:cNvPr>
          <p:cNvSpPr txBox="1"/>
          <p:nvPr/>
        </p:nvSpPr>
        <p:spPr>
          <a:xfrm>
            <a:off x="649705" y="397042"/>
            <a:ext cx="7571303" cy="461665"/>
          </a:xfrm>
          <a:prstGeom prst="rect">
            <a:avLst/>
          </a:prstGeom>
          <a:noFill/>
        </p:spPr>
        <p:txBody>
          <a:bodyPr wrap="none" rtlCol="0">
            <a:spAutoFit/>
          </a:bodyPr>
          <a:lstStyle/>
          <a:p>
            <a:r>
              <a:rPr kumimoji="1" lang="zh-CN" altLang="en-US" sz="2400" b="1" dirty="0"/>
              <a:t>图像分类</a:t>
            </a:r>
            <a:r>
              <a:rPr kumimoji="1" lang="en-US" altLang="zh-CN" sz="2400" b="1" dirty="0"/>
              <a:t>--</a:t>
            </a:r>
            <a:r>
              <a:rPr kumimoji="1" lang="zh-CN" altLang="en-US" sz="2400" b="1" dirty="0"/>
              <a:t>预训练数据集图片数目对准确度的影响如何</a:t>
            </a:r>
            <a:endParaRPr kumimoji="1" lang="zh-CN" altLang="en-US" b="1" dirty="0"/>
          </a:p>
        </p:txBody>
      </p:sp>
      <p:pic>
        <p:nvPicPr>
          <p:cNvPr id="5" name="图片 4">
            <a:extLst>
              <a:ext uri="{FF2B5EF4-FFF2-40B4-BE49-F238E27FC236}">
                <a16:creationId xmlns:a16="http://schemas.microsoft.com/office/drawing/2014/main" id="{D247B187-D2AC-6B44-9A93-3B9EEB48A482}"/>
              </a:ext>
            </a:extLst>
          </p:cNvPr>
          <p:cNvPicPr>
            <a:picLocks noChangeAspect="1"/>
          </p:cNvPicPr>
          <p:nvPr/>
        </p:nvPicPr>
        <p:blipFill>
          <a:blip r:embed="rId2"/>
          <a:stretch>
            <a:fillRect/>
          </a:stretch>
        </p:blipFill>
        <p:spPr>
          <a:xfrm>
            <a:off x="649705" y="1001331"/>
            <a:ext cx="6930855" cy="2937161"/>
          </a:xfrm>
          <a:prstGeom prst="rect">
            <a:avLst/>
          </a:prstGeom>
        </p:spPr>
      </p:pic>
      <p:pic>
        <p:nvPicPr>
          <p:cNvPr id="6" name="图片 5">
            <a:extLst>
              <a:ext uri="{FF2B5EF4-FFF2-40B4-BE49-F238E27FC236}">
                <a16:creationId xmlns:a16="http://schemas.microsoft.com/office/drawing/2014/main" id="{9AB565D4-3F14-0141-B486-38E8AC0AE588}"/>
              </a:ext>
            </a:extLst>
          </p:cNvPr>
          <p:cNvPicPr>
            <a:picLocks noChangeAspect="1"/>
          </p:cNvPicPr>
          <p:nvPr/>
        </p:nvPicPr>
        <p:blipFill>
          <a:blip r:embed="rId3"/>
          <a:stretch>
            <a:fillRect/>
          </a:stretch>
        </p:blipFill>
        <p:spPr>
          <a:xfrm>
            <a:off x="633408" y="3938492"/>
            <a:ext cx="6947152" cy="2919508"/>
          </a:xfrm>
          <a:prstGeom prst="rect">
            <a:avLst/>
          </a:prstGeom>
        </p:spPr>
      </p:pic>
      <p:sp>
        <p:nvSpPr>
          <p:cNvPr id="8" name="文本框 7">
            <a:extLst>
              <a:ext uri="{FF2B5EF4-FFF2-40B4-BE49-F238E27FC236}">
                <a16:creationId xmlns:a16="http://schemas.microsoft.com/office/drawing/2014/main" id="{21595E31-042E-C741-AA84-C3936D0A53B5}"/>
              </a:ext>
            </a:extLst>
          </p:cNvPr>
          <p:cNvSpPr txBox="1"/>
          <p:nvPr/>
        </p:nvSpPr>
        <p:spPr>
          <a:xfrm>
            <a:off x="7821861" y="1268136"/>
            <a:ext cx="4207843" cy="2670356"/>
          </a:xfrm>
          <a:prstGeom prst="rect">
            <a:avLst/>
          </a:prstGeom>
          <a:noFill/>
        </p:spPr>
        <p:txBody>
          <a:bodyPr wrap="square" rtlCol="0">
            <a:spAutoFit/>
          </a:bodyPr>
          <a:lstStyle/>
          <a:p>
            <a:r>
              <a:rPr kumimoji="1" lang="en" altLang="zh-CN" dirty="0"/>
              <a:t>These results are obtained by </a:t>
            </a:r>
            <a:r>
              <a:rPr kumimoji="1" lang="en" altLang="zh-CN" b="1" dirty="0"/>
              <a:t>training a linear classifier on</a:t>
            </a:r>
            <a:r>
              <a:rPr kumimoji="1" lang="zh-CN" altLang="en-US" b="1" dirty="0"/>
              <a:t> </a:t>
            </a:r>
            <a:r>
              <a:rPr kumimoji="1" lang="en-US" altLang="zh-CN" b="1" dirty="0"/>
              <a:t>fi</a:t>
            </a:r>
            <a:r>
              <a:rPr kumimoji="1" lang="en" altLang="zh-CN" b="1" dirty="0"/>
              <a:t>xed features </a:t>
            </a:r>
            <a:r>
              <a:rPr kumimoji="1" lang="en" altLang="zh-CN" dirty="0"/>
              <a:t>and yet are nearly as good as full network</a:t>
            </a:r>
            <a:r>
              <a:rPr kumimoji="1" lang="zh-CN" altLang="en-US" dirty="0"/>
              <a:t> </a:t>
            </a:r>
            <a:r>
              <a:rPr kumimoji="1" lang="en-US" altLang="zh-CN" dirty="0"/>
              <a:t>fi</a:t>
            </a:r>
            <a:r>
              <a:rPr kumimoji="1" lang="en" altLang="zh-CN" dirty="0"/>
              <a:t>netuning</a:t>
            </a:r>
          </a:p>
          <a:p>
            <a:endParaRPr kumimoji="1" lang="en" altLang="zh-CN" dirty="0"/>
          </a:p>
          <a:p>
            <a:endParaRPr kumimoji="1" lang="en" altLang="zh-CN" dirty="0"/>
          </a:p>
          <a:p>
            <a:r>
              <a:rPr kumimoji="1" lang="en" altLang="zh-CN" dirty="0"/>
              <a:t>demonstrating </a:t>
            </a:r>
            <a:r>
              <a:rPr kumimoji="1" lang="en" altLang="zh-CN" b="1" dirty="0"/>
              <a:t>the effectiveness of the feature representation </a:t>
            </a:r>
            <a:r>
              <a:rPr kumimoji="1" lang="en" altLang="zh-CN" dirty="0"/>
              <a:t>learned from hashtag prediction</a:t>
            </a:r>
            <a:endParaRPr kumimoji="1" lang="zh-CN" altLang="en-US" dirty="0"/>
          </a:p>
        </p:txBody>
      </p:sp>
    </p:spTree>
    <p:extLst>
      <p:ext uri="{BB962C8B-B14F-4D97-AF65-F5344CB8AC3E}">
        <p14:creationId xmlns:p14="http://schemas.microsoft.com/office/powerpoint/2010/main" val="155039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FA47664-64FB-AE49-9A0E-F18765147A2C}"/>
              </a:ext>
            </a:extLst>
          </p:cNvPr>
          <p:cNvSpPr txBox="1"/>
          <p:nvPr/>
        </p:nvSpPr>
        <p:spPr>
          <a:xfrm>
            <a:off x="649705" y="397042"/>
            <a:ext cx="7534435" cy="461665"/>
          </a:xfrm>
          <a:prstGeom prst="rect">
            <a:avLst/>
          </a:prstGeom>
          <a:noFill/>
        </p:spPr>
        <p:txBody>
          <a:bodyPr wrap="none" rtlCol="0">
            <a:spAutoFit/>
          </a:bodyPr>
          <a:lstStyle/>
          <a:p>
            <a:r>
              <a:rPr kumimoji="1" lang="zh-CN" altLang="en-US" sz="2400" b="1" dirty="0"/>
              <a:t>图像分类</a:t>
            </a:r>
            <a:r>
              <a:rPr kumimoji="1" lang="en-US" altLang="zh-CN" sz="2400" b="1" dirty="0"/>
              <a:t>-- hashtag</a:t>
            </a:r>
            <a:r>
              <a:rPr kumimoji="1" lang="zh-CN" altLang="en-US" sz="2400" b="1" dirty="0"/>
              <a:t>标签的噪声对模型精度有什么影响</a:t>
            </a:r>
            <a:endParaRPr kumimoji="1" lang="zh-CN" altLang="en-US" b="1" dirty="0"/>
          </a:p>
        </p:txBody>
      </p:sp>
      <p:pic>
        <p:nvPicPr>
          <p:cNvPr id="5" name="图片 4">
            <a:extLst>
              <a:ext uri="{FF2B5EF4-FFF2-40B4-BE49-F238E27FC236}">
                <a16:creationId xmlns:a16="http://schemas.microsoft.com/office/drawing/2014/main" id="{B0AE6DB7-3324-B744-B390-F898B6B0A9CF}"/>
              </a:ext>
            </a:extLst>
          </p:cNvPr>
          <p:cNvPicPr>
            <a:picLocks noChangeAspect="1"/>
          </p:cNvPicPr>
          <p:nvPr/>
        </p:nvPicPr>
        <p:blipFill>
          <a:blip r:embed="rId2"/>
          <a:stretch>
            <a:fillRect/>
          </a:stretch>
        </p:blipFill>
        <p:spPr>
          <a:xfrm>
            <a:off x="775504" y="808702"/>
            <a:ext cx="4827711" cy="6049298"/>
          </a:xfrm>
          <a:prstGeom prst="rect">
            <a:avLst/>
          </a:prstGeom>
        </p:spPr>
      </p:pic>
      <p:sp>
        <p:nvSpPr>
          <p:cNvPr id="6" name="矩形 5">
            <a:extLst>
              <a:ext uri="{FF2B5EF4-FFF2-40B4-BE49-F238E27FC236}">
                <a16:creationId xmlns:a16="http://schemas.microsoft.com/office/drawing/2014/main" id="{C6894CFD-7B79-8946-9849-F9CC99D2867E}"/>
              </a:ext>
            </a:extLst>
          </p:cNvPr>
          <p:cNvSpPr/>
          <p:nvPr/>
        </p:nvSpPr>
        <p:spPr>
          <a:xfrm>
            <a:off x="5867910" y="1693328"/>
            <a:ext cx="6093335" cy="923330"/>
          </a:xfrm>
          <a:prstGeom prst="rect">
            <a:avLst/>
          </a:prstGeom>
        </p:spPr>
        <p:txBody>
          <a:bodyPr wrap="none">
            <a:spAutoFit/>
          </a:bodyPr>
          <a:lstStyle/>
          <a:p>
            <a:r>
              <a:rPr lang="zh-CN" altLang="en-US" b="1" dirty="0"/>
              <a:t>the networks are remarkably resilient against label noise</a:t>
            </a:r>
            <a:endParaRPr lang="en-US" altLang="zh-CN" b="1" dirty="0"/>
          </a:p>
          <a:p>
            <a:endParaRPr lang="en-US" altLang="zh-CN" b="1" dirty="0"/>
          </a:p>
          <a:p>
            <a:r>
              <a:rPr lang="zh-CN" altLang="en-US" b="1" dirty="0"/>
              <a:t>如果在数十亿图像上训练网络，标签噪声可能问题不大</a:t>
            </a:r>
          </a:p>
        </p:txBody>
      </p:sp>
    </p:spTree>
    <p:extLst>
      <p:ext uri="{BB962C8B-B14F-4D97-AF65-F5344CB8AC3E}">
        <p14:creationId xmlns:p14="http://schemas.microsoft.com/office/powerpoint/2010/main" val="3515239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FA47664-64FB-AE49-9A0E-F18765147A2C}"/>
              </a:ext>
            </a:extLst>
          </p:cNvPr>
          <p:cNvSpPr txBox="1"/>
          <p:nvPr/>
        </p:nvSpPr>
        <p:spPr>
          <a:xfrm>
            <a:off x="649705" y="397042"/>
            <a:ext cx="6340197" cy="461665"/>
          </a:xfrm>
          <a:prstGeom prst="rect">
            <a:avLst/>
          </a:prstGeom>
          <a:noFill/>
        </p:spPr>
        <p:txBody>
          <a:bodyPr wrap="none" rtlCol="0">
            <a:spAutoFit/>
          </a:bodyPr>
          <a:lstStyle/>
          <a:p>
            <a:r>
              <a:rPr kumimoji="1" lang="zh-CN" altLang="en-US" sz="2400" b="1" dirty="0"/>
              <a:t>图像分类</a:t>
            </a:r>
            <a:r>
              <a:rPr kumimoji="1" lang="en-US" altLang="zh-CN" sz="2400" b="1" dirty="0"/>
              <a:t>--</a:t>
            </a:r>
            <a:r>
              <a:rPr kumimoji="1" lang="zh-CN" altLang="en-US" sz="2400" b="1" dirty="0"/>
              <a:t>预训练数据的采样如何影响准确性</a:t>
            </a:r>
            <a:endParaRPr kumimoji="1" lang="zh-CN" altLang="en-US" b="1" dirty="0"/>
          </a:p>
        </p:txBody>
      </p:sp>
      <p:pic>
        <p:nvPicPr>
          <p:cNvPr id="4" name="图片 3">
            <a:extLst>
              <a:ext uri="{FF2B5EF4-FFF2-40B4-BE49-F238E27FC236}">
                <a16:creationId xmlns:a16="http://schemas.microsoft.com/office/drawing/2014/main" id="{7BF68B59-21E1-C54D-BF6C-0591C63057E3}"/>
              </a:ext>
            </a:extLst>
          </p:cNvPr>
          <p:cNvPicPr>
            <a:picLocks noChangeAspect="1"/>
          </p:cNvPicPr>
          <p:nvPr/>
        </p:nvPicPr>
        <p:blipFill>
          <a:blip r:embed="rId2"/>
          <a:stretch>
            <a:fillRect/>
          </a:stretch>
        </p:blipFill>
        <p:spPr>
          <a:xfrm>
            <a:off x="529358" y="858707"/>
            <a:ext cx="4834101" cy="5999293"/>
          </a:xfrm>
          <a:prstGeom prst="rect">
            <a:avLst/>
          </a:prstGeom>
        </p:spPr>
      </p:pic>
      <p:sp>
        <p:nvSpPr>
          <p:cNvPr id="5" name="文本框 4">
            <a:extLst>
              <a:ext uri="{FF2B5EF4-FFF2-40B4-BE49-F238E27FC236}">
                <a16:creationId xmlns:a16="http://schemas.microsoft.com/office/drawing/2014/main" id="{BF0ED011-2FBB-D749-B2E8-C17DA22E3C8F}"/>
              </a:ext>
            </a:extLst>
          </p:cNvPr>
          <p:cNvSpPr txBox="1"/>
          <p:nvPr/>
        </p:nvSpPr>
        <p:spPr>
          <a:xfrm>
            <a:off x="5861170" y="1909823"/>
            <a:ext cx="5910283" cy="1200329"/>
          </a:xfrm>
          <a:prstGeom prst="rect">
            <a:avLst/>
          </a:prstGeom>
          <a:noFill/>
        </p:spPr>
        <p:txBody>
          <a:bodyPr wrap="square" rtlCol="0">
            <a:spAutoFit/>
          </a:bodyPr>
          <a:lstStyle/>
          <a:p>
            <a:r>
              <a:rPr lang="zh-CN" altLang="en-US" b="1" dirty="0"/>
              <a:t>结果表明标签的采样方法对于获得良好的</a:t>
            </a:r>
            <a:r>
              <a:rPr lang="en" altLang="zh-CN" b="1" dirty="0"/>
              <a:t>ImageNet</a:t>
            </a:r>
            <a:r>
              <a:rPr lang="zh-CN" altLang="en-US" b="1" dirty="0"/>
              <a:t>图像分类结果非常重要：</a:t>
            </a:r>
            <a:endParaRPr lang="en-US" altLang="zh-CN" b="1" dirty="0"/>
          </a:p>
          <a:p>
            <a:r>
              <a:rPr lang="zh-CN" altLang="en-US" b="1" dirty="0"/>
              <a:t>使用均匀采样或平方根采样可以提高</a:t>
            </a:r>
            <a:r>
              <a:rPr lang="en-US" altLang="zh-CN" b="1" dirty="0"/>
              <a:t>5</a:t>
            </a:r>
            <a:r>
              <a:rPr lang="zh-CN" altLang="en-US" b="1" dirty="0"/>
              <a:t>到</a:t>
            </a:r>
            <a:r>
              <a:rPr lang="en-US" altLang="zh-CN" b="1" dirty="0"/>
              <a:t>6</a:t>
            </a:r>
            <a:r>
              <a:rPr lang="zh-CN" altLang="en-US" b="1" dirty="0"/>
              <a:t>％的准确度，无论</a:t>
            </a:r>
            <a:r>
              <a:rPr lang="en" altLang="zh-CN" b="1" dirty="0"/>
              <a:t>ImageNet</a:t>
            </a:r>
            <a:r>
              <a:rPr lang="zh-CN" altLang="en-US" b="1" dirty="0"/>
              <a:t>类别的数量是多少</a:t>
            </a:r>
            <a:endParaRPr kumimoji="1" lang="zh-CN" altLang="en-US" b="1" dirty="0"/>
          </a:p>
        </p:txBody>
      </p:sp>
    </p:spTree>
    <p:extLst>
      <p:ext uri="{BB962C8B-B14F-4D97-AF65-F5344CB8AC3E}">
        <p14:creationId xmlns:p14="http://schemas.microsoft.com/office/powerpoint/2010/main" val="144100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FA47664-64FB-AE49-9A0E-F18765147A2C}"/>
              </a:ext>
            </a:extLst>
          </p:cNvPr>
          <p:cNvSpPr txBox="1"/>
          <p:nvPr/>
        </p:nvSpPr>
        <p:spPr>
          <a:xfrm>
            <a:off x="649705" y="397042"/>
            <a:ext cx="7656263" cy="461665"/>
          </a:xfrm>
          <a:prstGeom prst="rect">
            <a:avLst/>
          </a:prstGeom>
          <a:noFill/>
        </p:spPr>
        <p:txBody>
          <a:bodyPr wrap="none" rtlCol="0">
            <a:spAutoFit/>
          </a:bodyPr>
          <a:lstStyle/>
          <a:p>
            <a:r>
              <a:rPr kumimoji="1" lang="zh-CN" altLang="en-US" sz="2400" b="1" dirty="0"/>
              <a:t>图像分类</a:t>
            </a:r>
            <a:r>
              <a:rPr kumimoji="1" lang="en-US" altLang="zh-CN" sz="2400" b="1" dirty="0"/>
              <a:t>--</a:t>
            </a:r>
            <a:r>
              <a:rPr kumimoji="1" lang="zh-CN" altLang="en-US" sz="2400" b="1" dirty="0"/>
              <a:t>在十亿数量级，模型容量是否成为限制因素</a:t>
            </a:r>
            <a:endParaRPr kumimoji="1" lang="zh-CN" altLang="en-US" b="1" dirty="0"/>
          </a:p>
        </p:txBody>
      </p:sp>
      <p:pic>
        <p:nvPicPr>
          <p:cNvPr id="4" name="图片 3">
            <a:extLst>
              <a:ext uri="{FF2B5EF4-FFF2-40B4-BE49-F238E27FC236}">
                <a16:creationId xmlns:a16="http://schemas.microsoft.com/office/drawing/2014/main" id="{144AA70A-103D-CD4D-B94D-E4E5AC659543}"/>
              </a:ext>
            </a:extLst>
          </p:cNvPr>
          <p:cNvPicPr>
            <a:picLocks noChangeAspect="1"/>
          </p:cNvPicPr>
          <p:nvPr/>
        </p:nvPicPr>
        <p:blipFill>
          <a:blip r:embed="rId2"/>
          <a:stretch>
            <a:fillRect/>
          </a:stretch>
        </p:blipFill>
        <p:spPr>
          <a:xfrm>
            <a:off x="2974692" y="937840"/>
            <a:ext cx="5729549" cy="5920160"/>
          </a:xfrm>
          <a:prstGeom prst="rect">
            <a:avLst/>
          </a:prstGeom>
        </p:spPr>
      </p:pic>
    </p:spTree>
    <p:extLst>
      <p:ext uri="{BB962C8B-B14F-4D97-AF65-F5344CB8AC3E}">
        <p14:creationId xmlns:p14="http://schemas.microsoft.com/office/powerpoint/2010/main" val="174538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FA47664-64FB-AE49-9A0E-F18765147A2C}"/>
              </a:ext>
            </a:extLst>
          </p:cNvPr>
          <p:cNvSpPr txBox="1"/>
          <p:nvPr/>
        </p:nvSpPr>
        <p:spPr>
          <a:xfrm>
            <a:off x="649705" y="397042"/>
            <a:ext cx="1415772" cy="461665"/>
          </a:xfrm>
          <a:prstGeom prst="rect">
            <a:avLst/>
          </a:prstGeom>
          <a:noFill/>
        </p:spPr>
        <p:txBody>
          <a:bodyPr wrap="none" rtlCol="0">
            <a:spAutoFit/>
          </a:bodyPr>
          <a:lstStyle/>
          <a:p>
            <a:r>
              <a:rPr kumimoji="1" lang="zh-CN" altLang="en-US" sz="2400" b="1" dirty="0"/>
              <a:t>物体检测</a:t>
            </a:r>
            <a:endParaRPr kumimoji="1" lang="zh-CN" altLang="en-US" b="1" dirty="0"/>
          </a:p>
        </p:txBody>
      </p:sp>
      <p:pic>
        <p:nvPicPr>
          <p:cNvPr id="3" name="图片 2">
            <a:extLst>
              <a:ext uri="{FF2B5EF4-FFF2-40B4-BE49-F238E27FC236}">
                <a16:creationId xmlns:a16="http://schemas.microsoft.com/office/drawing/2014/main" id="{9935EFEF-4678-B14B-B8E8-2825BC0FCCD4}"/>
              </a:ext>
            </a:extLst>
          </p:cNvPr>
          <p:cNvPicPr>
            <a:picLocks noChangeAspect="1"/>
          </p:cNvPicPr>
          <p:nvPr/>
        </p:nvPicPr>
        <p:blipFill>
          <a:blip r:embed="rId2"/>
          <a:stretch>
            <a:fillRect/>
          </a:stretch>
        </p:blipFill>
        <p:spPr>
          <a:xfrm>
            <a:off x="3889093" y="0"/>
            <a:ext cx="8058471" cy="3448276"/>
          </a:xfrm>
          <a:prstGeom prst="rect">
            <a:avLst/>
          </a:prstGeom>
        </p:spPr>
      </p:pic>
      <p:pic>
        <p:nvPicPr>
          <p:cNvPr id="5" name="图片 4">
            <a:extLst>
              <a:ext uri="{FF2B5EF4-FFF2-40B4-BE49-F238E27FC236}">
                <a16:creationId xmlns:a16="http://schemas.microsoft.com/office/drawing/2014/main" id="{0A15B004-42C8-3644-B74F-C0D0CE1A3380}"/>
              </a:ext>
            </a:extLst>
          </p:cNvPr>
          <p:cNvPicPr>
            <a:picLocks noChangeAspect="1"/>
          </p:cNvPicPr>
          <p:nvPr/>
        </p:nvPicPr>
        <p:blipFill>
          <a:blip r:embed="rId3"/>
          <a:stretch>
            <a:fillRect/>
          </a:stretch>
        </p:blipFill>
        <p:spPr>
          <a:xfrm>
            <a:off x="3993266" y="3448276"/>
            <a:ext cx="7954298" cy="3457590"/>
          </a:xfrm>
          <a:prstGeom prst="rect">
            <a:avLst/>
          </a:prstGeom>
        </p:spPr>
      </p:pic>
      <p:sp>
        <p:nvSpPr>
          <p:cNvPr id="6" name="文本框 5">
            <a:extLst>
              <a:ext uri="{FF2B5EF4-FFF2-40B4-BE49-F238E27FC236}">
                <a16:creationId xmlns:a16="http://schemas.microsoft.com/office/drawing/2014/main" id="{88480BE3-95CC-7D4D-B006-A0F7A5C95F23}"/>
              </a:ext>
            </a:extLst>
          </p:cNvPr>
          <p:cNvSpPr txBox="1"/>
          <p:nvPr/>
        </p:nvSpPr>
        <p:spPr>
          <a:xfrm>
            <a:off x="386237" y="1611061"/>
            <a:ext cx="3358479" cy="1754326"/>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dirty="0"/>
              <a:t>模型容量较小时，较多的预训练数据反而降低检测性能</a:t>
            </a:r>
            <a:endParaRPr kumimoji="1" lang="en-US" altLang="zh-CN" dirty="0"/>
          </a:p>
          <a:p>
            <a:pPr marL="285750" indent="-285750">
              <a:buFont typeface="Arial" panose="020B0604020202020204" pitchFamily="34" charset="0"/>
              <a:buChar char="•"/>
            </a:pPr>
            <a:endParaRPr kumimoji="1" lang="en-US" altLang="zh-CN" dirty="0"/>
          </a:p>
          <a:p>
            <a:pPr marL="285750" indent="-285750">
              <a:buFont typeface="Arial" panose="020B0604020202020204" pitchFamily="34" charset="0"/>
              <a:buChar char="•"/>
            </a:pPr>
            <a:endParaRPr kumimoji="1" lang="en-US" altLang="zh-CN" dirty="0"/>
          </a:p>
          <a:p>
            <a:pPr marL="285750" indent="-285750">
              <a:buFont typeface="Arial" panose="020B0604020202020204" pitchFamily="34" charset="0"/>
              <a:buChar char="•"/>
            </a:pPr>
            <a:r>
              <a:rPr kumimoji="1" lang="en-US" altLang="zh-CN" dirty="0"/>
              <a:t>IG</a:t>
            </a:r>
            <a:r>
              <a:rPr kumimoji="1" lang="zh-CN" altLang="en-US" dirty="0"/>
              <a:t>预训练带给</a:t>
            </a:r>
            <a:r>
              <a:rPr kumimoji="1" lang="en-US" altLang="zh-CN" dirty="0"/>
              <a:t>AP@50</a:t>
            </a:r>
            <a:r>
              <a:rPr kumimoji="1" lang="zh-CN" altLang="en-US" dirty="0"/>
              <a:t>的性能增益比</a:t>
            </a:r>
            <a:r>
              <a:rPr kumimoji="1" lang="en-US" altLang="zh-CN" dirty="0"/>
              <a:t>AP</a:t>
            </a:r>
            <a:r>
              <a:rPr kumimoji="1" lang="zh-CN" altLang="en-US" dirty="0"/>
              <a:t>明显</a:t>
            </a:r>
            <a:endParaRPr kumimoji="1" lang="en-US" altLang="zh-CN" dirty="0"/>
          </a:p>
        </p:txBody>
      </p:sp>
      <p:sp>
        <p:nvSpPr>
          <p:cNvPr id="8" name="文本框 7">
            <a:extLst>
              <a:ext uri="{FF2B5EF4-FFF2-40B4-BE49-F238E27FC236}">
                <a16:creationId xmlns:a16="http://schemas.microsoft.com/office/drawing/2014/main" id="{528F9005-01F6-AA44-A2EB-FB9070524378}"/>
              </a:ext>
            </a:extLst>
          </p:cNvPr>
          <p:cNvSpPr txBox="1"/>
          <p:nvPr/>
        </p:nvSpPr>
        <p:spPr>
          <a:xfrm>
            <a:off x="389664" y="1241729"/>
            <a:ext cx="646331" cy="369332"/>
          </a:xfrm>
          <a:prstGeom prst="rect">
            <a:avLst/>
          </a:prstGeom>
          <a:noFill/>
        </p:spPr>
        <p:txBody>
          <a:bodyPr wrap="none" rtlCol="0">
            <a:spAutoFit/>
          </a:bodyPr>
          <a:lstStyle/>
          <a:p>
            <a:r>
              <a:rPr kumimoji="1" lang="zh-CN" altLang="en-US" dirty="0"/>
              <a:t>现象</a:t>
            </a:r>
          </a:p>
        </p:txBody>
      </p:sp>
      <p:sp>
        <p:nvSpPr>
          <p:cNvPr id="9" name="文本框 8">
            <a:extLst>
              <a:ext uri="{FF2B5EF4-FFF2-40B4-BE49-F238E27FC236}">
                <a16:creationId xmlns:a16="http://schemas.microsoft.com/office/drawing/2014/main" id="{A6A42997-F37A-6242-9F62-77DCDC2CA46F}"/>
              </a:ext>
            </a:extLst>
          </p:cNvPr>
          <p:cNvSpPr txBox="1"/>
          <p:nvPr/>
        </p:nvSpPr>
        <p:spPr>
          <a:xfrm>
            <a:off x="389664" y="3884409"/>
            <a:ext cx="646331" cy="369332"/>
          </a:xfrm>
          <a:prstGeom prst="rect">
            <a:avLst/>
          </a:prstGeom>
          <a:noFill/>
        </p:spPr>
        <p:txBody>
          <a:bodyPr wrap="none" rtlCol="0">
            <a:spAutoFit/>
          </a:bodyPr>
          <a:lstStyle/>
          <a:p>
            <a:r>
              <a:rPr kumimoji="1" lang="zh-CN" altLang="en-US" dirty="0"/>
              <a:t>结论</a:t>
            </a:r>
          </a:p>
        </p:txBody>
      </p:sp>
      <p:sp>
        <p:nvSpPr>
          <p:cNvPr id="11" name="文本框 10">
            <a:extLst>
              <a:ext uri="{FF2B5EF4-FFF2-40B4-BE49-F238E27FC236}">
                <a16:creationId xmlns:a16="http://schemas.microsoft.com/office/drawing/2014/main" id="{CAFCF08B-422A-AC4B-A2D9-7C17080890C4}"/>
              </a:ext>
            </a:extLst>
          </p:cNvPr>
          <p:cNvSpPr txBox="1"/>
          <p:nvPr/>
        </p:nvSpPr>
        <p:spPr>
          <a:xfrm>
            <a:off x="386237" y="4253741"/>
            <a:ext cx="3358479" cy="923330"/>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dirty="0"/>
              <a:t>大规模标签预测的预训练可以改善分类，同时可能会损害定位的性能</a:t>
            </a:r>
            <a:endParaRPr kumimoji="1" lang="en-US" altLang="zh-CN" dirty="0"/>
          </a:p>
        </p:txBody>
      </p:sp>
    </p:spTree>
    <p:extLst>
      <p:ext uri="{BB962C8B-B14F-4D97-AF65-F5344CB8AC3E}">
        <p14:creationId xmlns:p14="http://schemas.microsoft.com/office/powerpoint/2010/main" val="358628136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514</Words>
  <Application>Microsoft Macintosh PowerPoint</Application>
  <PresentationFormat>宽屏</PresentationFormat>
  <Paragraphs>51</Paragraphs>
  <Slides>10</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10</vt:i4>
      </vt:variant>
    </vt:vector>
  </HeadingPairs>
  <TitlesOfParts>
    <vt:vector size="14" baseType="lpstr">
      <vt:lpstr>等线</vt:lpstr>
      <vt:lpstr>等线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Ibara Mayaka</dc:creator>
  <cp:lastModifiedBy>Ibara Mayaka</cp:lastModifiedBy>
  <cp:revision>22</cp:revision>
  <dcterms:created xsi:type="dcterms:W3CDTF">2018-08-17T16:29:10Z</dcterms:created>
  <dcterms:modified xsi:type="dcterms:W3CDTF">2019-06-29T03:56:43Z</dcterms:modified>
</cp:coreProperties>
</file>