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94684"/>
  </p:normalViewPr>
  <p:slideViewPr>
    <p:cSldViewPr snapToGrid="0" snapToObjects="1">
      <p:cViewPr varScale="1">
        <p:scale>
          <a:sx n="89" d="100"/>
          <a:sy n="89" d="100"/>
        </p:scale>
        <p:origin x="192"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D2DA0-28AD-294C-A985-987512ED7C02}"/>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BB9D98C2-77C6-9C46-B603-0E3E2E142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5D6D6DBD-94F5-1A49-B626-9ED32FFFA5D4}"/>
              </a:ext>
            </a:extLst>
          </p:cNvPr>
          <p:cNvSpPr>
            <a:spLocks noGrp="1"/>
          </p:cNvSpPr>
          <p:nvPr>
            <p:ph type="dt" sz="half" idx="10"/>
          </p:nvPr>
        </p:nvSpPr>
        <p:spPr/>
        <p:txBody>
          <a:bodyPr/>
          <a:lstStyle/>
          <a:p>
            <a:fld id="{CE454CDD-B216-6447-92A8-570785B7D7E5}" type="datetimeFigureOut">
              <a:rPr kumimoji="1" lang="zh-CN" altLang="en-US" smtClean="0"/>
              <a:t>2020/6/3</a:t>
            </a:fld>
            <a:endParaRPr kumimoji="1" lang="zh-CN" altLang="en-US"/>
          </a:p>
        </p:txBody>
      </p:sp>
      <p:sp>
        <p:nvSpPr>
          <p:cNvPr id="5" name="页脚占位符 4">
            <a:extLst>
              <a:ext uri="{FF2B5EF4-FFF2-40B4-BE49-F238E27FC236}">
                <a16:creationId xmlns:a16="http://schemas.microsoft.com/office/drawing/2014/main" id="{AF668D53-4468-9141-A529-F50BB832B65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FA73328-04C5-DF4E-A7AD-9677AB17184A}"/>
              </a:ext>
            </a:extLst>
          </p:cNvPr>
          <p:cNvSpPr>
            <a:spLocks noGrp="1"/>
          </p:cNvSpPr>
          <p:nvPr>
            <p:ph type="sldNum" sz="quarter" idx="12"/>
          </p:nvPr>
        </p:nvSpPr>
        <p:spPr/>
        <p:txBody>
          <a:bodyPr/>
          <a:lstStyle/>
          <a:p>
            <a:fld id="{1C785390-F148-3D4D-A2F3-3CB0DD0F7E83}" type="slidenum">
              <a:rPr kumimoji="1" lang="zh-CN" altLang="en-US" smtClean="0"/>
              <a:t>‹#›</a:t>
            </a:fld>
            <a:endParaRPr kumimoji="1" lang="zh-CN" altLang="en-US"/>
          </a:p>
        </p:txBody>
      </p:sp>
    </p:spTree>
    <p:extLst>
      <p:ext uri="{BB962C8B-B14F-4D97-AF65-F5344CB8AC3E}">
        <p14:creationId xmlns:p14="http://schemas.microsoft.com/office/powerpoint/2010/main" val="237124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ADA2EB-EE72-3F45-8AB6-B0AE9F1570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079C0A05-284D-674C-A53E-ACB873CBD0C5}"/>
              </a:ext>
            </a:extLst>
          </p:cNvPr>
          <p:cNvSpPr>
            <a:spLocks noGrp="1"/>
          </p:cNvSpPr>
          <p:nvPr>
            <p:ph type="body" orient="vert" idx="1"/>
          </p:nvPr>
        </p:nvSpPr>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FA5F1354-F728-F44D-B11A-1E6D09A89973}"/>
              </a:ext>
            </a:extLst>
          </p:cNvPr>
          <p:cNvSpPr>
            <a:spLocks noGrp="1"/>
          </p:cNvSpPr>
          <p:nvPr>
            <p:ph type="dt" sz="half" idx="10"/>
          </p:nvPr>
        </p:nvSpPr>
        <p:spPr/>
        <p:txBody>
          <a:bodyPr/>
          <a:lstStyle/>
          <a:p>
            <a:fld id="{CE454CDD-B216-6447-92A8-570785B7D7E5}" type="datetimeFigureOut">
              <a:rPr kumimoji="1" lang="zh-CN" altLang="en-US" smtClean="0"/>
              <a:t>2020/6/3</a:t>
            </a:fld>
            <a:endParaRPr kumimoji="1" lang="zh-CN" altLang="en-US"/>
          </a:p>
        </p:txBody>
      </p:sp>
      <p:sp>
        <p:nvSpPr>
          <p:cNvPr id="5" name="页脚占位符 4">
            <a:extLst>
              <a:ext uri="{FF2B5EF4-FFF2-40B4-BE49-F238E27FC236}">
                <a16:creationId xmlns:a16="http://schemas.microsoft.com/office/drawing/2014/main" id="{9A6A1696-3F7A-2B4C-9164-173378223CA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F6497F1-C181-DE4C-8E10-1A147828DB1B}"/>
              </a:ext>
            </a:extLst>
          </p:cNvPr>
          <p:cNvSpPr>
            <a:spLocks noGrp="1"/>
          </p:cNvSpPr>
          <p:nvPr>
            <p:ph type="sldNum" sz="quarter" idx="12"/>
          </p:nvPr>
        </p:nvSpPr>
        <p:spPr/>
        <p:txBody>
          <a:bodyPr/>
          <a:lstStyle/>
          <a:p>
            <a:fld id="{1C785390-F148-3D4D-A2F3-3CB0DD0F7E83}" type="slidenum">
              <a:rPr kumimoji="1" lang="zh-CN" altLang="en-US" smtClean="0"/>
              <a:t>‹#›</a:t>
            </a:fld>
            <a:endParaRPr kumimoji="1" lang="zh-CN" altLang="en-US"/>
          </a:p>
        </p:txBody>
      </p:sp>
    </p:spTree>
    <p:extLst>
      <p:ext uri="{BB962C8B-B14F-4D97-AF65-F5344CB8AC3E}">
        <p14:creationId xmlns:p14="http://schemas.microsoft.com/office/powerpoint/2010/main" val="88345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C75ADEE-5472-714A-93C9-310E61C33239}"/>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E9C92C1-3F12-E341-B3C4-282795F344D6}"/>
              </a:ext>
            </a:extLst>
          </p:cNvPr>
          <p:cNvSpPr>
            <a:spLocks noGrp="1"/>
          </p:cNvSpPr>
          <p:nvPr>
            <p:ph type="body" orient="vert" idx="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183F5F41-F39F-F247-8759-BFF75874F177}"/>
              </a:ext>
            </a:extLst>
          </p:cNvPr>
          <p:cNvSpPr>
            <a:spLocks noGrp="1"/>
          </p:cNvSpPr>
          <p:nvPr>
            <p:ph type="dt" sz="half" idx="10"/>
          </p:nvPr>
        </p:nvSpPr>
        <p:spPr/>
        <p:txBody>
          <a:bodyPr/>
          <a:lstStyle/>
          <a:p>
            <a:fld id="{CE454CDD-B216-6447-92A8-570785B7D7E5}" type="datetimeFigureOut">
              <a:rPr kumimoji="1" lang="zh-CN" altLang="en-US" smtClean="0"/>
              <a:t>2020/6/3</a:t>
            </a:fld>
            <a:endParaRPr kumimoji="1" lang="zh-CN" altLang="en-US"/>
          </a:p>
        </p:txBody>
      </p:sp>
      <p:sp>
        <p:nvSpPr>
          <p:cNvPr id="5" name="页脚占位符 4">
            <a:extLst>
              <a:ext uri="{FF2B5EF4-FFF2-40B4-BE49-F238E27FC236}">
                <a16:creationId xmlns:a16="http://schemas.microsoft.com/office/drawing/2014/main" id="{DD961410-0C98-6F4B-9FCD-546CFBE0152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6F7B225-48E7-434F-9831-F0A6FECE454A}"/>
              </a:ext>
            </a:extLst>
          </p:cNvPr>
          <p:cNvSpPr>
            <a:spLocks noGrp="1"/>
          </p:cNvSpPr>
          <p:nvPr>
            <p:ph type="sldNum" sz="quarter" idx="12"/>
          </p:nvPr>
        </p:nvSpPr>
        <p:spPr/>
        <p:txBody>
          <a:bodyPr/>
          <a:lstStyle/>
          <a:p>
            <a:fld id="{1C785390-F148-3D4D-A2F3-3CB0DD0F7E83}" type="slidenum">
              <a:rPr kumimoji="1" lang="zh-CN" altLang="en-US" smtClean="0"/>
              <a:t>‹#›</a:t>
            </a:fld>
            <a:endParaRPr kumimoji="1" lang="zh-CN" altLang="en-US"/>
          </a:p>
        </p:txBody>
      </p:sp>
    </p:spTree>
    <p:extLst>
      <p:ext uri="{BB962C8B-B14F-4D97-AF65-F5344CB8AC3E}">
        <p14:creationId xmlns:p14="http://schemas.microsoft.com/office/powerpoint/2010/main" val="333137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DBF5EF-1A24-124E-8F17-69027C0D51C8}"/>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A33251E-C6FF-874D-854C-CC3136E3C7EB}"/>
              </a:ext>
            </a:extLst>
          </p:cNvPr>
          <p:cNvSpPr>
            <a:spLocks noGrp="1"/>
          </p:cNvSpPr>
          <p:nvPr>
            <p:ph idx="1"/>
          </p:nvPr>
        </p:nvSpPr>
        <p:spPr/>
        <p:txBody>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0F366A2B-8905-9148-BE5F-F9B0C3746E39}"/>
              </a:ext>
            </a:extLst>
          </p:cNvPr>
          <p:cNvSpPr>
            <a:spLocks noGrp="1"/>
          </p:cNvSpPr>
          <p:nvPr>
            <p:ph type="dt" sz="half" idx="10"/>
          </p:nvPr>
        </p:nvSpPr>
        <p:spPr/>
        <p:txBody>
          <a:bodyPr/>
          <a:lstStyle/>
          <a:p>
            <a:fld id="{CE454CDD-B216-6447-92A8-570785B7D7E5}" type="datetimeFigureOut">
              <a:rPr kumimoji="1" lang="zh-CN" altLang="en-US" smtClean="0"/>
              <a:t>2020/6/3</a:t>
            </a:fld>
            <a:endParaRPr kumimoji="1" lang="zh-CN" altLang="en-US"/>
          </a:p>
        </p:txBody>
      </p:sp>
      <p:sp>
        <p:nvSpPr>
          <p:cNvPr id="5" name="页脚占位符 4">
            <a:extLst>
              <a:ext uri="{FF2B5EF4-FFF2-40B4-BE49-F238E27FC236}">
                <a16:creationId xmlns:a16="http://schemas.microsoft.com/office/drawing/2014/main" id="{91543483-8D75-6E43-95B8-305DA7CFD66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26DA9AB-4398-7D46-A12A-0605DECC49CB}"/>
              </a:ext>
            </a:extLst>
          </p:cNvPr>
          <p:cNvSpPr>
            <a:spLocks noGrp="1"/>
          </p:cNvSpPr>
          <p:nvPr>
            <p:ph type="sldNum" sz="quarter" idx="12"/>
          </p:nvPr>
        </p:nvSpPr>
        <p:spPr/>
        <p:txBody>
          <a:bodyPr/>
          <a:lstStyle/>
          <a:p>
            <a:fld id="{1C785390-F148-3D4D-A2F3-3CB0DD0F7E83}" type="slidenum">
              <a:rPr kumimoji="1" lang="zh-CN" altLang="en-US" smtClean="0"/>
              <a:t>‹#›</a:t>
            </a:fld>
            <a:endParaRPr kumimoji="1" lang="zh-CN" altLang="en-US"/>
          </a:p>
        </p:txBody>
      </p:sp>
    </p:spTree>
    <p:extLst>
      <p:ext uri="{BB962C8B-B14F-4D97-AF65-F5344CB8AC3E}">
        <p14:creationId xmlns:p14="http://schemas.microsoft.com/office/powerpoint/2010/main" val="3178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FB9F33-7AD6-F848-89A5-DBF803742D14}"/>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5844478A-5DA0-9E4D-A156-E06C0F45C7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FCC0C537-726C-0244-ABE7-FE7FEFE44377}"/>
              </a:ext>
            </a:extLst>
          </p:cNvPr>
          <p:cNvSpPr>
            <a:spLocks noGrp="1"/>
          </p:cNvSpPr>
          <p:nvPr>
            <p:ph type="dt" sz="half" idx="10"/>
          </p:nvPr>
        </p:nvSpPr>
        <p:spPr/>
        <p:txBody>
          <a:bodyPr/>
          <a:lstStyle/>
          <a:p>
            <a:fld id="{CE454CDD-B216-6447-92A8-570785B7D7E5}" type="datetimeFigureOut">
              <a:rPr kumimoji="1" lang="zh-CN" altLang="en-US" smtClean="0"/>
              <a:t>2020/6/3</a:t>
            </a:fld>
            <a:endParaRPr kumimoji="1" lang="zh-CN" altLang="en-US"/>
          </a:p>
        </p:txBody>
      </p:sp>
      <p:sp>
        <p:nvSpPr>
          <p:cNvPr id="5" name="页脚占位符 4">
            <a:extLst>
              <a:ext uri="{FF2B5EF4-FFF2-40B4-BE49-F238E27FC236}">
                <a16:creationId xmlns:a16="http://schemas.microsoft.com/office/drawing/2014/main" id="{97FA7F16-590E-1E4C-9354-8A5F91ED416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435A94C-5ADB-B848-9415-B97B08D576DA}"/>
              </a:ext>
            </a:extLst>
          </p:cNvPr>
          <p:cNvSpPr>
            <a:spLocks noGrp="1"/>
          </p:cNvSpPr>
          <p:nvPr>
            <p:ph type="sldNum" sz="quarter" idx="12"/>
          </p:nvPr>
        </p:nvSpPr>
        <p:spPr/>
        <p:txBody>
          <a:bodyPr/>
          <a:lstStyle/>
          <a:p>
            <a:fld id="{1C785390-F148-3D4D-A2F3-3CB0DD0F7E83}" type="slidenum">
              <a:rPr kumimoji="1" lang="zh-CN" altLang="en-US" smtClean="0"/>
              <a:t>‹#›</a:t>
            </a:fld>
            <a:endParaRPr kumimoji="1" lang="zh-CN" altLang="en-US"/>
          </a:p>
        </p:txBody>
      </p:sp>
    </p:spTree>
    <p:extLst>
      <p:ext uri="{BB962C8B-B14F-4D97-AF65-F5344CB8AC3E}">
        <p14:creationId xmlns:p14="http://schemas.microsoft.com/office/powerpoint/2010/main" val="41624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767326-AF53-6A4C-B0AF-3511FFC22297}"/>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5E89E1D-5436-2E46-8ED6-CDA5DE287EFC}"/>
              </a:ext>
            </a:extLst>
          </p:cNvPr>
          <p:cNvSpPr>
            <a:spLocks noGrp="1"/>
          </p:cNvSpPr>
          <p:nvPr>
            <p:ph sz="half" idx="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99F8A4FB-D74C-5E41-81F1-457D30B5AA65}"/>
              </a:ext>
            </a:extLst>
          </p:cNvPr>
          <p:cNvSpPr>
            <a:spLocks noGrp="1"/>
          </p:cNvSpPr>
          <p:nvPr>
            <p:ph sz="half" idx="2"/>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F9CB23B3-F3FC-2D42-BEEE-E3A741DAD8E7}"/>
              </a:ext>
            </a:extLst>
          </p:cNvPr>
          <p:cNvSpPr>
            <a:spLocks noGrp="1"/>
          </p:cNvSpPr>
          <p:nvPr>
            <p:ph type="dt" sz="half" idx="10"/>
          </p:nvPr>
        </p:nvSpPr>
        <p:spPr/>
        <p:txBody>
          <a:bodyPr/>
          <a:lstStyle/>
          <a:p>
            <a:fld id="{CE454CDD-B216-6447-92A8-570785B7D7E5}" type="datetimeFigureOut">
              <a:rPr kumimoji="1" lang="zh-CN" altLang="en-US" smtClean="0"/>
              <a:t>2020/6/3</a:t>
            </a:fld>
            <a:endParaRPr kumimoji="1" lang="zh-CN" altLang="en-US"/>
          </a:p>
        </p:txBody>
      </p:sp>
      <p:sp>
        <p:nvSpPr>
          <p:cNvPr id="6" name="页脚占位符 5">
            <a:extLst>
              <a:ext uri="{FF2B5EF4-FFF2-40B4-BE49-F238E27FC236}">
                <a16:creationId xmlns:a16="http://schemas.microsoft.com/office/drawing/2014/main" id="{AE681EB6-E101-A544-9639-24AF74B141F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A9B2092-7F87-1C42-8B8A-B4859F829E57}"/>
              </a:ext>
            </a:extLst>
          </p:cNvPr>
          <p:cNvSpPr>
            <a:spLocks noGrp="1"/>
          </p:cNvSpPr>
          <p:nvPr>
            <p:ph type="sldNum" sz="quarter" idx="12"/>
          </p:nvPr>
        </p:nvSpPr>
        <p:spPr/>
        <p:txBody>
          <a:bodyPr/>
          <a:lstStyle/>
          <a:p>
            <a:fld id="{1C785390-F148-3D4D-A2F3-3CB0DD0F7E83}" type="slidenum">
              <a:rPr kumimoji="1" lang="zh-CN" altLang="en-US" smtClean="0"/>
              <a:t>‹#›</a:t>
            </a:fld>
            <a:endParaRPr kumimoji="1" lang="zh-CN" altLang="en-US"/>
          </a:p>
        </p:txBody>
      </p:sp>
    </p:spTree>
    <p:extLst>
      <p:ext uri="{BB962C8B-B14F-4D97-AF65-F5344CB8AC3E}">
        <p14:creationId xmlns:p14="http://schemas.microsoft.com/office/powerpoint/2010/main" val="129530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0C9CA-8B32-9142-8B1E-4A519D6E2A54}"/>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83B05017-9D9E-D944-AF0B-C2386103C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44F6FEFE-FCD9-3D41-991C-D98F8ACD4C5C}"/>
              </a:ext>
            </a:extLst>
          </p:cNvPr>
          <p:cNvSpPr>
            <a:spLocks noGrp="1"/>
          </p:cNvSpPr>
          <p:nvPr>
            <p:ph sz="half" idx="2"/>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a:extLst>
              <a:ext uri="{FF2B5EF4-FFF2-40B4-BE49-F238E27FC236}">
                <a16:creationId xmlns:a16="http://schemas.microsoft.com/office/drawing/2014/main" id="{DC7B0298-1CEB-FA47-8A47-0C40B1A751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a:extLst>
              <a:ext uri="{FF2B5EF4-FFF2-40B4-BE49-F238E27FC236}">
                <a16:creationId xmlns:a16="http://schemas.microsoft.com/office/drawing/2014/main" id="{C1942012-1F5F-B34D-B298-6340D9593D19}"/>
              </a:ext>
            </a:extLst>
          </p:cNvPr>
          <p:cNvSpPr>
            <a:spLocks noGrp="1"/>
          </p:cNvSpPr>
          <p:nvPr>
            <p:ph sz="quarter" idx="4"/>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a:extLst>
              <a:ext uri="{FF2B5EF4-FFF2-40B4-BE49-F238E27FC236}">
                <a16:creationId xmlns:a16="http://schemas.microsoft.com/office/drawing/2014/main" id="{2FB85279-7144-C844-B02A-63413CCAAA92}"/>
              </a:ext>
            </a:extLst>
          </p:cNvPr>
          <p:cNvSpPr>
            <a:spLocks noGrp="1"/>
          </p:cNvSpPr>
          <p:nvPr>
            <p:ph type="dt" sz="half" idx="10"/>
          </p:nvPr>
        </p:nvSpPr>
        <p:spPr/>
        <p:txBody>
          <a:bodyPr/>
          <a:lstStyle/>
          <a:p>
            <a:fld id="{CE454CDD-B216-6447-92A8-570785B7D7E5}" type="datetimeFigureOut">
              <a:rPr kumimoji="1" lang="zh-CN" altLang="en-US" smtClean="0"/>
              <a:t>2020/6/3</a:t>
            </a:fld>
            <a:endParaRPr kumimoji="1" lang="zh-CN" altLang="en-US"/>
          </a:p>
        </p:txBody>
      </p:sp>
      <p:sp>
        <p:nvSpPr>
          <p:cNvPr id="8" name="页脚占位符 7">
            <a:extLst>
              <a:ext uri="{FF2B5EF4-FFF2-40B4-BE49-F238E27FC236}">
                <a16:creationId xmlns:a16="http://schemas.microsoft.com/office/drawing/2014/main" id="{CEB3DB30-9F16-FF48-B76D-F9763969BEB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E2B3D689-531B-7943-BA54-9ADAEFFF6D91}"/>
              </a:ext>
            </a:extLst>
          </p:cNvPr>
          <p:cNvSpPr>
            <a:spLocks noGrp="1"/>
          </p:cNvSpPr>
          <p:nvPr>
            <p:ph type="sldNum" sz="quarter" idx="12"/>
          </p:nvPr>
        </p:nvSpPr>
        <p:spPr/>
        <p:txBody>
          <a:bodyPr/>
          <a:lstStyle/>
          <a:p>
            <a:fld id="{1C785390-F148-3D4D-A2F3-3CB0DD0F7E83}" type="slidenum">
              <a:rPr kumimoji="1" lang="zh-CN" altLang="en-US" smtClean="0"/>
              <a:t>‹#›</a:t>
            </a:fld>
            <a:endParaRPr kumimoji="1" lang="zh-CN" altLang="en-US"/>
          </a:p>
        </p:txBody>
      </p:sp>
    </p:spTree>
    <p:extLst>
      <p:ext uri="{BB962C8B-B14F-4D97-AF65-F5344CB8AC3E}">
        <p14:creationId xmlns:p14="http://schemas.microsoft.com/office/powerpoint/2010/main" val="57738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95856B-D92C-6046-8FC6-1ABE6B606E9D}"/>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70D0ED9D-18CA-2F45-935E-FDF93FE19FDA}"/>
              </a:ext>
            </a:extLst>
          </p:cNvPr>
          <p:cNvSpPr>
            <a:spLocks noGrp="1"/>
          </p:cNvSpPr>
          <p:nvPr>
            <p:ph type="dt" sz="half" idx="10"/>
          </p:nvPr>
        </p:nvSpPr>
        <p:spPr/>
        <p:txBody>
          <a:bodyPr/>
          <a:lstStyle/>
          <a:p>
            <a:fld id="{CE454CDD-B216-6447-92A8-570785B7D7E5}" type="datetimeFigureOut">
              <a:rPr kumimoji="1" lang="zh-CN" altLang="en-US" smtClean="0"/>
              <a:t>2020/6/3</a:t>
            </a:fld>
            <a:endParaRPr kumimoji="1" lang="zh-CN" altLang="en-US"/>
          </a:p>
        </p:txBody>
      </p:sp>
      <p:sp>
        <p:nvSpPr>
          <p:cNvPr id="4" name="页脚占位符 3">
            <a:extLst>
              <a:ext uri="{FF2B5EF4-FFF2-40B4-BE49-F238E27FC236}">
                <a16:creationId xmlns:a16="http://schemas.microsoft.com/office/drawing/2014/main" id="{28D96029-B421-C141-835C-AAC3FC76B71D}"/>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3DF3FF5C-EF2A-8749-AD65-39080B0F4E37}"/>
              </a:ext>
            </a:extLst>
          </p:cNvPr>
          <p:cNvSpPr>
            <a:spLocks noGrp="1"/>
          </p:cNvSpPr>
          <p:nvPr>
            <p:ph type="sldNum" sz="quarter" idx="12"/>
          </p:nvPr>
        </p:nvSpPr>
        <p:spPr/>
        <p:txBody>
          <a:bodyPr/>
          <a:lstStyle/>
          <a:p>
            <a:fld id="{1C785390-F148-3D4D-A2F3-3CB0DD0F7E83}" type="slidenum">
              <a:rPr kumimoji="1" lang="zh-CN" altLang="en-US" smtClean="0"/>
              <a:t>‹#›</a:t>
            </a:fld>
            <a:endParaRPr kumimoji="1" lang="zh-CN" altLang="en-US"/>
          </a:p>
        </p:txBody>
      </p:sp>
    </p:spTree>
    <p:extLst>
      <p:ext uri="{BB962C8B-B14F-4D97-AF65-F5344CB8AC3E}">
        <p14:creationId xmlns:p14="http://schemas.microsoft.com/office/powerpoint/2010/main" val="208173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FF76913-9BC2-C740-B14C-03171AB2D3EF}"/>
              </a:ext>
            </a:extLst>
          </p:cNvPr>
          <p:cNvSpPr>
            <a:spLocks noGrp="1"/>
          </p:cNvSpPr>
          <p:nvPr>
            <p:ph type="dt" sz="half" idx="10"/>
          </p:nvPr>
        </p:nvSpPr>
        <p:spPr/>
        <p:txBody>
          <a:bodyPr/>
          <a:lstStyle/>
          <a:p>
            <a:fld id="{CE454CDD-B216-6447-92A8-570785B7D7E5}" type="datetimeFigureOut">
              <a:rPr kumimoji="1" lang="zh-CN" altLang="en-US" smtClean="0"/>
              <a:t>2020/6/3</a:t>
            </a:fld>
            <a:endParaRPr kumimoji="1" lang="zh-CN" altLang="en-US"/>
          </a:p>
        </p:txBody>
      </p:sp>
      <p:sp>
        <p:nvSpPr>
          <p:cNvPr id="3" name="页脚占位符 2">
            <a:extLst>
              <a:ext uri="{FF2B5EF4-FFF2-40B4-BE49-F238E27FC236}">
                <a16:creationId xmlns:a16="http://schemas.microsoft.com/office/drawing/2014/main" id="{D74B564C-7618-1F49-B8AB-D8D04FB2C17B}"/>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CEA8BF15-FFFE-114E-9C18-25718DFAEDCA}"/>
              </a:ext>
            </a:extLst>
          </p:cNvPr>
          <p:cNvSpPr>
            <a:spLocks noGrp="1"/>
          </p:cNvSpPr>
          <p:nvPr>
            <p:ph type="sldNum" sz="quarter" idx="12"/>
          </p:nvPr>
        </p:nvSpPr>
        <p:spPr/>
        <p:txBody>
          <a:bodyPr/>
          <a:lstStyle/>
          <a:p>
            <a:fld id="{1C785390-F148-3D4D-A2F3-3CB0DD0F7E83}" type="slidenum">
              <a:rPr kumimoji="1" lang="zh-CN" altLang="en-US" smtClean="0"/>
              <a:t>‹#›</a:t>
            </a:fld>
            <a:endParaRPr kumimoji="1" lang="zh-CN" altLang="en-US"/>
          </a:p>
        </p:txBody>
      </p:sp>
    </p:spTree>
    <p:extLst>
      <p:ext uri="{BB962C8B-B14F-4D97-AF65-F5344CB8AC3E}">
        <p14:creationId xmlns:p14="http://schemas.microsoft.com/office/powerpoint/2010/main" val="205614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FC3B2-DC5C-554C-872C-81538B6FF01A}"/>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76D199BF-E95A-394A-B166-7C5E38160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a:extLst>
              <a:ext uri="{FF2B5EF4-FFF2-40B4-BE49-F238E27FC236}">
                <a16:creationId xmlns:a16="http://schemas.microsoft.com/office/drawing/2014/main" id="{691596C1-E6A7-5346-B602-C20EE6109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684AC2F7-1437-284F-B710-30C2AAAE0F53}"/>
              </a:ext>
            </a:extLst>
          </p:cNvPr>
          <p:cNvSpPr>
            <a:spLocks noGrp="1"/>
          </p:cNvSpPr>
          <p:nvPr>
            <p:ph type="dt" sz="half" idx="10"/>
          </p:nvPr>
        </p:nvSpPr>
        <p:spPr/>
        <p:txBody>
          <a:bodyPr/>
          <a:lstStyle/>
          <a:p>
            <a:fld id="{CE454CDD-B216-6447-92A8-570785B7D7E5}" type="datetimeFigureOut">
              <a:rPr kumimoji="1" lang="zh-CN" altLang="en-US" smtClean="0"/>
              <a:t>2020/6/3</a:t>
            </a:fld>
            <a:endParaRPr kumimoji="1" lang="zh-CN" altLang="en-US"/>
          </a:p>
        </p:txBody>
      </p:sp>
      <p:sp>
        <p:nvSpPr>
          <p:cNvPr id="6" name="页脚占位符 5">
            <a:extLst>
              <a:ext uri="{FF2B5EF4-FFF2-40B4-BE49-F238E27FC236}">
                <a16:creationId xmlns:a16="http://schemas.microsoft.com/office/drawing/2014/main" id="{F1A3EF2F-A131-6C49-8D35-6B6405A5F302}"/>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6615ED4-ED72-6848-A238-1EF347094AD3}"/>
              </a:ext>
            </a:extLst>
          </p:cNvPr>
          <p:cNvSpPr>
            <a:spLocks noGrp="1"/>
          </p:cNvSpPr>
          <p:nvPr>
            <p:ph type="sldNum" sz="quarter" idx="12"/>
          </p:nvPr>
        </p:nvSpPr>
        <p:spPr/>
        <p:txBody>
          <a:bodyPr/>
          <a:lstStyle/>
          <a:p>
            <a:fld id="{1C785390-F148-3D4D-A2F3-3CB0DD0F7E83}" type="slidenum">
              <a:rPr kumimoji="1" lang="zh-CN" altLang="en-US" smtClean="0"/>
              <a:t>‹#›</a:t>
            </a:fld>
            <a:endParaRPr kumimoji="1" lang="zh-CN" altLang="en-US"/>
          </a:p>
        </p:txBody>
      </p:sp>
    </p:spTree>
    <p:extLst>
      <p:ext uri="{BB962C8B-B14F-4D97-AF65-F5344CB8AC3E}">
        <p14:creationId xmlns:p14="http://schemas.microsoft.com/office/powerpoint/2010/main" val="386466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0864D8-8129-BD4B-942D-E1157C05D71A}"/>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1BED79B0-717D-7548-BBFF-C942C10F1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ADD92F3F-8B5C-6248-9EEC-A1420F7F30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C4C417A4-8DFD-404A-A0AD-5C5FD01C319F}"/>
              </a:ext>
            </a:extLst>
          </p:cNvPr>
          <p:cNvSpPr>
            <a:spLocks noGrp="1"/>
          </p:cNvSpPr>
          <p:nvPr>
            <p:ph type="dt" sz="half" idx="10"/>
          </p:nvPr>
        </p:nvSpPr>
        <p:spPr/>
        <p:txBody>
          <a:bodyPr/>
          <a:lstStyle/>
          <a:p>
            <a:fld id="{CE454CDD-B216-6447-92A8-570785B7D7E5}" type="datetimeFigureOut">
              <a:rPr kumimoji="1" lang="zh-CN" altLang="en-US" smtClean="0"/>
              <a:t>2020/6/3</a:t>
            </a:fld>
            <a:endParaRPr kumimoji="1" lang="zh-CN" altLang="en-US"/>
          </a:p>
        </p:txBody>
      </p:sp>
      <p:sp>
        <p:nvSpPr>
          <p:cNvPr id="6" name="页脚占位符 5">
            <a:extLst>
              <a:ext uri="{FF2B5EF4-FFF2-40B4-BE49-F238E27FC236}">
                <a16:creationId xmlns:a16="http://schemas.microsoft.com/office/drawing/2014/main" id="{9BC5F613-24F2-2A40-BE00-A5323FCC379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A5E699C-FA14-1546-9C4E-1D050CD490D0}"/>
              </a:ext>
            </a:extLst>
          </p:cNvPr>
          <p:cNvSpPr>
            <a:spLocks noGrp="1"/>
          </p:cNvSpPr>
          <p:nvPr>
            <p:ph type="sldNum" sz="quarter" idx="12"/>
          </p:nvPr>
        </p:nvSpPr>
        <p:spPr/>
        <p:txBody>
          <a:bodyPr/>
          <a:lstStyle/>
          <a:p>
            <a:fld id="{1C785390-F148-3D4D-A2F3-3CB0DD0F7E83}" type="slidenum">
              <a:rPr kumimoji="1" lang="zh-CN" altLang="en-US" smtClean="0"/>
              <a:t>‹#›</a:t>
            </a:fld>
            <a:endParaRPr kumimoji="1" lang="zh-CN" altLang="en-US"/>
          </a:p>
        </p:txBody>
      </p:sp>
    </p:spTree>
    <p:extLst>
      <p:ext uri="{BB962C8B-B14F-4D97-AF65-F5344CB8AC3E}">
        <p14:creationId xmlns:p14="http://schemas.microsoft.com/office/powerpoint/2010/main" val="416603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E6A84A7-A50D-CA45-8AFF-FF1A0E184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0DAFE90A-FFB1-0A44-BEC5-7329F56106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4F45DCCB-CC32-C947-A06F-847D9AB77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54CDD-B216-6447-92A8-570785B7D7E5}" type="datetimeFigureOut">
              <a:rPr kumimoji="1" lang="zh-CN" altLang="en-US" smtClean="0"/>
              <a:t>2020/6/3</a:t>
            </a:fld>
            <a:endParaRPr kumimoji="1" lang="zh-CN" altLang="en-US"/>
          </a:p>
        </p:txBody>
      </p:sp>
      <p:sp>
        <p:nvSpPr>
          <p:cNvPr id="5" name="页脚占位符 4">
            <a:extLst>
              <a:ext uri="{FF2B5EF4-FFF2-40B4-BE49-F238E27FC236}">
                <a16:creationId xmlns:a16="http://schemas.microsoft.com/office/drawing/2014/main" id="{15F89E9A-F26C-4F41-8077-60AE37856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7F1F2A4F-7A8A-444D-9E01-8BC23E899C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85390-F148-3D4D-A2F3-3CB0DD0F7E83}" type="slidenum">
              <a:rPr kumimoji="1" lang="zh-CN" altLang="en-US" smtClean="0"/>
              <a:t>‹#›</a:t>
            </a:fld>
            <a:endParaRPr kumimoji="1" lang="zh-CN" altLang="en-US"/>
          </a:p>
        </p:txBody>
      </p:sp>
    </p:spTree>
    <p:extLst>
      <p:ext uri="{BB962C8B-B14F-4D97-AF65-F5344CB8AC3E}">
        <p14:creationId xmlns:p14="http://schemas.microsoft.com/office/powerpoint/2010/main" val="503972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47830-8B0B-CD43-BB32-546D303C187C}"/>
              </a:ext>
            </a:extLst>
          </p:cNvPr>
          <p:cNvSpPr>
            <a:spLocks noGrp="1"/>
          </p:cNvSpPr>
          <p:nvPr>
            <p:ph type="ctrTitle"/>
          </p:nvPr>
        </p:nvSpPr>
        <p:spPr/>
        <p:txBody>
          <a:bodyPr/>
          <a:lstStyle/>
          <a:p>
            <a:endParaRPr kumimoji="1" lang="zh-CN" altLang="en-US"/>
          </a:p>
        </p:txBody>
      </p:sp>
      <p:sp>
        <p:nvSpPr>
          <p:cNvPr id="3" name="副标题 2">
            <a:extLst>
              <a:ext uri="{FF2B5EF4-FFF2-40B4-BE49-F238E27FC236}">
                <a16:creationId xmlns:a16="http://schemas.microsoft.com/office/drawing/2014/main" id="{91A50CC9-9357-D64D-B3F1-152F2F4A2941}"/>
              </a:ext>
            </a:extLst>
          </p:cNvPr>
          <p:cNvSpPr>
            <a:spLocks noGrp="1"/>
          </p:cNvSpPr>
          <p:nvPr>
            <p:ph type="subTitle" idx="1"/>
          </p:nvPr>
        </p:nvSpPr>
        <p:spPr/>
        <p:txBody>
          <a:bodyPr/>
          <a:lstStyle/>
          <a:p>
            <a:endParaRPr kumimoji="1" lang="zh-CN" altLang="en-US"/>
          </a:p>
        </p:txBody>
      </p:sp>
      <p:pic>
        <p:nvPicPr>
          <p:cNvPr id="4" name="图片 3">
            <a:extLst>
              <a:ext uri="{FF2B5EF4-FFF2-40B4-BE49-F238E27FC236}">
                <a16:creationId xmlns:a16="http://schemas.microsoft.com/office/drawing/2014/main" id="{ED88D451-2430-B442-BBA6-69A2338EAD4D}"/>
              </a:ext>
            </a:extLst>
          </p:cNvPr>
          <p:cNvPicPr>
            <a:picLocks noChangeAspect="1"/>
          </p:cNvPicPr>
          <p:nvPr/>
        </p:nvPicPr>
        <p:blipFill>
          <a:blip r:embed="rId2"/>
          <a:stretch>
            <a:fillRect/>
          </a:stretch>
        </p:blipFill>
        <p:spPr>
          <a:xfrm>
            <a:off x="900113" y="2102775"/>
            <a:ext cx="10668000" cy="2814375"/>
          </a:xfrm>
          <a:prstGeom prst="rect">
            <a:avLst/>
          </a:prstGeom>
        </p:spPr>
      </p:pic>
    </p:spTree>
    <p:extLst>
      <p:ext uri="{BB962C8B-B14F-4D97-AF65-F5344CB8AC3E}">
        <p14:creationId xmlns:p14="http://schemas.microsoft.com/office/powerpoint/2010/main" val="333242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789312-5731-E24A-A8B1-3894F65C57B8}"/>
              </a:ext>
            </a:extLst>
          </p:cNvPr>
          <p:cNvSpPr>
            <a:spLocks noGrp="1"/>
          </p:cNvSpPr>
          <p:nvPr>
            <p:ph type="title"/>
          </p:nvPr>
        </p:nvSpPr>
        <p:spPr/>
        <p:txBody>
          <a:bodyPr/>
          <a:lstStyle/>
          <a:p>
            <a:r>
              <a:rPr kumimoji="1" lang="en-US" altLang="zh-CN" dirty="0"/>
              <a:t>Dense Captioning</a:t>
            </a:r>
            <a:r>
              <a:rPr kumimoji="1" lang="zh-CN" altLang="en-US" dirty="0"/>
              <a:t> </a:t>
            </a:r>
            <a:r>
              <a:rPr kumimoji="1" lang="en-US" altLang="zh-CN" dirty="0"/>
              <a:t>Events in Videos</a:t>
            </a:r>
            <a:endParaRPr kumimoji="1" lang="zh-CN" altLang="en-US" dirty="0"/>
          </a:p>
        </p:txBody>
      </p:sp>
      <p:sp>
        <p:nvSpPr>
          <p:cNvPr id="3" name="内容占位符 2">
            <a:extLst>
              <a:ext uri="{FF2B5EF4-FFF2-40B4-BE49-F238E27FC236}">
                <a16:creationId xmlns:a16="http://schemas.microsoft.com/office/drawing/2014/main" id="{FBE86062-9991-D946-8519-6EB767DB5D8F}"/>
              </a:ext>
            </a:extLst>
          </p:cNvPr>
          <p:cNvSpPr>
            <a:spLocks noGrp="1"/>
          </p:cNvSpPr>
          <p:nvPr>
            <p:ph idx="1"/>
          </p:nvPr>
        </p:nvSpPr>
        <p:spPr>
          <a:xfrm>
            <a:off x="681037" y="1876426"/>
            <a:ext cx="4919663" cy="4351338"/>
          </a:xfrm>
        </p:spPr>
        <p:txBody>
          <a:bodyPr/>
          <a:lstStyle/>
          <a:p>
            <a:r>
              <a:rPr lang="en-US" altLang="zh-CN" dirty="0"/>
              <a:t>Step 1: detecting multiple events that occur in a video </a:t>
            </a:r>
          </a:p>
          <a:p>
            <a:r>
              <a:rPr lang="en-US" altLang="zh-CN" dirty="0"/>
              <a:t>Step 2: describing each event using natural language</a:t>
            </a:r>
            <a:endParaRPr kumimoji="1" lang="zh-CN" altLang="en-US" dirty="0"/>
          </a:p>
        </p:txBody>
      </p:sp>
      <p:pic>
        <p:nvPicPr>
          <p:cNvPr id="4" name="图片 3">
            <a:extLst>
              <a:ext uri="{FF2B5EF4-FFF2-40B4-BE49-F238E27FC236}">
                <a16:creationId xmlns:a16="http://schemas.microsoft.com/office/drawing/2014/main" id="{5FA04008-B3C0-AA40-8762-91224BA8A013}"/>
              </a:ext>
            </a:extLst>
          </p:cNvPr>
          <p:cNvPicPr>
            <a:picLocks noChangeAspect="1"/>
          </p:cNvPicPr>
          <p:nvPr/>
        </p:nvPicPr>
        <p:blipFill>
          <a:blip r:embed="rId2"/>
          <a:stretch>
            <a:fillRect/>
          </a:stretch>
        </p:blipFill>
        <p:spPr>
          <a:xfrm>
            <a:off x="5600700" y="1525589"/>
            <a:ext cx="6120911" cy="4808537"/>
          </a:xfrm>
          <a:prstGeom prst="rect">
            <a:avLst/>
          </a:prstGeom>
        </p:spPr>
      </p:pic>
    </p:spTree>
    <p:extLst>
      <p:ext uri="{BB962C8B-B14F-4D97-AF65-F5344CB8AC3E}">
        <p14:creationId xmlns:p14="http://schemas.microsoft.com/office/powerpoint/2010/main" val="165231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E5261C-EBDF-534D-AC75-FCFFC864E7A9}"/>
              </a:ext>
            </a:extLst>
          </p:cNvPr>
          <p:cNvSpPr>
            <a:spLocks noGrp="1"/>
          </p:cNvSpPr>
          <p:nvPr>
            <p:ph type="title"/>
          </p:nvPr>
        </p:nvSpPr>
        <p:spPr/>
        <p:txBody>
          <a:bodyPr/>
          <a:lstStyle/>
          <a:p>
            <a:r>
              <a:rPr kumimoji="1" lang="en-US" altLang="zh-CN" dirty="0"/>
              <a:t>Dense Video Captioning System</a:t>
            </a:r>
            <a:endParaRPr kumimoji="1" lang="zh-CN" altLang="en-US" dirty="0"/>
          </a:p>
        </p:txBody>
      </p:sp>
      <p:sp>
        <p:nvSpPr>
          <p:cNvPr id="4" name="矩形 3">
            <a:extLst>
              <a:ext uri="{FF2B5EF4-FFF2-40B4-BE49-F238E27FC236}">
                <a16:creationId xmlns:a16="http://schemas.microsoft.com/office/drawing/2014/main" id="{A9085045-A251-414D-A097-A7F0E5ED1662}"/>
              </a:ext>
            </a:extLst>
          </p:cNvPr>
          <p:cNvSpPr/>
          <p:nvPr/>
        </p:nvSpPr>
        <p:spPr>
          <a:xfrm>
            <a:off x="858754" y="3344069"/>
            <a:ext cx="1861385" cy="1385093"/>
          </a:xfrm>
          <a:prstGeom prst="rect">
            <a:avLst/>
          </a:prstGeom>
          <a:solidFill>
            <a:schemeClr val="accent5">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chemeClr val="tx1"/>
                </a:solidFill>
              </a:rPr>
              <a:t>Segment Feature Extraction</a:t>
            </a:r>
            <a:endParaRPr kumimoji="1" lang="zh-CN" altLang="en-US" sz="2400" b="1" dirty="0">
              <a:solidFill>
                <a:schemeClr val="tx1"/>
              </a:solidFill>
            </a:endParaRPr>
          </a:p>
        </p:txBody>
      </p:sp>
      <p:cxnSp>
        <p:nvCxnSpPr>
          <p:cNvPr id="6" name="直线箭头连接符 5">
            <a:extLst>
              <a:ext uri="{FF2B5EF4-FFF2-40B4-BE49-F238E27FC236}">
                <a16:creationId xmlns:a16="http://schemas.microsoft.com/office/drawing/2014/main" id="{F2A97402-574D-4C43-8808-A69C2285C677}"/>
              </a:ext>
            </a:extLst>
          </p:cNvPr>
          <p:cNvCxnSpPr/>
          <p:nvPr/>
        </p:nvCxnSpPr>
        <p:spPr>
          <a:xfrm>
            <a:off x="2720140" y="4065190"/>
            <a:ext cx="8001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线箭头连接符 7">
            <a:extLst>
              <a:ext uri="{FF2B5EF4-FFF2-40B4-BE49-F238E27FC236}">
                <a16:creationId xmlns:a16="http://schemas.microsoft.com/office/drawing/2014/main" id="{F6C1A199-9AD7-3E4F-B6AF-F27DA19365C5}"/>
              </a:ext>
            </a:extLst>
          </p:cNvPr>
          <p:cNvCxnSpPr/>
          <p:nvPr/>
        </p:nvCxnSpPr>
        <p:spPr>
          <a:xfrm>
            <a:off x="5381625" y="4065190"/>
            <a:ext cx="8001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65A5E15E-BEF0-E448-8D54-C8CB5C1CE9EC}"/>
              </a:ext>
            </a:extLst>
          </p:cNvPr>
          <p:cNvSpPr/>
          <p:nvPr/>
        </p:nvSpPr>
        <p:spPr>
          <a:xfrm>
            <a:off x="3520240" y="3372643"/>
            <a:ext cx="1861385" cy="1385093"/>
          </a:xfrm>
          <a:prstGeom prst="rect">
            <a:avLst/>
          </a:prstGeom>
          <a:solidFill>
            <a:schemeClr val="accent5">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chemeClr val="tx1"/>
                </a:solidFill>
              </a:rPr>
              <a:t>Event Proposal Generation</a:t>
            </a:r>
            <a:endParaRPr kumimoji="1" lang="zh-CN" altLang="en-US" sz="2400" b="1" dirty="0">
              <a:solidFill>
                <a:schemeClr val="tx1"/>
              </a:solidFill>
            </a:endParaRPr>
          </a:p>
        </p:txBody>
      </p:sp>
      <p:sp>
        <p:nvSpPr>
          <p:cNvPr id="11" name="矩形 10">
            <a:extLst>
              <a:ext uri="{FF2B5EF4-FFF2-40B4-BE49-F238E27FC236}">
                <a16:creationId xmlns:a16="http://schemas.microsoft.com/office/drawing/2014/main" id="{E577E66C-8C33-A246-85A7-5B2237F41E40}"/>
              </a:ext>
            </a:extLst>
          </p:cNvPr>
          <p:cNvSpPr/>
          <p:nvPr/>
        </p:nvSpPr>
        <p:spPr>
          <a:xfrm>
            <a:off x="6181725" y="3372643"/>
            <a:ext cx="1861385" cy="1385093"/>
          </a:xfrm>
          <a:prstGeom prst="rect">
            <a:avLst/>
          </a:prstGeom>
          <a:solidFill>
            <a:schemeClr val="accent5">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chemeClr val="tx1"/>
                </a:solidFill>
              </a:rPr>
              <a:t>Event Caption Generation</a:t>
            </a:r>
            <a:endParaRPr kumimoji="1" lang="zh-CN" altLang="en-US" sz="2400" b="1" dirty="0">
              <a:solidFill>
                <a:schemeClr val="tx1"/>
              </a:solidFill>
            </a:endParaRPr>
          </a:p>
        </p:txBody>
      </p:sp>
      <p:cxnSp>
        <p:nvCxnSpPr>
          <p:cNvPr id="12" name="直线箭头连接符 11">
            <a:extLst>
              <a:ext uri="{FF2B5EF4-FFF2-40B4-BE49-F238E27FC236}">
                <a16:creationId xmlns:a16="http://schemas.microsoft.com/office/drawing/2014/main" id="{19DB5A14-E803-F042-9270-E27FC12F206D}"/>
              </a:ext>
            </a:extLst>
          </p:cNvPr>
          <p:cNvCxnSpPr/>
          <p:nvPr/>
        </p:nvCxnSpPr>
        <p:spPr>
          <a:xfrm>
            <a:off x="8043110" y="4067968"/>
            <a:ext cx="8001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54D45D84-5929-314B-8DFA-C47FA5408F1F}"/>
              </a:ext>
            </a:extLst>
          </p:cNvPr>
          <p:cNvSpPr/>
          <p:nvPr/>
        </p:nvSpPr>
        <p:spPr>
          <a:xfrm>
            <a:off x="8843210" y="3372643"/>
            <a:ext cx="2510590" cy="1385093"/>
          </a:xfrm>
          <a:prstGeom prst="rect">
            <a:avLst/>
          </a:prstGeom>
          <a:solidFill>
            <a:schemeClr val="accent5">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chemeClr val="tx1"/>
                </a:solidFill>
              </a:rPr>
              <a:t>Proposal and Caption Re-ranking</a:t>
            </a:r>
            <a:endParaRPr kumimoji="1" lang="zh-CN" altLang="en-US" sz="2400" b="1" dirty="0">
              <a:solidFill>
                <a:schemeClr val="tx1"/>
              </a:solidFill>
            </a:endParaRPr>
          </a:p>
        </p:txBody>
      </p:sp>
      <p:sp>
        <p:nvSpPr>
          <p:cNvPr id="14" name="文本框 13">
            <a:extLst>
              <a:ext uri="{FF2B5EF4-FFF2-40B4-BE49-F238E27FC236}">
                <a16:creationId xmlns:a16="http://schemas.microsoft.com/office/drawing/2014/main" id="{F28984D9-3530-8142-B918-5CFD0E21D9A5}"/>
              </a:ext>
            </a:extLst>
          </p:cNvPr>
          <p:cNvSpPr txBox="1"/>
          <p:nvPr/>
        </p:nvSpPr>
        <p:spPr>
          <a:xfrm>
            <a:off x="1004616" y="5057775"/>
            <a:ext cx="1569660" cy="369332"/>
          </a:xfrm>
          <a:prstGeom prst="rect">
            <a:avLst/>
          </a:prstGeom>
          <a:noFill/>
        </p:spPr>
        <p:txBody>
          <a:bodyPr wrap="none" rtlCol="0">
            <a:spAutoFit/>
          </a:bodyPr>
          <a:lstStyle/>
          <a:p>
            <a:r>
              <a:rPr kumimoji="1" lang="zh-CN" altLang="en-US" dirty="0"/>
              <a:t>提取视频特征</a:t>
            </a:r>
          </a:p>
        </p:txBody>
      </p:sp>
      <p:sp>
        <p:nvSpPr>
          <p:cNvPr id="15" name="文本框 14">
            <a:extLst>
              <a:ext uri="{FF2B5EF4-FFF2-40B4-BE49-F238E27FC236}">
                <a16:creationId xmlns:a16="http://schemas.microsoft.com/office/drawing/2014/main" id="{0785DAAD-6BD7-0C49-B4C0-BB2ED074904B}"/>
              </a:ext>
            </a:extLst>
          </p:cNvPr>
          <p:cNvSpPr txBox="1"/>
          <p:nvPr/>
        </p:nvSpPr>
        <p:spPr>
          <a:xfrm>
            <a:off x="3193120" y="5057775"/>
            <a:ext cx="2515623" cy="646331"/>
          </a:xfrm>
          <a:prstGeom prst="rect">
            <a:avLst/>
          </a:prstGeom>
          <a:noFill/>
        </p:spPr>
        <p:txBody>
          <a:bodyPr wrap="square" rtlCol="0">
            <a:spAutoFit/>
          </a:bodyPr>
          <a:lstStyle/>
          <a:p>
            <a:r>
              <a:rPr kumimoji="1" lang="zh-CN" altLang="en-US" dirty="0"/>
              <a:t>基于视频特征，得到事件</a:t>
            </a:r>
            <a:r>
              <a:rPr kumimoji="1" lang="en-US" altLang="zh-CN" dirty="0"/>
              <a:t>proposal</a:t>
            </a:r>
            <a:endParaRPr kumimoji="1" lang="zh-CN" altLang="en-US" dirty="0"/>
          </a:p>
        </p:txBody>
      </p:sp>
      <p:sp>
        <p:nvSpPr>
          <p:cNvPr id="16" name="文本框 15">
            <a:extLst>
              <a:ext uri="{FF2B5EF4-FFF2-40B4-BE49-F238E27FC236}">
                <a16:creationId xmlns:a16="http://schemas.microsoft.com/office/drawing/2014/main" id="{96BDF9C7-23D1-3044-93E5-2FAB274CEC9E}"/>
              </a:ext>
            </a:extLst>
          </p:cNvPr>
          <p:cNvSpPr txBox="1"/>
          <p:nvPr/>
        </p:nvSpPr>
        <p:spPr>
          <a:xfrm>
            <a:off x="6041084" y="5057774"/>
            <a:ext cx="2402076" cy="646331"/>
          </a:xfrm>
          <a:prstGeom prst="rect">
            <a:avLst/>
          </a:prstGeom>
          <a:noFill/>
        </p:spPr>
        <p:txBody>
          <a:bodyPr wrap="square" rtlCol="0">
            <a:spAutoFit/>
          </a:bodyPr>
          <a:lstStyle/>
          <a:p>
            <a:r>
              <a:rPr kumimoji="1" lang="zh-CN" altLang="en-US" dirty="0"/>
              <a:t>对每个</a:t>
            </a:r>
            <a:r>
              <a:rPr kumimoji="1" lang="en-US" altLang="zh-CN" dirty="0"/>
              <a:t>proposal</a:t>
            </a:r>
            <a:r>
              <a:rPr kumimoji="1" lang="zh-CN" altLang="en-US" dirty="0"/>
              <a:t>进行描述</a:t>
            </a:r>
          </a:p>
        </p:txBody>
      </p:sp>
      <p:sp>
        <p:nvSpPr>
          <p:cNvPr id="17" name="文本框 16">
            <a:extLst>
              <a:ext uri="{FF2B5EF4-FFF2-40B4-BE49-F238E27FC236}">
                <a16:creationId xmlns:a16="http://schemas.microsoft.com/office/drawing/2014/main" id="{10BD53EB-A349-3842-96C2-9F599369F215}"/>
              </a:ext>
            </a:extLst>
          </p:cNvPr>
          <p:cNvSpPr txBox="1"/>
          <p:nvPr/>
        </p:nvSpPr>
        <p:spPr>
          <a:xfrm>
            <a:off x="8951724" y="5057774"/>
            <a:ext cx="2402076" cy="646331"/>
          </a:xfrm>
          <a:prstGeom prst="rect">
            <a:avLst/>
          </a:prstGeom>
          <a:noFill/>
        </p:spPr>
        <p:txBody>
          <a:bodyPr wrap="square" rtlCol="0">
            <a:spAutoFit/>
          </a:bodyPr>
          <a:lstStyle/>
          <a:p>
            <a:r>
              <a:rPr kumimoji="1" lang="zh-CN" altLang="en-US" dirty="0"/>
              <a:t>对</a:t>
            </a:r>
            <a:r>
              <a:rPr kumimoji="1" lang="en-US" altLang="zh-CN" dirty="0"/>
              <a:t>proposal</a:t>
            </a:r>
            <a:r>
              <a:rPr kumimoji="1" lang="zh-CN" altLang="en-US" dirty="0"/>
              <a:t>和对应描述重新排序</a:t>
            </a:r>
          </a:p>
        </p:txBody>
      </p:sp>
      <p:sp>
        <p:nvSpPr>
          <p:cNvPr id="18" name="文本框 17">
            <a:extLst>
              <a:ext uri="{FF2B5EF4-FFF2-40B4-BE49-F238E27FC236}">
                <a16:creationId xmlns:a16="http://schemas.microsoft.com/office/drawing/2014/main" id="{9B4897EA-2F3D-B649-93EE-47D4F3CF84BF}"/>
              </a:ext>
            </a:extLst>
          </p:cNvPr>
          <p:cNvSpPr txBox="1"/>
          <p:nvPr/>
        </p:nvSpPr>
        <p:spPr>
          <a:xfrm>
            <a:off x="838200" y="1779894"/>
            <a:ext cx="10885571" cy="1200329"/>
          </a:xfrm>
          <a:prstGeom prst="rect">
            <a:avLst/>
          </a:prstGeom>
          <a:noFill/>
        </p:spPr>
        <p:txBody>
          <a:bodyPr wrap="square" rtlCol="0">
            <a:spAutoFit/>
          </a:bodyPr>
          <a:lstStyle/>
          <a:p>
            <a:r>
              <a:rPr kumimoji="1" lang="en-US" altLang="zh-CN" sz="2400" dirty="0"/>
              <a:t>Motivation</a:t>
            </a:r>
            <a:r>
              <a:rPr kumimoji="1" lang="zh-CN" altLang="en-US" sz="2400" dirty="0"/>
              <a:t>：</a:t>
            </a:r>
            <a:r>
              <a:rPr kumimoji="1" lang="en-US" altLang="zh-CN" sz="2400" dirty="0"/>
              <a:t>Being aware of contexts of an event not only can provide holistic information to understand the event more accurately, but also tell differences between target event and its context to generate more diverse captions</a:t>
            </a:r>
            <a:endParaRPr kumimoji="1" lang="zh-CN" altLang="en-US" sz="2400" dirty="0"/>
          </a:p>
        </p:txBody>
      </p:sp>
    </p:spTree>
    <p:extLst>
      <p:ext uri="{BB962C8B-B14F-4D97-AF65-F5344CB8AC3E}">
        <p14:creationId xmlns:p14="http://schemas.microsoft.com/office/powerpoint/2010/main" val="380975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75ED7B-D110-D64D-8BB0-27AED4FCF859}"/>
              </a:ext>
            </a:extLst>
          </p:cNvPr>
          <p:cNvSpPr>
            <a:spLocks noGrp="1"/>
          </p:cNvSpPr>
          <p:nvPr>
            <p:ph type="title"/>
          </p:nvPr>
        </p:nvSpPr>
        <p:spPr/>
        <p:txBody>
          <a:bodyPr/>
          <a:lstStyle/>
          <a:p>
            <a:r>
              <a:rPr kumimoji="1" lang="en-US" altLang="zh-CN" dirty="0"/>
              <a:t>Segment Feature Extraction</a:t>
            </a:r>
            <a:endParaRPr kumimoji="1"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8CFFAF1-5C07-6D48-AA75-CD14EBEBE1A2}"/>
                  </a:ext>
                </a:extLst>
              </p:cNvPr>
              <p:cNvSpPr>
                <a:spLocks noGrp="1"/>
              </p:cNvSpPr>
              <p:nvPr>
                <p:ph idx="1"/>
              </p:nvPr>
            </p:nvSpPr>
            <p:spPr/>
            <p:txBody>
              <a:bodyPr>
                <a:normAutofit/>
              </a:bodyPr>
              <a:lstStyle/>
              <a:p>
                <a:r>
                  <a:rPr kumimoji="1" lang="zh-CN" altLang="en-US" dirty="0"/>
                  <a:t>每</a:t>
                </a:r>
                <a:r>
                  <a:rPr kumimoji="1" lang="en-US" altLang="zh-CN" dirty="0"/>
                  <a:t>64</a:t>
                </a:r>
                <a:r>
                  <a:rPr kumimoji="1" lang="zh-CN" altLang="en-US" dirty="0"/>
                  <a:t>帧为一个</a:t>
                </a:r>
                <a:r>
                  <a:rPr kumimoji="1" lang="en-US" altLang="zh-CN" dirty="0"/>
                  <a:t>segment</a:t>
                </a:r>
                <a:r>
                  <a:rPr kumimoji="1" lang="zh-CN" altLang="en-US" dirty="0"/>
                  <a:t>，</a:t>
                </a:r>
                <a:r>
                  <a:rPr kumimoji="1" lang="en-US" altLang="zh-CN" dirty="0"/>
                  <a:t>segment</a:t>
                </a:r>
                <a:r>
                  <a:rPr kumimoji="1" lang="zh-CN" altLang="en-US" dirty="0"/>
                  <a:t>之间不重叠，共</a:t>
                </a:r>
                <a:r>
                  <a:rPr kumimoji="1" lang="en-US" altLang="zh-CN" dirty="0"/>
                  <a:t>T</a:t>
                </a:r>
                <a:r>
                  <a:rPr kumimoji="1" lang="zh-CN" altLang="en-US" dirty="0"/>
                  <a:t>个</a:t>
                </a:r>
                <a:r>
                  <a:rPr kumimoji="1" lang="en-US" altLang="zh-CN" dirty="0"/>
                  <a:t>segment</a:t>
                </a:r>
              </a:p>
              <a:p>
                <a:r>
                  <a:rPr kumimoji="1" lang="en-US" altLang="zh-CN" dirty="0"/>
                  <a:t>Features</a:t>
                </a:r>
                <a:r>
                  <a:rPr kumimoji="1" lang="zh-CN" altLang="en-US" dirty="0"/>
                  <a:t>：</a:t>
                </a:r>
                <a:endParaRPr kumimoji="1" lang="en-US" altLang="zh-CN" dirty="0"/>
              </a:p>
              <a:p>
                <a:pPr lvl="1"/>
                <a:r>
                  <a:rPr kumimoji="1" lang="en-US" altLang="zh-CN" dirty="0"/>
                  <a:t>Basic feature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𝑉</m:t>
                        </m:r>
                      </m:e>
                      <m:sub>
                        <m:r>
                          <a:rPr kumimoji="1" lang="en-US" altLang="zh-CN" b="0" i="1" smtClean="0">
                            <a:latin typeface="Cambria Math" panose="02040503050406030204" pitchFamily="18" charset="0"/>
                          </a:rPr>
                          <m:t>𝑏</m:t>
                        </m:r>
                      </m:sub>
                    </m:sSub>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𝑣</m:t>
                        </m:r>
                      </m:e>
                      <m:sub>
                        <m:r>
                          <a:rPr kumimoji="1" lang="en-US" altLang="zh-CN" b="0" i="1" smtClean="0">
                            <a:latin typeface="Cambria Math" panose="02040503050406030204" pitchFamily="18" charset="0"/>
                          </a:rPr>
                          <m:t>𝑏</m:t>
                        </m:r>
                      </m:sub>
                      <m:sup>
                        <m:r>
                          <a:rPr kumimoji="1" lang="en-US" altLang="zh-CN" b="0" i="1" smtClean="0">
                            <a:latin typeface="Cambria Math" panose="02040503050406030204" pitchFamily="18" charset="0"/>
                          </a:rPr>
                          <m:t>1</m:t>
                        </m:r>
                      </m:sup>
                    </m:sSubSup>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𝑣</m:t>
                        </m:r>
                      </m:e>
                      <m:sub>
                        <m:r>
                          <a:rPr kumimoji="1" lang="en-US" altLang="zh-CN" b="0" i="1" smtClean="0">
                            <a:latin typeface="Cambria Math" panose="02040503050406030204" pitchFamily="18" charset="0"/>
                          </a:rPr>
                          <m:t>𝑏</m:t>
                        </m:r>
                      </m:sub>
                      <m:sup>
                        <m:r>
                          <a:rPr kumimoji="1" lang="en-US" altLang="zh-CN" b="0" i="1" smtClean="0">
                            <a:latin typeface="Cambria Math" panose="02040503050406030204" pitchFamily="18" charset="0"/>
                          </a:rPr>
                          <m:t>𝑇</m:t>
                        </m:r>
                      </m:sup>
                    </m:sSubSup>
                    <m:r>
                      <a:rPr kumimoji="1" lang="en-US" altLang="zh-CN" b="0" i="1" smtClean="0">
                        <a:latin typeface="Cambria Math" panose="02040503050406030204" pitchFamily="18" charset="0"/>
                      </a:rPr>
                      <m:t>}</m:t>
                    </m:r>
                  </m:oMath>
                </a14:m>
                <a:endParaRPr kumimoji="1" lang="en-US" altLang="zh-CN" dirty="0"/>
              </a:p>
              <a:p>
                <a:pPr lvl="1"/>
                <a:endParaRPr kumimoji="1" lang="en-US" altLang="zh-CN" dirty="0"/>
              </a:p>
              <a:p>
                <a:pPr lvl="1"/>
                <a:r>
                  <a:rPr kumimoji="1" lang="en-US" altLang="zh-CN" dirty="0"/>
                  <a:t>Object feature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𝑉</m:t>
                        </m:r>
                      </m:e>
                      <m:sub>
                        <m:r>
                          <a:rPr kumimoji="1" lang="en-US" altLang="zh-CN" b="0" i="1" smtClean="0">
                            <a:latin typeface="Cambria Math" panose="02040503050406030204" pitchFamily="18" charset="0"/>
                          </a:rPr>
                          <m:t>𝑜</m:t>
                        </m:r>
                      </m:sub>
                    </m:sSub>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𝑣</m:t>
                        </m:r>
                      </m:e>
                      <m:sub>
                        <m:r>
                          <a:rPr kumimoji="1" lang="en-US" altLang="zh-CN" b="0" i="1" smtClean="0">
                            <a:latin typeface="Cambria Math" panose="02040503050406030204" pitchFamily="18" charset="0"/>
                          </a:rPr>
                          <m:t>𝑜</m:t>
                        </m:r>
                      </m:sub>
                      <m:sup>
                        <m:r>
                          <a:rPr kumimoji="1" lang="en-US" altLang="zh-CN" b="0" i="1" smtClean="0">
                            <a:latin typeface="Cambria Math" panose="02040503050406030204" pitchFamily="18" charset="0"/>
                          </a:rPr>
                          <m:t>1</m:t>
                        </m:r>
                      </m:sup>
                    </m:sSubSup>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𝑣</m:t>
                        </m:r>
                      </m:e>
                      <m:sub>
                        <m:r>
                          <a:rPr kumimoji="1" lang="en-US" altLang="zh-CN" b="0" i="1" smtClean="0">
                            <a:latin typeface="Cambria Math" panose="02040503050406030204" pitchFamily="18" charset="0"/>
                          </a:rPr>
                          <m:t>𝑜</m:t>
                        </m:r>
                      </m:sub>
                      <m:sup>
                        <m:r>
                          <a:rPr kumimoji="1" lang="en-US" altLang="zh-CN" b="0" i="1" smtClean="0">
                            <a:latin typeface="Cambria Math" panose="02040503050406030204" pitchFamily="18" charset="0"/>
                          </a:rPr>
                          <m:t>𝑇</m:t>
                        </m:r>
                      </m:sup>
                    </m:sSubSup>
                    <m:r>
                      <a:rPr kumimoji="1" lang="en-US" altLang="zh-CN" b="0" i="1" smtClean="0">
                        <a:latin typeface="Cambria Math" panose="02040503050406030204" pitchFamily="18" charset="0"/>
                      </a:rPr>
                      <m:t>}</m:t>
                    </m:r>
                  </m:oMath>
                </a14:m>
                <a:endParaRPr kumimoji="1" lang="en-US" altLang="zh-CN" dirty="0"/>
              </a:p>
              <a:p>
                <a:pPr lvl="1"/>
                <a:endParaRPr kumimoji="1" lang="en-US" altLang="zh-CN" dirty="0"/>
              </a:p>
              <a:p>
                <a:pPr lvl="1"/>
                <a:r>
                  <a:rPr kumimoji="1" lang="en-US" altLang="zh-CN" dirty="0"/>
                  <a:t>Semantic feature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𝑉</m:t>
                        </m:r>
                      </m:e>
                      <m:sub>
                        <m:r>
                          <a:rPr kumimoji="1" lang="en-US" altLang="zh-CN" b="0" i="1" smtClean="0">
                            <a:latin typeface="Cambria Math" panose="02040503050406030204" pitchFamily="18" charset="0"/>
                          </a:rPr>
                          <m:t>𝑠</m:t>
                        </m:r>
                      </m:sub>
                    </m:sSub>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ℝ</m:t>
                        </m:r>
                      </m:e>
                      <m:sup>
                        <m:r>
                          <a:rPr kumimoji="1" lang="en-US" altLang="zh-CN" b="0" i="1" smtClean="0">
                            <a:latin typeface="Cambria Math" panose="02040503050406030204" pitchFamily="18" charset="0"/>
                          </a:rPr>
                          <m:t>𝐶</m:t>
                        </m:r>
                      </m:sup>
                    </m:sSup>
                  </m:oMath>
                </a14:m>
                <a:r>
                  <a:rPr kumimoji="1" lang="en-US" altLang="zh-CN" dirty="0"/>
                  <a:t>, </a:t>
                </a:r>
                <a:r>
                  <a:rPr kumimoji="1" lang="zh-CN" altLang="en-US" dirty="0"/>
                  <a:t>共</a:t>
                </a:r>
                <a:r>
                  <a:rPr kumimoji="1" lang="en-US" altLang="zh-CN" dirty="0"/>
                  <a:t>C</a:t>
                </a:r>
                <a:r>
                  <a:rPr kumimoji="1" lang="zh-CN" altLang="en-US" dirty="0"/>
                  <a:t>个</a:t>
                </a:r>
                <a:r>
                  <a:rPr kumimoji="1" lang="en-US" altLang="zh-CN" dirty="0"/>
                  <a:t>concepts</a:t>
                </a:r>
                <a:r>
                  <a:rPr kumimoji="1" lang="zh-CN" altLang="en-US" dirty="0"/>
                  <a:t>（</a:t>
                </a:r>
                <a:r>
                  <a:rPr kumimoji="1" lang="en-US" altLang="zh-CN" dirty="0"/>
                  <a:t>nouns</a:t>
                </a:r>
                <a:r>
                  <a:rPr kumimoji="1" lang="zh-CN" altLang="en-US" dirty="0"/>
                  <a:t> </a:t>
                </a:r>
                <a:r>
                  <a:rPr kumimoji="1" lang="en-US" altLang="zh-CN" dirty="0"/>
                  <a:t>&amp;&amp;</a:t>
                </a:r>
                <a:r>
                  <a:rPr kumimoji="1" lang="zh-CN" altLang="en-US" dirty="0"/>
                  <a:t> </a:t>
                </a:r>
                <a:r>
                  <a:rPr kumimoji="1" lang="en-US" altLang="zh-CN" dirty="0"/>
                  <a:t>verbs</a:t>
                </a:r>
                <a:r>
                  <a:rPr kumimoji="1" lang="zh-CN" altLang="en-US" dirty="0"/>
                  <a:t>）</a:t>
                </a:r>
                <a:endParaRPr kumimoji="1" lang="en-US" altLang="zh-CN" dirty="0"/>
              </a:p>
              <a:p>
                <a:pPr lvl="1"/>
                <a:endParaRPr kumimoji="1" lang="en-US" altLang="zh-CN" dirty="0"/>
              </a:p>
              <a:p>
                <a:pPr lvl="1"/>
                <a:r>
                  <a:rPr kumimoji="1" lang="en-US" altLang="zh-CN" dirty="0"/>
                  <a:t>Contextual feature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𝑉</m:t>
                        </m:r>
                      </m:e>
                      <m:sub>
                        <m:r>
                          <a:rPr kumimoji="1" lang="en-US" altLang="zh-CN" b="0" i="1" smtClean="0">
                            <a:latin typeface="Cambria Math" panose="02040503050406030204" pitchFamily="18" charset="0"/>
                          </a:rPr>
                          <m:t>𝑐</m:t>
                        </m:r>
                      </m:sub>
                    </m:sSub>
                    <m:r>
                      <a:rPr kumimoji="1" lang="en-US" altLang="zh-CN" b="0" i="0" smtClean="0">
                        <a:latin typeface="Cambria Math" panose="02040503050406030204" pitchFamily="18" charset="0"/>
                      </a:rPr>
                      <m:t>, </m:t>
                    </m:r>
                  </m:oMath>
                </a14:m>
                <a:r>
                  <a:rPr kumimoji="1" lang="zh-CN" altLang="en-US" dirty="0"/>
                  <a:t>在前两个特征基础上训练一个</a:t>
                </a:r>
                <a:r>
                  <a:rPr kumimoji="1" lang="en-US" altLang="zh-CN" dirty="0"/>
                  <a:t>LSTM</a:t>
                </a:r>
                <a:r>
                  <a:rPr kumimoji="1" lang="zh-CN" altLang="en-US" dirty="0"/>
                  <a:t>来预测当前</a:t>
                </a:r>
                <a:r>
                  <a:rPr kumimoji="1" lang="en-US" altLang="zh-CN" dirty="0"/>
                  <a:t>segment</a:t>
                </a:r>
                <a:r>
                  <a:rPr kumimoji="1" lang="zh-CN" altLang="en-US" dirty="0"/>
                  <a:t>的</a:t>
                </a:r>
                <a:r>
                  <a:rPr kumimoji="1" lang="en-US" altLang="zh-CN" dirty="0"/>
                  <a:t>concept</a:t>
                </a:r>
              </a:p>
              <a:p>
                <a:pPr lvl="1"/>
                <a:endParaRPr kumimoji="1" lang="en-US" altLang="zh-CN" dirty="0"/>
              </a:p>
              <a:p>
                <a:endParaRPr kumimoji="1" lang="en-US" altLang="zh-CN" dirty="0"/>
              </a:p>
            </p:txBody>
          </p:sp>
        </mc:Choice>
        <mc:Fallback>
          <p:sp>
            <p:nvSpPr>
              <p:cNvPr id="3" name="内容占位符 2">
                <a:extLst>
                  <a:ext uri="{FF2B5EF4-FFF2-40B4-BE49-F238E27FC236}">
                    <a16:creationId xmlns:a16="http://schemas.microsoft.com/office/drawing/2014/main" id="{D8CFFAF1-5C07-6D48-AA75-CD14EBEBE1A2}"/>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8901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CBF1B0-F6CF-E14B-A33F-A62068D35EC2}"/>
              </a:ext>
            </a:extLst>
          </p:cNvPr>
          <p:cNvSpPr>
            <a:spLocks noGrp="1"/>
          </p:cNvSpPr>
          <p:nvPr>
            <p:ph type="title"/>
          </p:nvPr>
        </p:nvSpPr>
        <p:spPr/>
        <p:txBody>
          <a:bodyPr/>
          <a:lstStyle/>
          <a:p>
            <a:r>
              <a:rPr kumimoji="1" lang="en-US" altLang="zh-CN" dirty="0"/>
              <a:t>Event</a:t>
            </a:r>
            <a:r>
              <a:rPr kumimoji="1" lang="zh-CN" altLang="en-US" dirty="0"/>
              <a:t> </a:t>
            </a:r>
            <a:r>
              <a:rPr kumimoji="1" lang="en-US" altLang="zh-CN" dirty="0"/>
              <a:t>Proposal Generation</a:t>
            </a:r>
            <a:endParaRPr kumimoji="1" lang="zh-CN" altLang="en-US" dirty="0"/>
          </a:p>
        </p:txBody>
      </p:sp>
      <p:sp>
        <p:nvSpPr>
          <p:cNvPr id="3" name="内容占位符 2">
            <a:extLst>
              <a:ext uri="{FF2B5EF4-FFF2-40B4-BE49-F238E27FC236}">
                <a16:creationId xmlns:a16="http://schemas.microsoft.com/office/drawing/2014/main" id="{67B1F95B-6F55-5D4B-9699-06C33D633C00}"/>
              </a:ext>
            </a:extLst>
          </p:cNvPr>
          <p:cNvSpPr>
            <a:spLocks noGrp="1"/>
          </p:cNvSpPr>
          <p:nvPr>
            <p:ph idx="1"/>
          </p:nvPr>
        </p:nvSpPr>
        <p:spPr>
          <a:xfrm>
            <a:off x="838199" y="1825625"/>
            <a:ext cx="4633913" cy="4351338"/>
          </a:xfrm>
        </p:spPr>
        <p:txBody>
          <a:bodyPr/>
          <a:lstStyle/>
          <a:p>
            <a:r>
              <a:rPr kumimoji="1" lang="en-US" altLang="zh-CN" dirty="0"/>
              <a:t>Step1:</a:t>
            </a:r>
            <a:r>
              <a:rPr kumimoji="1" lang="zh-CN" altLang="en-US" dirty="0"/>
              <a:t> 利用</a:t>
            </a:r>
            <a:r>
              <a:rPr kumimoji="1" lang="en-US" altLang="zh-CN" dirty="0"/>
              <a:t>sliding</a:t>
            </a:r>
            <a:r>
              <a:rPr kumimoji="1" lang="zh-CN" altLang="en-US" dirty="0"/>
              <a:t> </a:t>
            </a:r>
            <a:r>
              <a:rPr kumimoji="1" lang="en-US" altLang="zh-CN" dirty="0"/>
              <a:t>window</a:t>
            </a:r>
            <a:r>
              <a:rPr kumimoji="1" lang="zh-CN" altLang="en-US" dirty="0"/>
              <a:t>得到</a:t>
            </a:r>
            <a:r>
              <a:rPr kumimoji="1" lang="en-US" altLang="zh-CN" dirty="0"/>
              <a:t>proposal</a:t>
            </a:r>
            <a:r>
              <a:rPr kumimoji="1" lang="zh-CN" altLang="en-US" dirty="0"/>
              <a:t>候选</a:t>
            </a:r>
            <a:endParaRPr kumimoji="1" lang="en-US" altLang="zh-CN" dirty="0"/>
          </a:p>
          <a:p>
            <a:r>
              <a:rPr kumimoji="1" lang="en-US" altLang="zh-CN" dirty="0"/>
              <a:t>Step2: </a:t>
            </a:r>
            <a:r>
              <a:rPr kumimoji="1" lang="zh-CN" altLang="en-US" dirty="0"/>
              <a:t>对</a:t>
            </a:r>
            <a:r>
              <a:rPr kumimoji="1" lang="en-US" altLang="zh-CN" dirty="0"/>
              <a:t>proposal</a:t>
            </a:r>
            <a:r>
              <a:rPr kumimoji="1" lang="zh-CN" altLang="en-US" dirty="0"/>
              <a:t>候选进行打分排序</a:t>
            </a:r>
          </a:p>
        </p:txBody>
      </p:sp>
      <p:pic>
        <p:nvPicPr>
          <p:cNvPr id="4" name="图片 3">
            <a:extLst>
              <a:ext uri="{FF2B5EF4-FFF2-40B4-BE49-F238E27FC236}">
                <a16:creationId xmlns:a16="http://schemas.microsoft.com/office/drawing/2014/main" id="{4FE032C1-13F0-D147-AC0E-F0EEE1D9BD75}"/>
              </a:ext>
            </a:extLst>
          </p:cNvPr>
          <p:cNvPicPr>
            <a:picLocks noChangeAspect="1"/>
          </p:cNvPicPr>
          <p:nvPr/>
        </p:nvPicPr>
        <p:blipFill>
          <a:blip r:embed="rId2"/>
          <a:stretch>
            <a:fillRect/>
          </a:stretch>
        </p:blipFill>
        <p:spPr>
          <a:xfrm>
            <a:off x="5472112" y="1340189"/>
            <a:ext cx="6397625" cy="5322209"/>
          </a:xfrm>
          <a:prstGeom prst="rect">
            <a:avLst/>
          </a:prstGeom>
        </p:spPr>
      </p:pic>
    </p:spTree>
    <p:extLst>
      <p:ext uri="{BB962C8B-B14F-4D97-AF65-F5344CB8AC3E}">
        <p14:creationId xmlns:p14="http://schemas.microsoft.com/office/powerpoint/2010/main" val="364405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FCE2A9-A9F4-3A4D-AE75-853D9D4447DA}"/>
              </a:ext>
            </a:extLst>
          </p:cNvPr>
          <p:cNvSpPr>
            <a:spLocks noGrp="1"/>
          </p:cNvSpPr>
          <p:nvPr>
            <p:ph type="title"/>
          </p:nvPr>
        </p:nvSpPr>
        <p:spPr/>
        <p:txBody>
          <a:bodyPr/>
          <a:lstStyle/>
          <a:p>
            <a:r>
              <a:rPr kumimoji="1" lang="en-US" altLang="zh-CN" dirty="0"/>
              <a:t>Event</a:t>
            </a:r>
            <a:r>
              <a:rPr kumimoji="1" lang="zh-CN" altLang="en-US" dirty="0"/>
              <a:t> </a:t>
            </a:r>
            <a:r>
              <a:rPr kumimoji="1" lang="en-US" altLang="zh-CN" dirty="0"/>
              <a:t>Caption</a:t>
            </a:r>
            <a:r>
              <a:rPr kumimoji="1" lang="zh-CN" altLang="en-US" dirty="0"/>
              <a:t> </a:t>
            </a:r>
            <a:r>
              <a:rPr kumimoji="1" lang="en-US" altLang="zh-CN" dirty="0"/>
              <a:t>Generation</a:t>
            </a:r>
            <a:endParaRPr kumimoji="1" lang="zh-CN" altLang="en-US" dirty="0"/>
          </a:p>
        </p:txBody>
      </p:sp>
      <p:pic>
        <p:nvPicPr>
          <p:cNvPr id="4" name="图片 3">
            <a:extLst>
              <a:ext uri="{FF2B5EF4-FFF2-40B4-BE49-F238E27FC236}">
                <a16:creationId xmlns:a16="http://schemas.microsoft.com/office/drawing/2014/main" id="{5025B2F7-E2DE-1340-A0C7-3D895A894620}"/>
              </a:ext>
            </a:extLst>
          </p:cNvPr>
          <p:cNvPicPr>
            <a:picLocks noChangeAspect="1"/>
          </p:cNvPicPr>
          <p:nvPr/>
        </p:nvPicPr>
        <p:blipFill>
          <a:blip r:embed="rId2"/>
          <a:stretch>
            <a:fillRect/>
          </a:stretch>
        </p:blipFill>
        <p:spPr>
          <a:xfrm>
            <a:off x="670269" y="2253322"/>
            <a:ext cx="5225706" cy="3495943"/>
          </a:xfrm>
          <a:prstGeom prst="rect">
            <a:avLst/>
          </a:prstGeom>
        </p:spPr>
      </p:pic>
      <p:pic>
        <p:nvPicPr>
          <p:cNvPr id="5" name="图片 4">
            <a:extLst>
              <a:ext uri="{FF2B5EF4-FFF2-40B4-BE49-F238E27FC236}">
                <a16:creationId xmlns:a16="http://schemas.microsoft.com/office/drawing/2014/main" id="{DACB9697-E685-FB4A-A08D-01A0823F9CCD}"/>
              </a:ext>
            </a:extLst>
          </p:cNvPr>
          <p:cNvPicPr>
            <a:picLocks noChangeAspect="1"/>
          </p:cNvPicPr>
          <p:nvPr/>
        </p:nvPicPr>
        <p:blipFill>
          <a:blip r:embed="rId3"/>
          <a:stretch>
            <a:fillRect/>
          </a:stretch>
        </p:blipFill>
        <p:spPr>
          <a:xfrm>
            <a:off x="5895975" y="2186915"/>
            <a:ext cx="5725924" cy="3562350"/>
          </a:xfrm>
          <a:prstGeom prst="rect">
            <a:avLst/>
          </a:prstGeom>
        </p:spPr>
      </p:pic>
      <p:sp>
        <p:nvSpPr>
          <p:cNvPr id="6" name="文本框 5">
            <a:extLst>
              <a:ext uri="{FF2B5EF4-FFF2-40B4-BE49-F238E27FC236}">
                <a16:creationId xmlns:a16="http://schemas.microsoft.com/office/drawing/2014/main" id="{BC459EAC-6656-1A44-90DE-5C94DB4D21DE}"/>
              </a:ext>
            </a:extLst>
          </p:cNvPr>
          <p:cNvSpPr txBox="1"/>
          <p:nvPr/>
        </p:nvSpPr>
        <p:spPr>
          <a:xfrm>
            <a:off x="2486025" y="1666121"/>
            <a:ext cx="1996059" cy="369332"/>
          </a:xfrm>
          <a:prstGeom prst="rect">
            <a:avLst/>
          </a:prstGeom>
          <a:noFill/>
        </p:spPr>
        <p:txBody>
          <a:bodyPr wrap="none" rtlCol="0">
            <a:spAutoFit/>
          </a:bodyPr>
          <a:lstStyle/>
          <a:p>
            <a:r>
              <a:rPr kumimoji="1" lang="en-US" altLang="zh-CN" dirty="0"/>
              <a:t>Intra-event</a:t>
            </a:r>
            <a:r>
              <a:rPr kumimoji="1" lang="zh-CN" altLang="en-US" dirty="0"/>
              <a:t> </a:t>
            </a:r>
            <a:r>
              <a:rPr kumimoji="1" lang="en-US" altLang="zh-CN" dirty="0"/>
              <a:t>Model</a:t>
            </a:r>
            <a:endParaRPr kumimoji="1" lang="zh-CN" altLang="en-US" dirty="0"/>
          </a:p>
        </p:txBody>
      </p:sp>
      <p:sp>
        <p:nvSpPr>
          <p:cNvPr id="7" name="文本框 6">
            <a:extLst>
              <a:ext uri="{FF2B5EF4-FFF2-40B4-BE49-F238E27FC236}">
                <a16:creationId xmlns:a16="http://schemas.microsoft.com/office/drawing/2014/main" id="{4B708FD1-8F7B-264F-914B-BB0D1FA58D18}"/>
              </a:ext>
            </a:extLst>
          </p:cNvPr>
          <p:cNvSpPr txBox="1"/>
          <p:nvPr/>
        </p:nvSpPr>
        <p:spPr>
          <a:xfrm>
            <a:off x="7760907" y="1690688"/>
            <a:ext cx="1999265" cy="369332"/>
          </a:xfrm>
          <a:prstGeom prst="rect">
            <a:avLst/>
          </a:prstGeom>
          <a:noFill/>
        </p:spPr>
        <p:txBody>
          <a:bodyPr wrap="none" rtlCol="0">
            <a:spAutoFit/>
          </a:bodyPr>
          <a:lstStyle/>
          <a:p>
            <a:r>
              <a:rPr kumimoji="1" lang="en-US" altLang="zh-CN" dirty="0"/>
              <a:t>Inter-event</a:t>
            </a:r>
            <a:r>
              <a:rPr kumimoji="1" lang="zh-CN" altLang="en-US" dirty="0"/>
              <a:t> </a:t>
            </a:r>
            <a:r>
              <a:rPr kumimoji="1" lang="en-US" altLang="zh-CN" dirty="0"/>
              <a:t>Model</a:t>
            </a:r>
            <a:endParaRPr kumimoji="1" lang="zh-CN" altLang="en-US" dirty="0"/>
          </a:p>
        </p:txBody>
      </p:sp>
    </p:spTree>
    <p:extLst>
      <p:ext uri="{BB962C8B-B14F-4D97-AF65-F5344CB8AC3E}">
        <p14:creationId xmlns:p14="http://schemas.microsoft.com/office/powerpoint/2010/main" val="343257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51AF1D-6489-1647-BBF5-6CC1483C5F75}"/>
              </a:ext>
            </a:extLst>
          </p:cNvPr>
          <p:cNvSpPr>
            <a:spLocks noGrp="1"/>
          </p:cNvSpPr>
          <p:nvPr>
            <p:ph type="title"/>
          </p:nvPr>
        </p:nvSpPr>
        <p:spPr/>
        <p:txBody>
          <a:bodyPr/>
          <a:lstStyle/>
          <a:p>
            <a:r>
              <a:rPr kumimoji="1" lang="en-US" altLang="zh-CN" dirty="0"/>
              <a:t>Proposal</a:t>
            </a:r>
            <a:r>
              <a:rPr kumimoji="1" lang="zh-CN" altLang="en-US" dirty="0"/>
              <a:t> </a:t>
            </a:r>
            <a:r>
              <a:rPr kumimoji="1" lang="en-US" altLang="zh-CN" dirty="0"/>
              <a:t>and</a:t>
            </a:r>
            <a:r>
              <a:rPr kumimoji="1" lang="zh-CN" altLang="en-US" dirty="0"/>
              <a:t> </a:t>
            </a:r>
            <a:r>
              <a:rPr kumimoji="1" lang="en-US" altLang="zh-CN" dirty="0"/>
              <a:t>Caption</a:t>
            </a:r>
            <a:r>
              <a:rPr kumimoji="1" lang="zh-CN" altLang="en-US" dirty="0"/>
              <a:t> </a:t>
            </a:r>
            <a:r>
              <a:rPr kumimoji="1" lang="en-US" altLang="zh-CN" dirty="0"/>
              <a:t>Re-ranking</a:t>
            </a:r>
            <a:endParaRPr kumimoji="1" lang="zh-CN" altLang="en-US" dirty="0"/>
          </a:p>
        </p:txBody>
      </p:sp>
      <p:sp>
        <p:nvSpPr>
          <p:cNvPr id="3" name="内容占位符 2">
            <a:extLst>
              <a:ext uri="{FF2B5EF4-FFF2-40B4-BE49-F238E27FC236}">
                <a16:creationId xmlns:a16="http://schemas.microsoft.com/office/drawing/2014/main" id="{101014AD-43F6-7544-8E56-DC19B5101156}"/>
              </a:ext>
            </a:extLst>
          </p:cNvPr>
          <p:cNvSpPr>
            <a:spLocks noGrp="1"/>
          </p:cNvSpPr>
          <p:nvPr>
            <p:ph idx="1"/>
          </p:nvPr>
        </p:nvSpPr>
        <p:spPr/>
        <p:txBody>
          <a:bodyPr/>
          <a:lstStyle/>
          <a:p>
            <a:r>
              <a:rPr kumimoji="1" lang="en-US" altLang="zh-CN" dirty="0"/>
              <a:t>Proposal</a:t>
            </a:r>
            <a:r>
              <a:rPr kumimoji="1" lang="zh-CN" altLang="en-US" dirty="0"/>
              <a:t> </a:t>
            </a:r>
            <a:r>
              <a:rPr kumimoji="1" lang="en-US" altLang="zh-CN" dirty="0"/>
              <a:t>Re-rank</a:t>
            </a:r>
          </a:p>
          <a:p>
            <a:pPr lvl="1"/>
            <a:r>
              <a:rPr kumimoji="1" lang="en-US" altLang="zh-CN" dirty="0"/>
              <a:t>Proposal</a:t>
            </a:r>
            <a:r>
              <a:rPr kumimoji="1" lang="zh-CN" altLang="en-US" dirty="0"/>
              <a:t> </a:t>
            </a:r>
            <a:r>
              <a:rPr kumimoji="1" lang="en-US" altLang="zh-CN" dirty="0"/>
              <a:t>quality</a:t>
            </a:r>
            <a:r>
              <a:rPr kumimoji="1" lang="zh-CN" altLang="en-US" dirty="0"/>
              <a:t> </a:t>
            </a:r>
            <a:r>
              <a:rPr kumimoji="1" lang="en-US" altLang="zh-CN" dirty="0"/>
              <a:t>from</a:t>
            </a:r>
            <a:r>
              <a:rPr kumimoji="1" lang="zh-CN" altLang="en-US" dirty="0"/>
              <a:t> </a:t>
            </a:r>
            <a:r>
              <a:rPr kumimoji="1" lang="en-US" altLang="zh-CN" dirty="0"/>
              <a:t>proposal generation models</a:t>
            </a:r>
          </a:p>
          <a:p>
            <a:pPr lvl="1"/>
            <a:r>
              <a:rPr kumimoji="1" lang="en-US" altLang="zh-CN" dirty="0" err="1"/>
              <a:t>Describability</a:t>
            </a:r>
            <a:r>
              <a:rPr kumimoji="1" lang="en-US" altLang="zh-CN" dirty="0"/>
              <a:t> of the proposal</a:t>
            </a:r>
          </a:p>
          <a:p>
            <a:pPr lvl="1"/>
            <a:r>
              <a:rPr kumimoji="1" lang="en-US" altLang="zh-CN" dirty="0"/>
              <a:t>Position</a:t>
            </a:r>
          </a:p>
          <a:p>
            <a:pPr lvl="1"/>
            <a:r>
              <a:rPr kumimoji="1" lang="en-US" altLang="zh-CN" dirty="0"/>
              <a:t>Length</a:t>
            </a:r>
          </a:p>
          <a:p>
            <a:pPr lvl="1"/>
            <a:endParaRPr kumimoji="1" lang="en-US" altLang="zh-CN" dirty="0"/>
          </a:p>
          <a:p>
            <a:r>
              <a:rPr kumimoji="1" lang="en-US" altLang="zh-CN" dirty="0"/>
              <a:t>Caption Re-rank</a:t>
            </a:r>
          </a:p>
          <a:p>
            <a:pPr lvl="1"/>
            <a:r>
              <a:rPr kumimoji="1" lang="en-US" altLang="zh-CN" dirty="0"/>
              <a:t>Number of unique words</a:t>
            </a:r>
          </a:p>
          <a:p>
            <a:pPr lvl="1"/>
            <a:r>
              <a:rPr kumimoji="1" lang="en-US" altLang="zh-CN" dirty="0"/>
              <a:t>Matching of generated words with predicted concepts</a:t>
            </a:r>
          </a:p>
          <a:p>
            <a:pPr lvl="1"/>
            <a:endParaRPr kumimoji="1" lang="zh-CN" altLang="en-US" dirty="0"/>
          </a:p>
        </p:txBody>
      </p:sp>
    </p:spTree>
    <p:extLst>
      <p:ext uri="{BB962C8B-B14F-4D97-AF65-F5344CB8AC3E}">
        <p14:creationId xmlns:p14="http://schemas.microsoft.com/office/powerpoint/2010/main" val="340493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5711AA-BE97-AB48-8901-F2932AC8AC5F}"/>
              </a:ext>
            </a:extLst>
          </p:cNvPr>
          <p:cNvSpPr>
            <a:spLocks noGrp="1"/>
          </p:cNvSpPr>
          <p:nvPr>
            <p:ph type="title"/>
          </p:nvPr>
        </p:nvSpPr>
        <p:spPr/>
        <p:txBody>
          <a:bodyPr/>
          <a:lstStyle/>
          <a:p>
            <a:r>
              <a:rPr kumimoji="1" lang="en-US" altLang="zh-CN" dirty="0"/>
              <a:t>Experiment</a:t>
            </a:r>
            <a:endParaRPr kumimoji="1" lang="zh-CN" altLang="en-US" dirty="0"/>
          </a:p>
        </p:txBody>
      </p:sp>
      <p:sp>
        <p:nvSpPr>
          <p:cNvPr id="3" name="内容占位符 2">
            <a:extLst>
              <a:ext uri="{FF2B5EF4-FFF2-40B4-BE49-F238E27FC236}">
                <a16:creationId xmlns:a16="http://schemas.microsoft.com/office/drawing/2014/main" id="{73CB2AF1-670A-CD46-8259-302CA80CDCDF}"/>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46921159-11C0-7B4E-B85A-DD2602E09C7A}"/>
              </a:ext>
            </a:extLst>
          </p:cNvPr>
          <p:cNvPicPr>
            <a:picLocks noChangeAspect="1"/>
          </p:cNvPicPr>
          <p:nvPr/>
        </p:nvPicPr>
        <p:blipFill>
          <a:blip r:embed="rId2"/>
          <a:stretch>
            <a:fillRect/>
          </a:stretch>
        </p:blipFill>
        <p:spPr>
          <a:xfrm>
            <a:off x="838200" y="1282701"/>
            <a:ext cx="10540048" cy="3532188"/>
          </a:xfrm>
          <a:prstGeom prst="rect">
            <a:avLst/>
          </a:prstGeom>
        </p:spPr>
      </p:pic>
      <p:pic>
        <p:nvPicPr>
          <p:cNvPr id="5" name="图片 4">
            <a:extLst>
              <a:ext uri="{FF2B5EF4-FFF2-40B4-BE49-F238E27FC236}">
                <a16:creationId xmlns:a16="http://schemas.microsoft.com/office/drawing/2014/main" id="{CF4E4845-DD1C-FD47-A879-A42FECE1AD92}"/>
              </a:ext>
            </a:extLst>
          </p:cNvPr>
          <p:cNvPicPr>
            <a:picLocks noChangeAspect="1"/>
          </p:cNvPicPr>
          <p:nvPr/>
        </p:nvPicPr>
        <p:blipFill>
          <a:blip r:embed="rId3"/>
          <a:stretch>
            <a:fillRect/>
          </a:stretch>
        </p:blipFill>
        <p:spPr>
          <a:xfrm>
            <a:off x="3801428" y="4680536"/>
            <a:ext cx="5659438" cy="1873668"/>
          </a:xfrm>
          <a:prstGeom prst="rect">
            <a:avLst/>
          </a:prstGeom>
        </p:spPr>
      </p:pic>
    </p:spTree>
    <p:extLst>
      <p:ext uri="{BB962C8B-B14F-4D97-AF65-F5344CB8AC3E}">
        <p14:creationId xmlns:p14="http://schemas.microsoft.com/office/powerpoint/2010/main" val="284319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FF68DF-E59F-C84C-B3F0-CEE0F9A73EB7}"/>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043D45BA-C82A-E947-AB76-59C21F1A04E4}"/>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F36F6012-70F0-A64C-99EE-29637FBA796F}"/>
              </a:ext>
            </a:extLst>
          </p:cNvPr>
          <p:cNvPicPr>
            <a:picLocks noChangeAspect="1"/>
          </p:cNvPicPr>
          <p:nvPr/>
        </p:nvPicPr>
        <p:blipFill>
          <a:blip r:embed="rId2"/>
          <a:stretch>
            <a:fillRect/>
          </a:stretch>
        </p:blipFill>
        <p:spPr>
          <a:xfrm>
            <a:off x="1285875" y="365125"/>
            <a:ext cx="9185192" cy="5693058"/>
          </a:xfrm>
          <a:prstGeom prst="rect">
            <a:avLst/>
          </a:prstGeom>
        </p:spPr>
      </p:pic>
    </p:spTree>
    <p:extLst>
      <p:ext uri="{BB962C8B-B14F-4D97-AF65-F5344CB8AC3E}">
        <p14:creationId xmlns:p14="http://schemas.microsoft.com/office/powerpoint/2010/main" val="416077140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233</Words>
  <Application>Microsoft Macintosh PowerPoint</Application>
  <PresentationFormat>宽屏</PresentationFormat>
  <Paragraphs>40</Paragraphs>
  <Slides>9</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9</vt:i4>
      </vt:variant>
    </vt:vector>
  </HeadingPairs>
  <TitlesOfParts>
    <vt:vector size="14" baseType="lpstr">
      <vt:lpstr>等线</vt:lpstr>
      <vt:lpstr>等线 Light</vt:lpstr>
      <vt:lpstr>Arial</vt:lpstr>
      <vt:lpstr>Cambria Math</vt:lpstr>
      <vt:lpstr>Office 主题​​</vt:lpstr>
      <vt:lpstr>PowerPoint 演示文稿</vt:lpstr>
      <vt:lpstr>Dense Captioning Events in Videos</vt:lpstr>
      <vt:lpstr>Dense Video Captioning System</vt:lpstr>
      <vt:lpstr>Segment Feature Extraction</vt:lpstr>
      <vt:lpstr>Event Proposal Generation</vt:lpstr>
      <vt:lpstr>Event Caption Generation</vt:lpstr>
      <vt:lpstr>Proposal and Caption Re-ranking</vt:lpstr>
      <vt:lpstr>Experiment</vt:lpstr>
      <vt:lpstr>PowerPoint 演示文稿</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黄少飞</dc:creator>
  <cp:lastModifiedBy>黄少飞</cp:lastModifiedBy>
  <cp:revision>5</cp:revision>
  <dcterms:created xsi:type="dcterms:W3CDTF">2020-06-03T08:39:34Z</dcterms:created>
  <dcterms:modified xsi:type="dcterms:W3CDTF">2020-06-03T09:22:01Z</dcterms:modified>
</cp:coreProperties>
</file>