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73" r:id="rId22"/>
    <p:sldId id="274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22942-2C64-4780-9CD8-143C1E84A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77A089-4831-46EA-A47C-8FF8038D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15316-74E1-4A54-98A4-7D2C8A71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AE7BB-C49E-4BAF-B21B-5C353827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0491CB-6C39-4071-BC8A-FB298F51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0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23C22-070D-4868-AE9E-A2B4FBEC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A014CD-683B-4CBC-AC41-0EA2CA43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59F5B-3432-4D2B-8CAC-1707658A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069E7-9C5F-4030-AA1F-DA290211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AF37A-F15E-4A60-A4AE-54247929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99E393-C45E-4C44-AE84-C97CDE861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B44F7E-8F0A-4B60-8CFA-A8DF67A5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06BE00-326A-49C3-A7B4-32EA676B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3279E3-60AC-463D-94EB-5B70D7D5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12F5F0-1057-4FF0-BEA3-D4F2701D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4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B81A8-D1B8-4A8B-ACB3-73069706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035167-5F20-4ACE-9ABC-E85D7F42C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3BD2A-B315-4335-AB77-DA77B31E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45F64-E94C-431F-862E-C872C4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4ED521-0D35-4C63-B6B4-11B0DE46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46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AC1E6-1F80-41C6-A998-459C06E6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D2BD53-1D7B-4E89-932A-C9CBC88E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A1AA2-97E6-4B71-A022-C55D6DA5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23BCE6-1A16-413B-8F5F-E3A71DAE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327F79-8C7F-46CB-AEF8-F962ACF3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22BBC-1CE6-4CAD-9F38-4FC2B5A2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4BAB82-ACE4-4CEF-9F02-C7C681D3B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B5348E-CD64-4C76-86C3-C2CF1D09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B43E1-9478-44D6-AC02-4541E2B8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797787-AEF4-4707-B6CE-D8251334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1C3F62-EB87-4BAE-8DA1-B0DEA430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F26F9-0332-489F-9D33-806F3B7D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1890E-B484-4A2D-9E12-8EF45DAA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97358B-226A-4E8C-BF09-736B9F824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B7311E-ECA8-4A5C-B8B1-1442E233D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5ADE9-1782-4CA3-8BF5-6B5BD6EAC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259FE0-E5C6-4DCA-9C36-7AD88B81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57E20B-1701-433D-9489-6D3105F2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590E06-D421-4D2D-A918-B9CB723B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9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75F74-47C1-41EB-BCA6-3E3F46A7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68B1EF-07E2-43CF-BFFB-45F96CEE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A0B7D8-7EAA-4CFD-8F3A-1222F4CA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19816-5E0C-4BCF-BCBB-187F6733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15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C3961C-E6D4-4FE0-B633-C032C350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E3E78F-99E8-4186-907A-E29F7CA8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E5A373-087B-4F28-8A03-3A490F8A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80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B5AF1-E2B1-44A2-AFA0-020CF801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37B984-23A1-4AB0-B29F-0407CC8A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A28496-E05F-464A-8FBF-0533DC448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7F0B3F-1AA0-4035-8C21-D2363848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E0CCB7-3BED-4CC6-980F-4684A81A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A6F167-F5EF-442F-AA83-E2255EBB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69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68D5-6075-4CF6-BD3C-3C9C3BB9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2AA76E-7D6C-41A2-A82C-D4C0732E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DBB149-26C7-431C-96CA-D0373EFF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D7A83D-C75A-4F42-8C61-8762CF84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CCDB3E-7B57-460B-820B-C4593ED3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CE26E8-EB29-4B60-B656-B9C49B98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4F97B5-4BDC-476E-8BF1-3AA403E7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45A515-C16B-4C41-AAB9-9E93AA41E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4D9B20-2130-4D93-97FE-BABF17B06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F7AC-A30A-410F-8BC6-C63ADF18D37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D1AD9-0EC9-45A3-A6F7-1C3006F2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16C22-5B82-4200-87C9-86E0594FE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6138-5C3C-42F4-93D3-4A2B297A3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E9B69-E2BB-49D7-A77E-93747591D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96EC9D-05BA-4694-80F7-225D61E46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F85B04-01DA-4636-86D0-30E2972A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0" y="2316163"/>
            <a:ext cx="1075143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BE44F-6998-43C8-A117-7CC896B0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220C7-7763-4CA7-B1E4-DA381D7D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E3519F-DA3E-4438-B688-BC24C210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4" y="601025"/>
            <a:ext cx="8424909" cy="54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7A4FA-AB68-43D4-B9E7-86DB2734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8B9B5D-5248-469C-9ACB-F145BAE4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4AF68E-66B9-4776-9D09-99AD8E13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395"/>
            <a:ext cx="10515600" cy="24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F26C5-36B2-4BD7-9707-9BDEAFC8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050845-12F4-4AA4-895F-65D5A546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BE8C1B-6DA3-43BB-A9A1-3077F33B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18" y="2272683"/>
            <a:ext cx="9976708" cy="21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58D35-AF0D-498D-9DBF-2F2ADEAE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1ABB09-458C-4B24-A9F1-6208F50E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Bounding box</a:t>
            </a:r>
            <a:r>
              <a:rPr lang="zh-CN" altLang="en-US" dirty="0"/>
              <a:t>用于弱监督，</a:t>
            </a:r>
            <a:r>
              <a:rPr lang="en-US" altLang="zh-CN" dirty="0" err="1"/>
              <a:t>bbox</a:t>
            </a:r>
            <a:r>
              <a:rPr lang="zh-CN" altLang="en-US" dirty="0"/>
              <a:t>标注还是会带来一定成本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利用</a:t>
            </a:r>
            <a:r>
              <a:rPr lang="en-US" altLang="zh-CN" dirty="0"/>
              <a:t>image-level</a:t>
            </a:r>
            <a:r>
              <a:rPr lang="zh-CN" altLang="en-US" dirty="0"/>
              <a:t>的监督进行分割</a:t>
            </a:r>
            <a:endParaRPr lang="en-US" altLang="zh-CN" dirty="0"/>
          </a:p>
          <a:p>
            <a:pPr lvl="1"/>
            <a:r>
              <a:rPr lang="zh-CN" altLang="en-US" dirty="0"/>
              <a:t>之前：利用</a:t>
            </a:r>
            <a:r>
              <a:rPr lang="en-US" altLang="zh-CN" dirty="0"/>
              <a:t>Class Attention Maps</a:t>
            </a:r>
            <a:r>
              <a:rPr lang="zh-CN" altLang="en-US" dirty="0"/>
              <a:t>（</a:t>
            </a:r>
            <a:r>
              <a:rPr lang="en-US" altLang="zh-CN" dirty="0"/>
              <a:t>CAM</a:t>
            </a:r>
            <a:r>
              <a:rPr lang="zh-CN" altLang="en-US" dirty="0"/>
              <a:t>）进行分割，得到的结果很粗糙</a:t>
            </a:r>
            <a:endParaRPr lang="en-US" altLang="zh-CN" dirty="0"/>
          </a:p>
          <a:p>
            <a:pPr lvl="1"/>
            <a:r>
              <a:rPr lang="zh-CN" altLang="en-US" dirty="0"/>
              <a:t>本文：利用</a:t>
            </a:r>
            <a:r>
              <a:rPr lang="en-US" altLang="zh-CN" dirty="0"/>
              <a:t>image-level</a:t>
            </a:r>
            <a:r>
              <a:rPr lang="zh-CN" altLang="en-US" dirty="0"/>
              <a:t>得到</a:t>
            </a:r>
            <a:r>
              <a:rPr lang="en-US" altLang="zh-CN" dirty="0"/>
              <a:t>pseudo instance segmentation labels</a:t>
            </a:r>
            <a:r>
              <a:rPr lang="zh-CN" altLang="en-US" dirty="0"/>
              <a:t>进行训练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14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EE715-B12B-4C27-BD66-79F6F36C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BE7272-21A2-489B-B321-44587267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Propose a new approach to identify and localize instances with image-level supervision</a:t>
            </a:r>
          </a:p>
          <a:p>
            <a:endParaRPr lang="en-US" altLang="zh-CN" dirty="0"/>
          </a:p>
          <a:p>
            <a:r>
              <a:rPr lang="en-US" altLang="zh-CN" dirty="0"/>
              <a:t>Propose a new way to learn and predict semantic affinities between pixels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85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6B11C-FF72-47BA-94EF-F27F5EEC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E61736-2A95-4174-B8BC-84A3F20E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FC0AE3-A87B-4962-980B-BF6D5EEE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1927"/>
            <a:ext cx="10312198" cy="41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BB053-B620-4101-B784-DB6B1F40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714DAB-D220-4E98-A4C0-4573EB36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c</a:t>
            </a:r>
            <a:r>
              <a:rPr lang="zh-CN" altLang="en-US" dirty="0"/>
              <a:t>类的</a:t>
            </a:r>
            <a:r>
              <a:rPr lang="en-US" altLang="zh-CN" dirty="0"/>
              <a:t>CAM</a:t>
            </a:r>
            <a:r>
              <a:rPr lang="zh-CN" altLang="en-US" dirty="0"/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85BD48-369B-41BF-9A80-3A749895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78" y="2226723"/>
            <a:ext cx="4305300" cy="895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BDA7F2-E10A-44BA-937F-EE505141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20" y="3122073"/>
            <a:ext cx="6813334" cy="31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DBD7D-C98D-4A66-8566-F83289A8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 functions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AE5D8B-6B9E-4D8A-9314-2069A31E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Inter-pixel relation mining from CAMs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8FBA2F-3C10-4487-B19C-CED57119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37" y="2447910"/>
            <a:ext cx="4361465" cy="37290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141A7E-3BE3-4779-AC51-B881CB6F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4" y="2563473"/>
            <a:ext cx="5143500" cy="13049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43EA0E-F0BF-44BF-AD9A-DB3361FBA18D}"/>
              </a:ext>
            </a:extLst>
          </p:cNvPr>
          <p:cNvSpPr txBox="1"/>
          <p:nvPr/>
        </p:nvSpPr>
        <p:spPr>
          <a:xfrm>
            <a:off x="1251751" y="4001294"/>
            <a:ext cx="2707690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&gt;0.3 foreground, </a:t>
            </a:r>
          </a:p>
          <a:p>
            <a:r>
              <a:rPr lang="en-US" altLang="zh-CN" dirty="0"/>
              <a:t>&lt;0.05 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56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DEA85-A3C3-4A80-8B50-283D567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 functions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E859-84E9-4103-A4FA-B4560235A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Loss for displacement field prediction</a:t>
                </a:r>
              </a:p>
              <a:p>
                <a:pPr lvl="1"/>
                <a:r>
                  <a:rPr lang="en-US" altLang="zh-CN" dirty="0"/>
                  <a:t>Assume</a:t>
                </a:r>
              </a:p>
              <a:p>
                <a:pPr lvl="2"/>
                <a:r>
                  <a:rPr lang="en-US" altLang="zh-CN" dirty="0"/>
                  <a:t>For same instance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pPr lvl="2"/>
                <a:r>
                  <a:rPr lang="en-US" altLang="zh-CN" dirty="0"/>
                  <a:t>For each instance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（自然可以满足）</a:t>
                </a:r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marL="914400" lvl="2" indent="0">
                  <a:buNone/>
                </a:pPr>
                <a:endParaRPr lang="en-US" altLang="zh-CN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E859-84E9-4103-A4FA-B4560235A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9DD87FF-B21D-4B2F-905D-F4988C6A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69" y="3572669"/>
            <a:ext cx="3867150" cy="857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026F6A-FCE8-4D89-9573-B1ED6DE1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14" y="3572669"/>
            <a:ext cx="34575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9E96D-4DCC-4051-8E33-66AA8DB1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 functions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773B07-0BB6-4D9C-BDBA-C44AAC0E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Loss for class boundary detection</a:t>
            </a:r>
          </a:p>
          <a:p>
            <a:pPr lvl="1"/>
            <a:r>
              <a:rPr lang="en-US" altLang="zh-CN" dirty="0"/>
              <a:t>Assume: a class boundary exists somewhere between a pair of pixels with different pseudo class labels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Joint learning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9873BC-FD14-4209-B905-5EC541CA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69" y="3040411"/>
            <a:ext cx="2771775" cy="5810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AF5CCC-B2CE-4C96-875D-9DEDF33A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42" y="3688905"/>
            <a:ext cx="4391025" cy="165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F8B77A-BA78-40BF-BFEE-1F44DC2AD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054" y="5749919"/>
            <a:ext cx="25146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F5DF1-09C6-40C5-BF7A-512D6DE1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283FD8-9BD9-4639-943F-E66FDA2B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augmentation methods</a:t>
            </a:r>
          </a:p>
          <a:p>
            <a:pPr lvl="1"/>
            <a:r>
              <a:rPr lang="en-US" altLang="zh-CN" dirty="0"/>
              <a:t>Use numerous coarsely annotated images</a:t>
            </a:r>
          </a:p>
          <a:p>
            <a:pPr lvl="1"/>
            <a:r>
              <a:rPr lang="en-US" altLang="zh-CN" dirty="0"/>
              <a:t>Generate synthetic data</a:t>
            </a:r>
          </a:p>
          <a:p>
            <a:pPr lvl="1"/>
            <a:r>
              <a:rPr lang="en-US" altLang="zh-CN" dirty="0"/>
              <a:t>Utilize video prediction models to create more training samples (Ours)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927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C4DE8-1677-4225-A275-D3EC79E7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Inter-pixel relation network</a:t>
            </a:r>
            <a:r>
              <a:rPr lang="zh-CN" altLang="en-US" dirty="0"/>
              <a:t>（</a:t>
            </a:r>
            <a:r>
              <a:rPr lang="en-US" altLang="zh-CN" dirty="0" err="1"/>
              <a:t>IRNet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21451A-46EE-465D-B9A2-E58A8A9EB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67796" cy="4351338"/>
              </a:xfrm>
            </p:spPr>
            <p:txBody>
              <a:bodyPr/>
              <a:lstStyle/>
              <a:p>
                <a:r>
                  <a:rPr lang="en-US" altLang="zh-CN" dirty="0"/>
                  <a:t>Displacement field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×2</m:t>
                        </m:r>
                      </m:sup>
                    </m:sSup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距离所属</a:t>
                </a:r>
                <a:r>
                  <a:rPr lang="en-US" altLang="zh-CN" dirty="0"/>
                  <a:t>instance</a:t>
                </a:r>
                <a:r>
                  <a:rPr lang="zh-CN" altLang="en-US" dirty="0"/>
                  <a:t>中心的</a:t>
                </a:r>
                <a:r>
                  <a:rPr lang="en-US" altLang="zh-CN" dirty="0"/>
                  <a:t>vector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Class Boundary map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21451A-46EE-465D-B9A2-E58A8A9EB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67796" cy="4351338"/>
              </a:xfrm>
              <a:blipFill>
                <a:blip r:embed="rId2"/>
                <a:stretch>
                  <a:fillRect l="-221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316AE4C-DF10-4E04-B26F-BF03D895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92" y="1690688"/>
            <a:ext cx="5231843" cy="44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39539-905C-4553-999E-5A42A25A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Label synthesis using </a:t>
            </a:r>
            <a:r>
              <a:rPr lang="en-US" altLang="zh-CN" dirty="0" err="1"/>
              <a:t>IRNet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F7EC0D-389B-4DCE-B8C6-8D8D036A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Generating class-agnostic instance map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A464E9-FD30-4560-ADEB-29FD6518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01" y="2353785"/>
            <a:ext cx="4476750" cy="552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BC076A-0595-4572-BB36-68F4F40B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38" y="3174337"/>
            <a:ext cx="56388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BD4C6-2C31-4B56-9D8C-4F7E5D81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Label synthesis using </a:t>
            </a:r>
            <a:r>
              <a:rPr lang="en-US" altLang="zh-CN" dirty="0" err="1"/>
              <a:t>IRNet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404835-6D0E-4326-9972-91C0DB38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Combine CAMs with  class-agnostic instance map: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Semantic propagation with random walk: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27B131-A130-4A43-A788-C05B4350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80" y="2481355"/>
            <a:ext cx="3552825" cy="847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F07F50-7E52-444C-BA9B-67D6A028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56" y="4006396"/>
            <a:ext cx="4133850" cy="800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E89229-BE3B-4A0B-8D05-5E1973AB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656" y="4707400"/>
            <a:ext cx="4048125" cy="600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53E346-2138-4E1C-A49C-8AD94827B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28" y="5398879"/>
            <a:ext cx="2400300" cy="609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5CA6B3-89C7-4E4F-BDBB-613084BE3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06" y="3883487"/>
            <a:ext cx="57721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C18BD-0B55-4B00-9782-39639D3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95F4E-C36E-47EA-834D-D1994647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D065D3-72B0-4EB7-B966-CFF9F8F4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62" y="286629"/>
            <a:ext cx="4887385" cy="58903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11FA71-4271-48BE-8BA2-9BE2A1BA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3" y="2214562"/>
            <a:ext cx="5857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960CF-1F67-4E4A-B130-871E39C5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650A3C-8627-4B96-81D0-E6D44D1E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00BF81-9ACB-458C-BF48-3FAFE8D6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74" y="2162969"/>
            <a:ext cx="56102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BB365-61FA-479A-B8B7-D8D88468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93052E-831E-4D62-B1AF-FA57FDE4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Utilize video prediction models to propagate labels to immediate neighbor frames</a:t>
            </a:r>
          </a:p>
          <a:p>
            <a:endParaRPr lang="en-US" altLang="zh-CN" dirty="0"/>
          </a:p>
          <a:p>
            <a:r>
              <a:rPr lang="en-US" altLang="zh-CN" dirty="0"/>
              <a:t>Introduce joint image-label propagation to alleviate mis-alignment problem</a:t>
            </a:r>
          </a:p>
          <a:p>
            <a:endParaRPr lang="en-US" altLang="zh-CN" dirty="0"/>
          </a:p>
          <a:p>
            <a:r>
              <a:rPr lang="en-US" altLang="zh-CN" dirty="0"/>
              <a:t>Relax one-hot label training along boundary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20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43F7D-1665-416A-9589-C585B553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7D98A4-5D75-42E8-BD00-94949441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968611-89B8-4E34-9EC2-10DA320A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8" y="1690688"/>
            <a:ext cx="8074841" cy="42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C4F28-DBFF-4E2A-BB58-1F45B0B1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9221" cy="1325563"/>
          </a:xfrm>
        </p:spPr>
        <p:txBody>
          <a:bodyPr/>
          <a:lstStyle/>
          <a:p>
            <a:r>
              <a:rPr lang="en-US" altLang="zh-CN" dirty="0"/>
              <a:t>Video prediction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8C69DC-66AC-4224-9E50-DCA1AC095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65924" cy="4351338"/>
              </a:xfrm>
            </p:spPr>
            <p:txBody>
              <a:bodyPr/>
              <a:lstStyle/>
              <a:p>
                <a:r>
                  <a:rPr lang="en-US" altLang="zh-CN" dirty="0"/>
                  <a:t>Input video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Semantic labels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Video prediction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Video Reconstruction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8C69DC-66AC-4224-9E50-DCA1AC095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65924" cy="4351338"/>
              </a:xfrm>
              <a:blipFill>
                <a:blip r:embed="rId2"/>
                <a:stretch>
                  <a:fillRect l="-1102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F13D9F2-B8AB-49FC-8116-F7FEB96EFF99}"/>
              </a:ext>
            </a:extLst>
          </p:cNvPr>
          <p:cNvCxnSpPr/>
          <p:nvPr/>
        </p:nvCxnSpPr>
        <p:spPr>
          <a:xfrm>
            <a:off x="3197810" y="3783002"/>
            <a:ext cx="923277" cy="29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A052F8-3E2D-44FC-89DE-7CD9D98929D2}"/>
                  </a:ext>
                </a:extLst>
              </p:cNvPr>
              <p:cNvSpPr txBox="1"/>
              <p:nvPr/>
            </p:nvSpPr>
            <p:spPr>
              <a:xfrm flipH="1">
                <a:off x="4259357" y="3816628"/>
                <a:ext cx="3123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Motion vector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A052F8-3E2D-44FC-89DE-7CD9D989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59357" y="3816628"/>
                <a:ext cx="3123609" cy="369332"/>
              </a:xfrm>
              <a:prstGeom prst="rect">
                <a:avLst/>
              </a:prstGeom>
              <a:blipFill>
                <a:blip r:embed="rId3"/>
                <a:stretch>
                  <a:fillRect l="-175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81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594E3-C7B0-495C-8212-8A2C157D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Joint Image-label propagation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32C2AD1-DF52-46A8-A4CF-ED4DFF3C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164" y="1442113"/>
            <a:ext cx="9499671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BBEC1DB-3E71-4E54-9DEC-4610FA9C0835}"/>
              </a:ext>
            </a:extLst>
          </p:cNvPr>
          <p:cNvSpPr txBox="1"/>
          <p:nvPr/>
        </p:nvSpPr>
        <p:spPr>
          <a:xfrm flipH="1">
            <a:off x="1097588" y="5912528"/>
            <a:ext cx="352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training samples: (2k+1)m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22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B1133-49F4-48F3-A542-C5C5B710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Boundary label relaxation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3465595-6E92-430B-837E-1A952469B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631" y="1262664"/>
            <a:ext cx="8963025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CA292A-DC8E-42F5-AE6B-E19E686AA740}"/>
                  </a:ext>
                </a:extLst>
              </p:cNvPr>
              <p:cNvSpPr txBox="1"/>
              <p:nvPr/>
            </p:nvSpPr>
            <p:spPr>
              <a:xfrm flipH="1">
                <a:off x="1676631" y="5197007"/>
                <a:ext cx="9302470" cy="129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𝑏𝑜𝑢𝑛𝑑𝑎𝑟𝑦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altLang="zh-CN" sz="2800" b="0" dirty="0"/>
              </a:p>
              <a:p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altLang="zh-CN" sz="2400" dirty="0"/>
                  <a:t>: set of classes within a 3x3 window of a pixel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CA292A-DC8E-42F5-AE6B-E19E686A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76631" y="5197007"/>
                <a:ext cx="9302470" cy="1295868"/>
              </a:xfrm>
              <a:prstGeom prst="rect">
                <a:avLst/>
              </a:prstGeom>
              <a:blipFill>
                <a:blip r:embed="rId3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1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12860-4E90-476B-A36F-765B0DA7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11FDCCE-C246-4A0D-BEB0-0A05FA4C4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675" y="1756168"/>
            <a:ext cx="9067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3E7D0-C189-4CCA-AE2C-9C87D80E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F786CE-FFC3-4F4D-BC52-0BB10894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C13A56-6E37-4AC5-BC36-53FB6EC7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82" y="856325"/>
            <a:ext cx="95535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364</Words>
  <Application>Microsoft Office PowerPoint</Application>
  <PresentationFormat>宽屏</PresentationFormat>
  <Paragraphs>80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Motivation</vt:lpstr>
      <vt:lpstr>Contributions</vt:lpstr>
      <vt:lpstr>Framework</vt:lpstr>
      <vt:lpstr>Video prediction</vt:lpstr>
      <vt:lpstr>Joint Image-label propagation</vt:lpstr>
      <vt:lpstr>Boundary label relaxation</vt:lpstr>
      <vt:lpstr>Experiment</vt:lpstr>
      <vt:lpstr>PowerPoint 演示文稿</vt:lpstr>
      <vt:lpstr>PowerPoint 演示文稿</vt:lpstr>
      <vt:lpstr>PowerPoint 演示文稿</vt:lpstr>
      <vt:lpstr>PowerPoint 演示文稿</vt:lpstr>
      <vt:lpstr>Motivation</vt:lpstr>
      <vt:lpstr>Contributions </vt:lpstr>
      <vt:lpstr>Framework</vt:lpstr>
      <vt:lpstr>CAM</vt:lpstr>
      <vt:lpstr>Loss functions</vt:lpstr>
      <vt:lpstr>Loss functions</vt:lpstr>
      <vt:lpstr>Loss functions </vt:lpstr>
      <vt:lpstr>Inter-pixel relation network（IRNet）</vt:lpstr>
      <vt:lpstr>Label synthesis using IRNet</vt:lpstr>
      <vt:lpstr>Label synthesis using IRNet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70</cp:revision>
  <dcterms:created xsi:type="dcterms:W3CDTF">2019-07-01T11:34:32Z</dcterms:created>
  <dcterms:modified xsi:type="dcterms:W3CDTF">2019-07-08T13:27:33Z</dcterms:modified>
</cp:coreProperties>
</file>