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4" r:id="rId2"/>
    <p:sldId id="265" r:id="rId3"/>
    <p:sldId id="266" r:id="rId4"/>
    <p:sldId id="256" r:id="rId5"/>
    <p:sldId id="257" r:id="rId6"/>
    <p:sldId id="260" r:id="rId7"/>
    <p:sldId id="261" r:id="rId8"/>
    <p:sldId id="258" r:id="rId9"/>
    <p:sldId id="259" r:id="rId10"/>
    <p:sldId id="262" r:id="rId11"/>
    <p:sldId id="263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71"/>
    <p:restoredTop sz="91546"/>
  </p:normalViewPr>
  <p:slideViewPr>
    <p:cSldViewPr snapToGrid="0" snapToObjects="1">
      <p:cViewPr varScale="1">
        <p:scale>
          <a:sx n="132" d="100"/>
          <a:sy n="132" d="100"/>
        </p:scale>
        <p:origin x="21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6B60D-68CF-BD45-900B-9E1B3C3F968B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68CB4-28E6-4846-9D00-C06DD5DE2D2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21086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由于</a:t>
            </a:r>
            <a:r>
              <a:rPr kumimoji="1" lang="en-US" altLang="zh-CN" dirty="0"/>
              <a:t>train</a:t>
            </a:r>
            <a:r>
              <a:rPr kumimoji="1" lang="zh-CN" altLang="en-US" dirty="0"/>
              <a:t>比较慢，引入跨栏的机制，先训练</a:t>
            </a:r>
            <a:r>
              <a:rPr kumimoji="1" lang="en-US" altLang="zh-CN" dirty="0"/>
              <a:t>s1</a:t>
            </a:r>
            <a:r>
              <a:rPr kumimoji="1" lang="zh-CN" altLang="en-US" dirty="0"/>
              <a:t>个</a:t>
            </a:r>
            <a:r>
              <a:rPr kumimoji="1" lang="en-US" altLang="zh-CN" dirty="0"/>
              <a:t>step</a:t>
            </a:r>
            <a:r>
              <a:rPr kumimoji="1" lang="zh-CN" altLang="en-US" dirty="0"/>
              <a:t>，然后计算</a:t>
            </a:r>
            <a:r>
              <a:rPr kumimoji="1" lang="en-US" altLang="zh-CN" dirty="0"/>
              <a:t>m</a:t>
            </a:r>
            <a:r>
              <a:rPr kumimoji="1" lang="zh-CN" altLang="en-US" dirty="0"/>
              <a:t>个模型的平分均值。下一次进化产生</a:t>
            </a:r>
            <a:r>
              <a:rPr kumimoji="1" lang="en-US" altLang="zh-CN" dirty="0"/>
              <a:t>m</a:t>
            </a:r>
            <a:r>
              <a:rPr kumimoji="1" lang="zh-CN" altLang="en-US" dirty="0"/>
              <a:t>个子模型，这些子模型训练到</a:t>
            </a:r>
            <a:r>
              <a:rPr kumimoji="1" lang="en-US" altLang="zh-CN" dirty="0"/>
              <a:t>s1</a:t>
            </a:r>
            <a:r>
              <a:rPr kumimoji="1" lang="zh-CN" altLang="en-US" dirty="0"/>
              <a:t>时，其结果需要超过上一轮平均数的才能进入下一个训练阶段，一次类推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68CB4-28E6-4846-9D00-C06DD5DE2D2B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82291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0BC5F8-BB86-ED4F-A6AE-378B768E6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539DE9D-12A7-0E44-9ABF-67E10D6AD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6398EE-A9EE-9F4C-943D-7965A21A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9C54-C6DB-BB42-A3CC-0C42B9A6F037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7687AC-31AE-5C45-ACF2-B1E693030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99C316-A448-BE4B-882F-7953CE394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1F7E-013B-754F-AA4F-DFEB797831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02066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39B275-5D92-4544-ADFC-88229C6A5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3AA7DA8-3B83-F541-AFA3-736ABCE1F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0F6E8E-B8C9-8640-9ABF-C6980FA9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9C54-C6DB-BB42-A3CC-0C42B9A6F037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8D3E70-A9C3-4540-9839-AB7C0C335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CEB0CA-EE42-044D-A77D-58ACE1E66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1F7E-013B-754F-AA4F-DFEB797831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6158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AC3DAFF-D817-D44B-B979-ED7B3ACC0C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87BFC0D-D454-D747-BCC3-F0ED04CD8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867CD0-0953-3A47-8CCE-131E3C492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9C54-C6DB-BB42-A3CC-0C42B9A6F037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99BCF7-F8AA-1F49-838F-46CCED40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E804C0-3A46-3341-88CB-FB8B67895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1F7E-013B-754F-AA4F-DFEB797831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9592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B00140-0634-5C42-B321-79374DF93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715E0A-4435-F646-90C6-B62FB36C4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D9ACD9-7EBE-1049-A506-D311AFFC6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9C54-C6DB-BB42-A3CC-0C42B9A6F037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ADD41B-7ED3-6244-8875-31039459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0F47DD-CFCA-5846-BDBF-14943B4E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1F7E-013B-754F-AA4F-DFEB797831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2612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F68E4B-7AD1-5740-8E7E-1FE02723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3207687-A33C-6B49-9070-F1C944339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5BA38-9581-3C4B-8B44-F35C578C0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9C54-C6DB-BB42-A3CC-0C42B9A6F037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733980-8F87-1643-8D16-4F844C6E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33117C-7A5B-B945-8941-97BC18A1B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1F7E-013B-754F-AA4F-DFEB797831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6038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D7CEAB-32E9-8044-9DC9-D52403E15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ABC29E-E31A-2B42-8E5A-718192256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8E9119C-7FD9-E74B-8729-134906A90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7F7E6C-C086-0646-9178-C89CB4097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9C54-C6DB-BB42-A3CC-0C42B9A6F037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A26E38-0E74-864D-B1FF-879F9E81A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EE653E-B726-0F47-B35C-F335EF49A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1F7E-013B-754F-AA4F-DFEB797831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84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6AF3D0-ACBF-D546-BF3C-A241DCCEC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B9825A-65F5-7C4C-AC1F-3AF579CA4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A22B7BF-4D28-CD4A-AB01-01CAC5CA0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D15217E-8673-E44B-AB13-A6F1E0C427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AF7DCCE-5B9C-784C-AAB5-9EB3DE6DD1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01A55EF-3048-2E44-A269-298ED9F71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9C54-C6DB-BB42-A3CC-0C42B9A6F037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A894457-4781-7D45-B7C8-EC711757A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362B1D3-8D0D-C94F-8E0F-9F9E70291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1F7E-013B-754F-AA4F-DFEB797831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5433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72CE2C-F6AB-214B-A3BF-A2531BA64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1D4CEA7-8576-C347-B3A8-7B1BAC58E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9C54-C6DB-BB42-A3CC-0C42B9A6F037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5EE81DB-2351-1D4A-876A-6CDFB9A5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A7B207B-B0E2-F54B-9DE4-EB3BEDA6A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1F7E-013B-754F-AA4F-DFEB797831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093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C715C73-FFB0-124B-BC59-6798F1093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9C54-C6DB-BB42-A3CC-0C42B9A6F037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4ECB241-D762-9749-BF19-67EDA4566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8920A9-BDBB-B747-A406-A12E0CF27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1F7E-013B-754F-AA4F-DFEB797831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703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711FD4-57F0-1143-B66A-A2D3CD9CA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06B858-D32A-FA41-9B85-23EB01F4E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5709D2E-4B5F-4B4A-B309-106D68AC2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B10EF7-B96B-3C4A-B239-B2E4D74FD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9C54-C6DB-BB42-A3CC-0C42B9A6F037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6D0FBE-1EB4-B345-8DD6-B351BB50A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04ED62-AC9B-4C4B-B51E-F58F4DC02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1F7E-013B-754F-AA4F-DFEB797831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3339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937F6C-D3C1-9E49-8D87-51D0471B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284AD1E-EC9F-F74F-A66C-C37F552164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BDE2DD2-2428-1B47-9FA6-F2A30128A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89ABDF-917D-FF4A-85C7-4B3FE1F10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9C54-C6DB-BB42-A3CC-0C42B9A6F037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25B093D-0B42-1D4D-8039-30CAD2964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4255B0-3C8D-2041-B3CC-7D8BB7E3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1F7E-013B-754F-AA4F-DFEB797831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0851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FB66963-7A89-0749-B434-E83CE525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D3A6D0-2D0C-2641-B3CE-4AC54F69C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AD882E-E22F-0840-81C2-35A2D13172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A9C54-C6DB-BB42-A3CC-0C42B9A6F037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580456-BF87-9D4F-8F8F-E714DAFDA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593ABE-41D8-C545-8DDC-E3BA7B5CA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41F7E-013B-754F-AA4F-DFEB797831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988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6930913-C6A7-7647-80FA-FF85C2D25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0304"/>
            <a:ext cx="12192000" cy="164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38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64FE57-0AC8-CD41-9CAF-778A616C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Accelerate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search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FAFB07-12B6-F149-B163-A8C5C7B1B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" altLang="zh-CN" dirty="0"/>
              <a:t>In order to reach a throughput of 2k–10k algorithms/second/</a:t>
            </a:r>
            <a:r>
              <a:rPr lang="en" altLang="zh-CN" dirty="0" err="1"/>
              <a:t>cpu</a:t>
            </a:r>
            <a:r>
              <a:rPr lang="en" altLang="zh-CN" dirty="0"/>
              <a:t>, besides the use of small proxy tasks, we apply two additional upgrades:</a:t>
            </a:r>
          </a:p>
          <a:p>
            <a:pPr lvl="1"/>
            <a:r>
              <a:rPr lang="en" altLang="zh-CN" dirty="0"/>
              <a:t>detects equivalent supervised ML algorithms</a:t>
            </a:r>
            <a:r>
              <a:rPr lang="zh-CN" altLang="en-US" dirty="0"/>
              <a:t>   </a:t>
            </a:r>
            <a:r>
              <a:rPr lang="en-US" altLang="zh-CN" dirty="0"/>
              <a:t>4x</a:t>
            </a:r>
          </a:p>
          <a:p>
            <a:pPr lvl="1"/>
            <a:r>
              <a:rPr lang="en" altLang="zh-CN" dirty="0"/>
              <a:t>hurdles</a:t>
            </a:r>
            <a:r>
              <a:rPr kumimoji="1" lang="en-US" altLang="zh-CN" dirty="0"/>
              <a:t>(</a:t>
            </a:r>
            <a:r>
              <a:rPr lang="en" altLang="zh-CN" dirty="0"/>
              <a:t>The Evolved Transformer</a:t>
            </a:r>
            <a:r>
              <a:rPr kumimoji="1" lang="en-US" altLang="zh-CN" dirty="0"/>
              <a:t>)</a:t>
            </a:r>
            <a:r>
              <a:rPr kumimoji="1" lang="zh-CN" altLang="en-US" dirty="0"/>
              <a:t> </a:t>
            </a:r>
            <a:r>
              <a:rPr kumimoji="1" lang="en-US" altLang="zh-CN" dirty="0"/>
              <a:t>5x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33A8746-ED26-074D-900E-EBEEC0D10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845" y="3030259"/>
            <a:ext cx="3887453" cy="348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54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1DA210-5CB7-574A-A060-050147A06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Experiment</a:t>
            </a:r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73AA4FB-2A15-9A4E-A729-7E3145ACE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477" y="1228165"/>
            <a:ext cx="8160982" cy="528501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5A55CA7-D426-6E43-AD44-090E1ABB4652}"/>
              </a:ext>
            </a:extLst>
          </p:cNvPr>
          <p:cNvSpPr/>
          <p:nvPr/>
        </p:nvSpPr>
        <p:spPr>
          <a:xfrm>
            <a:off x="835533" y="1690688"/>
            <a:ext cx="3252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CIFAR</a:t>
            </a:r>
          </a:p>
          <a:p>
            <a:r>
              <a:rPr lang="en-US" altLang="zh-CN" dirty="0"/>
              <a:t>cost:</a:t>
            </a:r>
            <a:r>
              <a:rPr lang="zh-CN" altLang="en-US" dirty="0"/>
              <a:t> </a:t>
            </a:r>
            <a:r>
              <a:rPr lang="en-US" altLang="zh-CN" dirty="0"/>
              <a:t>10k</a:t>
            </a:r>
            <a:r>
              <a:rPr lang="zh-CN" altLang="en-US" dirty="0"/>
              <a:t> </a:t>
            </a:r>
            <a:r>
              <a:rPr lang="en-US" altLang="zh-CN" dirty="0" err="1"/>
              <a:t>cpu</a:t>
            </a:r>
            <a:r>
              <a:rPr lang="zh-CN" altLang="en-US" dirty="0"/>
              <a:t>、</a:t>
            </a:r>
            <a:r>
              <a:rPr lang="en-US" altLang="zh-CN" dirty="0"/>
              <a:t>5</a:t>
            </a:r>
            <a:r>
              <a:rPr lang="zh-CN" altLang="en-US" dirty="0"/>
              <a:t> </a:t>
            </a:r>
            <a:r>
              <a:rPr lang="en-US" altLang="zh-CN" dirty="0"/>
              <a:t>day</a:t>
            </a:r>
          </a:p>
        </p:txBody>
      </p:sp>
    </p:spTree>
    <p:extLst>
      <p:ext uri="{BB962C8B-B14F-4D97-AF65-F5344CB8AC3E}">
        <p14:creationId xmlns:p14="http://schemas.microsoft.com/office/powerpoint/2010/main" val="229757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2CA654-1A17-464A-8F1B-1B537AD7D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75F8E69-530C-5341-A696-C50EAEEEF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830" y="1324927"/>
            <a:ext cx="7729121" cy="537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91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187D1A-4D16-DD4F-8DA4-036879050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Framework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C2B7EB1-3168-2243-AE17-28F601C31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0822"/>
            <a:ext cx="12192000" cy="458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3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C4C6BBE2-E711-2245-A7FD-A37298D13B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dirty="0"/>
              <a:t>20200313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4AC2893-A8A8-A44E-BECC-09773D36D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0115"/>
            <a:ext cx="12192000" cy="197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40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E489A5-36F2-F145-8417-20D2AD09D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69FCF4-2FD0-4D4D-8488-CC820E28E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AutoML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" altLang="zh-CN" dirty="0"/>
              <a:t>focused on the architecture of neural network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" altLang="zh-CN" dirty="0"/>
              <a:t>relied on sophisticated expert-designed layers as building blocks—or similarly restrictive search spaces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goal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" altLang="zh-CN" dirty="0"/>
              <a:t>automatically discover complete machine learning algorithms just using </a:t>
            </a:r>
            <a:r>
              <a:rPr lang="en" altLang="zh-CN" b="1" dirty="0"/>
              <a:t>basic mathematical operations as building blocks</a:t>
            </a:r>
            <a:r>
              <a:rPr lang="en" altLang="zh-CN" dirty="0"/>
              <a:t>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3032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D508FB-63B9-BD4D-91BA-725E8D97D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Method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DB0CA0-4A80-9146-9C71-8D062D787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zh-CN" dirty="0"/>
              <a:t>Define</a:t>
            </a:r>
            <a:r>
              <a:rPr lang="zh-CN" altLang="en-US" dirty="0"/>
              <a:t> </a:t>
            </a:r>
            <a:r>
              <a:rPr lang="en" altLang="zh-CN" dirty="0"/>
              <a:t>a very large space of algorithms</a:t>
            </a:r>
          </a:p>
          <a:p>
            <a:r>
              <a:rPr kumimoji="1" lang="en-US" altLang="zh-CN" dirty="0"/>
              <a:t>Use</a:t>
            </a:r>
            <a:r>
              <a:rPr kumimoji="1" lang="zh-CN" altLang="en-US" dirty="0"/>
              <a:t> </a:t>
            </a:r>
            <a:r>
              <a:rPr kumimoji="1" lang="en-US" altLang="zh-CN" dirty="0"/>
              <a:t>some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method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search:</a:t>
            </a:r>
            <a:r>
              <a:rPr kumimoji="1" lang="zh-CN" altLang="en-US" dirty="0"/>
              <a:t> </a:t>
            </a:r>
            <a:r>
              <a:rPr kumimoji="1" lang="en-US" altLang="zh-CN" dirty="0"/>
              <a:t>grid/</a:t>
            </a:r>
            <a:r>
              <a:rPr lang="en" altLang="zh-CN" dirty="0"/>
              <a:t>evolutionary</a:t>
            </a:r>
          </a:p>
          <a:p>
            <a:r>
              <a:rPr kumimoji="1" lang="en-US" altLang="zh-CN" dirty="0" err="1"/>
              <a:t>Eval</a:t>
            </a:r>
            <a:r>
              <a:rPr kumimoji="1" lang="zh-CN" altLang="en-US" dirty="0"/>
              <a:t> </a:t>
            </a:r>
            <a:r>
              <a:rPr kumimoji="1" lang="en-US" altLang="zh-CN" dirty="0"/>
              <a:t>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proxy</a:t>
            </a:r>
            <a:r>
              <a:rPr kumimoji="1" lang="zh-CN" altLang="en-US" dirty="0"/>
              <a:t> </a:t>
            </a:r>
            <a:r>
              <a:rPr kumimoji="1" lang="en-US" altLang="zh-CN" dirty="0"/>
              <a:t>task</a:t>
            </a:r>
          </a:p>
          <a:p>
            <a:r>
              <a:rPr lang="en-US" altLang="zh-CN" dirty="0"/>
              <a:t>S</a:t>
            </a:r>
            <a:r>
              <a:rPr lang="en" altLang="zh-CN" dirty="0"/>
              <a:t>elect the best of the candidates by measuring their performance on </a:t>
            </a:r>
            <a:r>
              <a:rPr lang="en-US" altLang="zh-CN" dirty="0"/>
              <a:t>actual</a:t>
            </a:r>
            <a:r>
              <a:rPr lang="zh-CN" altLang="en-US" dirty="0"/>
              <a:t> </a:t>
            </a:r>
            <a:r>
              <a:rPr lang="en-US" altLang="zh-CN" dirty="0" err="1"/>
              <a:t>val</a:t>
            </a:r>
            <a:r>
              <a:rPr lang="zh-CN" altLang="en-US" dirty="0"/>
              <a:t> </a:t>
            </a:r>
            <a:r>
              <a:rPr lang="en-US" altLang="zh-CN" dirty="0"/>
              <a:t>set.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9064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D534B1-D4AB-BB49-9A8B-143B59FBC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Search</a:t>
            </a:r>
            <a:r>
              <a:rPr kumimoji="1" lang="zh-CN" altLang="en-US" dirty="0"/>
              <a:t> </a:t>
            </a:r>
            <a:r>
              <a:rPr kumimoji="1" lang="en-US" altLang="zh-CN" dirty="0"/>
              <a:t>space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557D50-2B1C-4F42-81F6-3DAD04239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Virtual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endParaRPr lang="en" altLang="zh-CN" dirty="0"/>
          </a:p>
          <a:p>
            <a:pPr lvl="1"/>
            <a:r>
              <a:rPr lang="en" altLang="zh-CN" dirty="0"/>
              <a:t>scalar, vector and matrix variables</a:t>
            </a:r>
          </a:p>
          <a:p>
            <a:r>
              <a:rPr lang="en-US" altLang="zh-CN" dirty="0"/>
              <a:t>Ops: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" altLang="zh-CN" dirty="0"/>
              <a:t>multiply a scalar with a </a:t>
            </a:r>
            <a:r>
              <a:rPr lang="en" altLang="zh-CN" dirty="0" err="1"/>
              <a:t>vecto</a:t>
            </a:r>
            <a:r>
              <a:rPr lang="en-US" altLang="zh-CN" dirty="0"/>
              <a:t>r</a:t>
            </a:r>
            <a:r>
              <a:rPr lang="zh-CN" altLang="en-US" dirty="0"/>
              <a:t> </a:t>
            </a:r>
            <a:r>
              <a:rPr lang="en-US" altLang="zh-CN" dirty="0" err="1"/>
              <a:t>etc</a:t>
            </a:r>
            <a:endParaRPr lang="en-US" altLang="zh-CN" dirty="0"/>
          </a:p>
          <a:p>
            <a:pPr lvl="1"/>
            <a:r>
              <a:rPr kumimoji="1" lang="en-US" altLang="zh-CN" dirty="0"/>
              <a:t>NO</a:t>
            </a:r>
            <a:r>
              <a:rPr kumimoji="1" lang="zh-CN" altLang="en-US" dirty="0"/>
              <a:t> </a:t>
            </a:r>
            <a:r>
              <a:rPr lang="en" altLang="zh-CN" dirty="0"/>
              <a:t>high-school level</a:t>
            </a:r>
            <a:r>
              <a:rPr lang="zh-CN" altLang="en-US" dirty="0"/>
              <a:t> </a:t>
            </a:r>
            <a:r>
              <a:rPr lang="en-US" altLang="zh-CN" dirty="0"/>
              <a:t>ops:</a:t>
            </a:r>
            <a:r>
              <a:rPr lang="zh-CN" altLang="en-US" dirty="0"/>
              <a:t> </a:t>
            </a:r>
            <a:endParaRPr lang="en-US" altLang="zh-CN" dirty="0"/>
          </a:p>
          <a:p>
            <a:pPr marL="457200" lvl="1" indent="0">
              <a:buNone/>
            </a:pPr>
            <a:r>
              <a:rPr lang="zh-CN" altLang="en-US" dirty="0"/>
              <a:t>           </a:t>
            </a:r>
            <a:r>
              <a:rPr lang="en-US" altLang="zh-CN" dirty="0"/>
              <a:t>e.g.</a:t>
            </a:r>
            <a:r>
              <a:rPr lang="zh-CN" altLang="en-US" dirty="0"/>
              <a:t> </a:t>
            </a:r>
            <a:r>
              <a:rPr lang="en" altLang="zh-CN" dirty="0"/>
              <a:t>matrix decompositions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D3D33B2-D56D-3C4E-821B-D06D54C34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532" y="721895"/>
            <a:ext cx="5785695" cy="554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23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FD10DE-366E-F041-B7D3-70C3AEBA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Search Method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CC4BB0C-1821-2F46-8B66-FBF641EFF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062" y="0"/>
            <a:ext cx="5536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3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26591E-AAED-A743-ADC7-30769619D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</a:t>
            </a:r>
            <a:r>
              <a:rPr lang="en" altLang="zh-CN" dirty="0" err="1"/>
              <a:t>utations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535DB8-BB03-2D49-9DC0-DF0239767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073" y="0"/>
            <a:ext cx="4939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98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243</Words>
  <Application>Microsoft Macintosh PowerPoint</Application>
  <PresentationFormat>宽屏</PresentationFormat>
  <Paragraphs>29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等线</vt:lpstr>
      <vt:lpstr>等线 Light</vt:lpstr>
      <vt:lpstr>Arial</vt:lpstr>
      <vt:lpstr>Office 主题​​</vt:lpstr>
      <vt:lpstr>PowerPoint 演示文稿</vt:lpstr>
      <vt:lpstr>Motivation</vt:lpstr>
      <vt:lpstr>Framework</vt:lpstr>
      <vt:lpstr>PowerPoint 演示文稿</vt:lpstr>
      <vt:lpstr>Motivation</vt:lpstr>
      <vt:lpstr>Method</vt:lpstr>
      <vt:lpstr>Search space</vt:lpstr>
      <vt:lpstr>Search Method</vt:lpstr>
      <vt:lpstr>Mutations</vt:lpstr>
      <vt:lpstr>Accelerate search</vt:lpstr>
      <vt:lpstr>Experiment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任广辉</dc:creator>
  <cp:lastModifiedBy>任广辉</cp:lastModifiedBy>
  <cp:revision>21</cp:revision>
  <dcterms:created xsi:type="dcterms:W3CDTF">2020-03-12T14:37:11Z</dcterms:created>
  <dcterms:modified xsi:type="dcterms:W3CDTF">2020-03-15T10:55:36Z</dcterms:modified>
</cp:coreProperties>
</file>