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468" y="7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17CB97E-D074-4717-BD74-D36206DBE7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FDCDDC6-C8DA-4903-8E02-4F93AB6AB7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C17547F-DBAA-4B28-B792-D4AA4F1C2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2A738-9386-4047-BC5A-D00299DBC203}" type="datetimeFigureOut">
              <a:rPr lang="zh-CN" altLang="en-US" smtClean="0"/>
              <a:t>2019/12/5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B669E5C-CCBD-44A0-BA87-021EE4B7E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A70177C-059D-4DFB-B89A-8E256EA37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8FCCC-A05D-4479-9642-2B90B5B3E9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8350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F986A4B-D450-4793-853A-3D31E5EBB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501D99E-9B8A-4029-8186-556151AAD3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652B401-0CD1-4111-B161-4088616AD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2A738-9386-4047-BC5A-D00299DBC203}" type="datetimeFigureOut">
              <a:rPr lang="zh-CN" altLang="en-US" smtClean="0"/>
              <a:t>2019/12/5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FE04A47-805B-4E58-8903-496B2D15F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B639A47-2643-43AD-948B-A3B99D682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8FCCC-A05D-4479-9642-2B90B5B3E9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6432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BD02271F-6177-4446-B1E1-0B02D598BB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CDD27BC-090F-4F16-864A-A7F67894CA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5BF6595-33AB-4516-8ABA-6510969FC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2A738-9386-4047-BC5A-D00299DBC203}" type="datetimeFigureOut">
              <a:rPr lang="zh-CN" altLang="en-US" smtClean="0"/>
              <a:t>2019/12/5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24DFFFD-2EA6-4099-BA5D-7B92DADBF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EC4126B-83C1-4C73-A48D-F818BCCE7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8FCCC-A05D-4479-9642-2B90B5B3E9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3897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5077F4-56DD-4386-B4E8-7D5D86EFE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3A39471-DD53-46D1-930A-0ABF6D232E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A46FF01-0B98-4CBD-9952-B0C3FBA0A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2A738-9386-4047-BC5A-D00299DBC203}" type="datetimeFigureOut">
              <a:rPr lang="zh-CN" altLang="en-US" smtClean="0"/>
              <a:t>2019/12/5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FD54F74-10D7-4F61-B2F1-B067B0CCB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0E558F9-5857-4287-8BB6-0E26AB5DA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8FCCC-A05D-4479-9642-2B90B5B3E9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6325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56BE311-4BB2-483C-BAEA-133B535D7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71F6A60-1C47-40B7-9041-9504AE443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17E48F3-2DB8-47CC-B385-E6BE82B22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2A738-9386-4047-BC5A-D00299DBC203}" type="datetimeFigureOut">
              <a:rPr lang="zh-CN" altLang="en-US" smtClean="0"/>
              <a:t>2019/12/5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3E390C0-AA82-47E5-95B2-23EAF0CE3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ACFFF99-2E97-439F-93EF-F732037F5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8FCCC-A05D-4479-9642-2B90B5B3E9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8175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FC24E6-C398-47C6-86A4-F738DAD0B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D890D81-35E3-4E29-A5A7-AFA080724C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BA4FD97-FF4D-49A5-B6C4-89942A9027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8A29B8A-A2A1-4B15-A036-F9A668879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2A738-9386-4047-BC5A-D00299DBC203}" type="datetimeFigureOut">
              <a:rPr lang="zh-CN" altLang="en-US" smtClean="0"/>
              <a:t>2019/12/5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CECD55A-14F3-47DA-AE8C-BEB90E0B6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A578725-E738-4507-99D9-7DDC84570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8FCCC-A05D-4479-9642-2B90B5B3E9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9336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5E5D78D-9AEF-4145-A154-9BDDB7743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627DE0D-2033-49B1-AF57-486EE1D76C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5631E3E-6E7D-4DDF-AFD8-19E96336D3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73B4FCA-A432-42E1-8A1D-6B07220A17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A04A08F-CD0B-4FEE-8F8B-F9D526C5AC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98CEC51F-C98F-479E-B54F-D2F1EF053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2A738-9386-4047-BC5A-D00299DBC203}" type="datetimeFigureOut">
              <a:rPr lang="zh-CN" altLang="en-US" smtClean="0"/>
              <a:t>2019/12/5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F747C753-08D2-4D76-8E83-7C3C7F7F1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9818A15-767D-4832-9C1F-03F4FFF4B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8FCCC-A05D-4479-9642-2B90B5B3E9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8320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8C8FE0A-7EB6-4376-BE62-67F1C5A08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D86DAE6-E07C-4D39-A655-C44B4C6DC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2A738-9386-4047-BC5A-D00299DBC203}" type="datetimeFigureOut">
              <a:rPr lang="zh-CN" altLang="en-US" smtClean="0"/>
              <a:t>2019/12/5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7483ACB-7898-40F1-B0FE-8580F01B4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2977209-A9D2-4635-AE05-15913F538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8FCCC-A05D-4479-9642-2B90B5B3E9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9426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718C7729-5F57-4D82-B8C2-2FC86CA99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2A738-9386-4047-BC5A-D00299DBC203}" type="datetimeFigureOut">
              <a:rPr lang="zh-CN" altLang="en-US" smtClean="0"/>
              <a:t>2019/12/5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5614A99-9B19-4C51-91BA-C35A1CB9F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181E5B6-29DD-4D9A-A0AF-F55804CF3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8FCCC-A05D-4479-9642-2B90B5B3E9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6604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2926875-D058-482B-AEDC-6ED72FD7D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E158CC3-96FA-4CF7-A5C4-A988DC4D3B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E00B5BC-CB9A-49D3-B14E-63D4573739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09916A7-F953-4CFB-A5CE-D5EFF34F1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2A738-9386-4047-BC5A-D00299DBC203}" type="datetimeFigureOut">
              <a:rPr lang="zh-CN" altLang="en-US" smtClean="0"/>
              <a:t>2019/12/5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0DB1D30-D530-4B72-BC59-52C1ABE28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0DD610F-35B5-4FCC-BA24-7A38BA6DB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8FCCC-A05D-4479-9642-2B90B5B3E9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0535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440219-D12C-4F8E-9FE4-8350D9BCC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3D96228-269F-4826-9115-DDEB17C10A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28BF236-C089-45D6-844A-B84EDD94D8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2D4E525-9B09-4375-BCCD-B0C04038F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2A738-9386-4047-BC5A-D00299DBC203}" type="datetimeFigureOut">
              <a:rPr lang="zh-CN" altLang="en-US" smtClean="0"/>
              <a:t>2019/12/5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1DF3B7A-97DB-4677-8986-BC602AA30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31DBE80-BCCA-4415-BEED-147597FBD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8FCCC-A05D-4479-9642-2B90B5B3E9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3449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CFAC83B0-8B06-4D07-A21B-189F30631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C8BCD66-E58F-4564-AC99-F8C6A82B96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76F00C9-DC20-4A75-957C-931B18424D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2A738-9386-4047-BC5A-D00299DBC203}" type="datetimeFigureOut">
              <a:rPr lang="zh-CN" altLang="en-US" smtClean="0"/>
              <a:t>2019/12/5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4F523D3-AB3C-48E6-91BA-384CFADD56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61956B5-DDA9-43B6-89CE-FB8447F0E4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8FCCC-A05D-4479-9642-2B90B5B3E9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3384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3B15332-5778-45CF-A212-FE0A03C79E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5" y="1665264"/>
            <a:ext cx="10991850" cy="3527471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EB14CA3E-4677-4506-B9CF-DCC79216CCE9}"/>
              </a:ext>
            </a:extLst>
          </p:cNvPr>
          <p:cNvSpPr txBox="1"/>
          <p:nvPr/>
        </p:nvSpPr>
        <p:spPr>
          <a:xfrm>
            <a:off x="9042400" y="5683250"/>
            <a:ext cx="1132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ACL 2019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319420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FBA0F791-876A-4A05-A2BE-A117EA60C08E}"/>
              </a:ext>
            </a:extLst>
          </p:cNvPr>
          <p:cNvSpPr txBox="1"/>
          <p:nvPr/>
        </p:nvSpPr>
        <p:spPr>
          <a:xfrm>
            <a:off x="552450" y="361950"/>
            <a:ext cx="18998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/>
              <a:t>Experiments</a:t>
            </a:r>
            <a:endParaRPr lang="zh-CN" altLang="en-US" sz="2400" b="1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771DEC43-25D4-4C42-8FE4-66F80F68F9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0" y="1530350"/>
            <a:ext cx="4852987" cy="295751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2E89309-95AB-4B91-981D-3E7C6E13FE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7642" y="1549400"/>
            <a:ext cx="4985670" cy="27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1007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FBA0F791-876A-4A05-A2BE-A117EA60C08E}"/>
              </a:ext>
            </a:extLst>
          </p:cNvPr>
          <p:cNvSpPr txBox="1"/>
          <p:nvPr/>
        </p:nvSpPr>
        <p:spPr>
          <a:xfrm>
            <a:off x="552450" y="361950"/>
            <a:ext cx="19527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/>
              <a:t>Visualization</a:t>
            </a:r>
            <a:endParaRPr lang="zh-CN" altLang="en-US" sz="2400" b="1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36114A1-1643-4B41-AC89-159B1EE7B4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45107"/>
            <a:ext cx="12192000" cy="3367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132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FBA0F791-876A-4A05-A2BE-A117EA60C08E}"/>
              </a:ext>
            </a:extLst>
          </p:cNvPr>
          <p:cNvSpPr txBox="1"/>
          <p:nvPr/>
        </p:nvSpPr>
        <p:spPr>
          <a:xfrm>
            <a:off x="552450" y="361950"/>
            <a:ext cx="809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/>
              <a:t>Task</a:t>
            </a:r>
            <a:endParaRPr lang="zh-CN" altLang="en-US" sz="2400" b="1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69664C5-C0AD-41FA-8121-C6A3AF2E3C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2287" y="823615"/>
            <a:ext cx="9745204" cy="3628944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D6FC5E2D-DC7F-43C2-B7EA-75F7A36E9167}"/>
              </a:ext>
            </a:extLst>
          </p:cNvPr>
          <p:cNvSpPr txBox="1"/>
          <p:nvPr/>
        </p:nvSpPr>
        <p:spPr>
          <a:xfrm>
            <a:off x="1362287" y="4737100"/>
            <a:ext cx="8986732" cy="9687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/>
              <a:t>Sarcasm detection is important to the tasks that require knowledge of </a:t>
            </a:r>
            <a:r>
              <a:rPr lang="en-US" altLang="zh-CN" sz="2000" i="1" dirty="0"/>
              <a:t>people’s real sentiment</a:t>
            </a:r>
            <a:r>
              <a:rPr lang="en-US" altLang="zh-CN" sz="2000" dirty="0"/>
              <a:t>.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95381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FBA0F791-876A-4A05-A2BE-A117EA60C08E}"/>
              </a:ext>
            </a:extLst>
          </p:cNvPr>
          <p:cNvSpPr txBox="1"/>
          <p:nvPr/>
        </p:nvSpPr>
        <p:spPr>
          <a:xfrm>
            <a:off x="552450" y="361950"/>
            <a:ext cx="19639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/>
              <a:t>Contribution</a:t>
            </a:r>
            <a:endParaRPr lang="zh-CN" altLang="en-US" sz="2400" b="1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5BDE6F2F-C335-4468-AA4B-816F0D30AE72}"/>
              </a:ext>
            </a:extLst>
          </p:cNvPr>
          <p:cNvSpPr txBox="1"/>
          <p:nvPr/>
        </p:nvSpPr>
        <p:spPr>
          <a:xfrm>
            <a:off x="1644650" y="1358900"/>
            <a:ext cx="8559800" cy="4200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/>
              <a:t>Propose a novel hierarchical fusion model involving image, attribute and text modalities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20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/>
              <a:t>Create a new dataset for multi-modal Twitter sarcasm detection and release it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20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/>
              <a:t>Quantitatively show the significance of each modality in Twitter sarcasm detection. Image attributes need to be further considered to fully unleash the potential of images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00079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FBA0F791-876A-4A05-A2BE-A117EA60C08E}"/>
              </a:ext>
            </a:extLst>
          </p:cNvPr>
          <p:cNvSpPr txBox="1"/>
          <p:nvPr/>
        </p:nvSpPr>
        <p:spPr>
          <a:xfrm>
            <a:off x="552450" y="361950"/>
            <a:ext cx="12923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/>
              <a:t>Method</a:t>
            </a:r>
            <a:endParaRPr lang="zh-CN" altLang="en-US" sz="2400" b="1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0FCFD35-9FCA-4C8A-86CF-E5B630527A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3165" y="823615"/>
            <a:ext cx="8965670" cy="5766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214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FBA0F791-876A-4A05-A2BE-A117EA60C08E}"/>
              </a:ext>
            </a:extLst>
          </p:cNvPr>
          <p:cNvSpPr txBox="1"/>
          <p:nvPr/>
        </p:nvSpPr>
        <p:spPr>
          <a:xfrm>
            <a:off x="552450" y="361950"/>
            <a:ext cx="4392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/>
              <a:t>Image Feature Representation</a:t>
            </a:r>
            <a:endParaRPr lang="zh-CN" altLang="en-US" sz="24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661DABB1-0BAB-47BD-A6A2-7988D72ABF38}"/>
                  </a:ext>
                </a:extLst>
              </p:cNvPr>
              <p:cNvSpPr txBox="1"/>
              <p:nvPr/>
            </p:nvSpPr>
            <p:spPr>
              <a:xfrm>
                <a:off x="1752600" y="1447800"/>
                <a:ext cx="8686800" cy="3359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A input image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altLang="zh-CN" sz="2000" dirty="0"/>
                  <a:t> is resized to 448 x 448 and divided into 14 x 14 regions</a:t>
                </a:r>
              </a:p>
              <a:p>
                <a:pPr>
                  <a:lnSpc>
                    <a:spcPct val="150000"/>
                  </a:lnSpc>
                </a:pPr>
                <a:endParaRPr lang="en-US" altLang="zh-CN" sz="2000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Each region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 dirty="0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=1;2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;196) </m:t>
                    </m:r>
                  </m:oMath>
                </a14:m>
                <a:r>
                  <a:rPr lang="en-US" altLang="zh-CN" sz="2000" dirty="0"/>
                  <a:t>is then sent through the </a:t>
                </a:r>
                <a:r>
                  <a:rPr lang="en-US" altLang="zh-CN" sz="2000" dirty="0" err="1"/>
                  <a:t>ResNet</a:t>
                </a:r>
                <a:r>
                  <a:rPr lang="en-US" altLang="zh-CN" sz="2000" dirty="0"/>
                  <a:t> model to obtain a regional feature representation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sz="2000" i="1" dirty="0" smtClean="0">
                            <a:latin typeface="Cambria Math" panose="02040503050406030204" pitchFamily="18" charset="0"/>
                          </a:rPr>
                          <m:t>𝑟𝑒𝑔𝑖𝑜</m:t>
                        </m:r>
                        <m:sSub>
                          <m:sSubPr>
                            <m:ctrlPr>
                              <a:rPr lang="en-US" altLang="zh-CN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sz="200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altLang="zh-CN" sz="2000" dirty="0"/>
                  <a:t> , a.k.a. a raw image vector</a:t>
                </a:r>
              </a:p>
              <a:p>
                <a:pPr>
                  <a:lnSpc>
                    <a:spcPct val="150000"/>
                  </a:lnSpc>
                </a:pPr>
                <a:endParaRPr lang="en-US" altLang="zh-CN" sz="2000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The image guidance vector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sz="2000" i="1" dirty="0" smtClean="0">
                            <a:latin typeface="Cambria Math" panose="02040503050406030204" pitchFamily="18" charset="0"/>
                          </a:rPr>
                          <m:t>𝑖𝑚𝑎𝑔𝑒</m:t>
                        </m:r>
                      </m:sub>
                    </m:sSub>
                  </m:oMath>
                </a14:m>
                <a:r>
                  <a:rPr lang="en-US" altLang="zh-CN" sz="2000" dirty="0"/>
                  <a:t> is the average of all regional image vectors</a:t>
                </a:r>
              </a:p>
            </p:txBody>
          </p:sp>
        </mc:Choice>
        <mc:Fallback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661DABB1-0BAB-47BD-A6A2-7988D72ABF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1447800"/>
                <a:ext cx="8686800" cy="3359318"/>
              </a:xfrm>
              <a:prstGeom prst="rect">
                <a:avLst/>
              </a:prstGeom>
              <a:blipFill>
                <a:blip r:embed="rId2"/>
                <a:stretch>
                  <a:fillRect l="-632" b="-21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291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FBA0F791-876A-4A05-A2BE-A117EA60C08E}"/>
              </a:ext>
            </a:extLst>
          </p:cNvPr>
          <p:cNvSpPr txBox="1"/>
          <p:nvPr/>
        </p:nvSpPr>
        <p:spPr>
          <a:xfrm>
            <a:off x="552450" y="361950"/>
            <a:ext cx="47820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/>
              <a:t>Attribute Feature Representation</a:t>
            </a:r>
            <a:endParaRPr lang="zh-CN" altLang="en-US" sz="24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661DABB1-0BAB-47BD-A6A2-7988D72ABF38}"/>
                  </a:ext>
                </a:extLst>
              </p:cNvPr>
              <p:cNvSpPr txBox="1"/>
              <p:nvPr/>
            </p:nvSpPr>
            <p:spPr>
              <a:xfrm>
                <a:off x="1266825" y="1143000"/>
                <a:ext cx="9658350" cy="3738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First train an attribute predictor with ResNet-101 and COCO image captioning dataset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altLang="zh-CN" sz="2000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Then the attribute predictor is used to predict five attributes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00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=1;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;5)</m:t>
                    </m:r>
                  </m:oMath>
                </a14:m>
                <a:r>
                  <a:rPr lang="en-US" altLang="zh-CN" sz="2000" dirty="0"/>
                  <a:t> for each image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altLang="zh-CN" sz="2000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The attribute guidance vector is obtained by weighted average</a:t>
                </a:r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altLang="zh-CN" sz="2000" dirty="0"/>
              </a:p>
            </p:txBody>
          </p:sp>
        </mc:Choice>
        <mc:Fallback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661DABB1-0BAB-47BD-A6A2-7988D72ABF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6825" y="1143000"/>
                <a:ext cx="9658350" cy="3738780"/>
              </a:xfrm>
              <a:prstGeom prst="rect">
                <a:avLst/>
              </a:prstGeom>
              <a:blipFill>
                <a:blip r:embed="rId2"/>
                <a:stretch>
                  <a:fillRect l="-5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A49A860B-3056-4327-ADA0-9C085893F8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050" y="4659209"/>
            <a:ext cx="3752850" cy="1501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366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FBA0F791-876A-4A05-A2BE-A117EA60C08E}"/>
              </a:ext>
            </a:extLst>
          </p:cNvPr>
          <p:cNvSpPr txBox="1"/>
          <p:nvPr/>
        </p:nvSpPr>
        <p:spPr>
          <a:xfrm>
            <a:off x="552450" y="361950"/>
            <a:ext cx="41184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/>
              <a:t>Text Feature Representation</a:t>
            </a:r>
            <a:endParaRPr lang="zh-CN" altLang="en-US" sz="2400" b="1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1C0934E-5822-4DCA-9219-A29AE747CB31}"/>
              </a:ext>
            </a:extLst>
          </p:cNvPr>
          <p:cNvSpPr txBox="1"/>
          <p:nvPr/>
        </p:nvSpPr>
        <p:spPr>
          <a:xfrm>
            <a:off x="1266825" y="1530350"/>
            <a:ext cx="8537575" cy="2815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/>
              <a:t>Bi-LSTM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20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/>
              <a:t>The text guidance vector is the arithmetic average of hidden states in each time step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20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/>
              <a:t>Early fusion: use attribute guidance vector as the initial state of Bi-LSTM</a:t>
            </a:r>
          </a:p>
        </p:txBody>
      </p:sp>
    </p:spTree>
    <p:extLst>
      <p:ext uri="{BB962C8B-B14F-4D97-AF65-F5344CB8AC3E}">
        <p14:creationId xmlns:p14="http://schemas.microsoft.com/office/powerpoint/2010/main" val="2537561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FBA0F791-876A-4A05-A2BE-A117EA60C08E}"/>
              </a:ext>
            </a:extLst>
          </p:cNvPr>
          <p:cNvSpPr txBox="1"/>
          <p:nvPr/>
        </p:nvSpPr>
        <p:spPr>
          <a:xfrm>
            <a:off x="552450" y="361950"/>
            <a:ext cx="33009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/>
              <a:t>Representation Fusion</a:t>
            </a:r>
            <a:endParaRPr lang="zh-CN" altLang="en-US" sz="24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51C0934E-5822-4DCA-9219-A29AE747CB31}"/>
                  </a:ext>
                </a:extLst>
              </p:cNvPr>
              <p:cNvSpPr txBox="1"/>
              <p:nvPr/>
            </p:nvSpPr>
            <p:spPr>
              <a:xfrm>
                <a:off x="1827213" y="3810331"/>
                <a:ext cx="8332788" cy="19911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altLang="zh-CN" sz="2000" dirty="0"/>
                  <a:t> is the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zh-CN" sz="2000" dirty="0"/>
                  <a:t>-</a:t>
                </a:r>
                <a:r>
                  <a:rPr lang="en-US" altLang="zh-CN" sz="2000" dirty="0" err="1"/>
                  <a:t>th</a:t>
                </a:r>
                <a:r>
                  <a:rPr lang="en-US" altLang="zh-CN" sz="2000" dirty="0"/>
                  <a:t> raw vector from modality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altLang="zh-CN" sz="2000" dirty="0"/>
                  <a:t> (which may be text, image or attribute) 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CN" sz="2000" dirty="0"/>
                  <a:t> is the guidance vector of the modality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zh-CN" sz="2000" dirty="0"/>
                  <a:t> (which may be text, image or attribute)</a:t>
                </a:r>
              </a:p>
            </p:txBody>
          </p:sp>
        </mc:Choice>
        <mc:Fallback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51C0934E-5822-4DCA-9219-A29AE747CB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7213" y="3810331"/>
                <a:ext cx="8332788" cy="1991123"/>
              </a:xfrm>
              <a:prstGeom prst="rect">
                <a:avLst/>
              </a:prstGeom>
              <a:blipFill>
                <a:blip r:embed="rId2"/>
                <a:stretch>
                  <a:fillRect l="-658" b="-42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图片 1">
            <a:extLst>
              <a:ext uri="{FF2B5EF4-FFF2-40B4-BE49-F238E27FC236}">
                <a16:creationId xmlns:a16="http://schemas.microsoft.com/office/drawing/2014/main" id="{012E7CBD-B0E2-42BD-867D-6D05F2761D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3080" y="965200"/>
            <a:ext cx="4881120" cy="270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1913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FBA0F791-876A-4A05-A2BE-A117EA60C08E}"/>
              </a:ext>
            </a:extLst>
          </p:cNvPr>
          <p:cNvSpPr txBox="1"/>
          <p:nvPr/>
        </p:nvSpPr>
        <p:spPr>
          <a:xfrm>
            <a:off x="552450" y="361950"/>
            <a:ext cx="24224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/>
              <a:t>Modality Fusion</a:t>
            </a:r>
            <a:endParaRPr lang="zh-CN" altLang="en-US" sz="2400" b="1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E0A4D4D-2C14-47CF-AA4A-CB88292E8D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433" y="1777999"/>
            <a:ext cx="4989134" cy="2032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5044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262</Words>
  <Application>Microsoft Office PowerPoint</Application>
  <PresentationFormat>宽屏</PresentationFormat>
  <Paragraphs>34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6" baseType="lpstr">
      <vt:lpstr>等线</vt:lpstr>
      <vt:lpstr>等线 Light</vt:lpstr>
      <vt:lpstr>Arial</vt:lpstr>
      <vt:lpstr>Cambria Math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Ibara Mayaka</dc:creator>
  <cp:lastModifiedBy>Ibara Mayaka</cp:lastModifiedBy>
  <cp:revision>19</cp:revision>
  <dcterms:created xsi:type="dcterms:W3CDTF">2019-12-05T08:29:57Z</dcterms:created>
  <dcterms:modified xsi:type="dcterms:W3CDTF">2019-12-05T09:31:19Z</dcterms:modified>
</cp:coreProperties>
</file>