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21" r:id="rId6"/>
    <p:sldId id="412" r:id="rId7"/>
    <p:sldId id="42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3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630" y="1932305"/>
            <a:ext cx="8206105" cy="29933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Ablation on final output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4270" y="1832610"/>
            <a:ext cx="9903460" cy="3703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Effect of expanding input sequence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7430" y="1703705"/>
            <a:ext cx="9670415" cy="42564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Effect of sharing prompts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2560" y="1625600"/>
            <a:ext cx="9326880" cy="4540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Effect of prompt initialization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5025" y="1845310"/>
            <a:ext cx="10522585" cy="37547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Sensitivity to prompt length for the prompt depth experiments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1055" y="2040890"/>
            <a:ext cx="10549890" cy="3277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4935" y="577215"/>
            <a:ext cx="9422765" cy="43008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29210" y="5440045"/>
            <a:ext cx="122497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/>
              <a:t>can we create prompts with pixels instead? </a:t>
            </a:r>
            <a:endParaRPr lang="zh-CN" altLang="en-US"/>
          </a:p>
          <a:p>
            <a:pPr algn="ctr"/>
            <a:r>
              <a:rPr lang="zh-CN" altLang="en-US"/>
              <a:t>In other words, can pretrained</a:t>
            </a:r>
            <a:r>
              <a:rPr lang="en-US" altLang="zh-CN"/>
              <a:t> </a:t>
            </a:r>
            <a:r>
              <a:rPr lang="zh-CN" altLang="en-US"/>
              <a:t>vision models be adapted to a new task solely by adding pixels to their inputs?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pre-trained</a:t>
            </a:r>
            <a:r>
              <a:rPr lang="en-US" altLang="zh-CN"/>
              <a:t> </a:t>
            </a:r>
            <a:r>
              <a:rPr lang="zh-CN" altLang="en-US"/>
              <a:t>vision models be adapted to a new task solely by </a:t>
            </a:r>
            <a:r>
              <a:rPr lang="zh-CN" altLang="en-US" b="1"/>
              <a:t>adding pixels to their inputs</a:t>
            </a:r>
            <a:endParaRPr lang="zh-CN" altLang="en-US" b="1"/>
          </a:p>
          <a:p>
            <a:r>
              <a:rPr lang="zh-CN" altLang="en-US"/>
              <a:t>di</a:t>
            </a:r>
            <a:r>
              <a:rPr lang="en-US" altLang="zh-CN"/>
              <a:t>ffi</a:t>
            </a:r>
            <a:r>
              <a:rPr lang="zh-CN" altLang="en-US"/>
              <a:t>cult to hand-craft prompts as in NLP</a:t>
            </a:r>
            <a:r>
              <a:rPr lang="en-US" altLang="zh-CN"/>
              <a:t>,</a:t>
            </a:r>
            <a:r>
              <a:rPr lang="zh-CN" altLang="en-US"/>
              <a:t>a simple </a:t>
            </a:r>
            <a:r>
              <a:rPr lang="zh-CN" altLang="en-US" b="1"/>
              <a:t>gradient-based approach</a:t>
            </a:r>
            <a:r>
              <a:rPr lang="zh-CN" altLang="en-US"/>
              <a:t> where we directly optimize the visual prompt</a:t>
            </a:r>
            <a:endParaRPr lang="zh-CN" altLang="en-US"/>
          </a:p>
          <a:p>
            <a:r>
              <a:rPr lang="zh-CN" altLang="en-US"/>
              <a:t>prompt parameters φ and the model parameters θ</a:t>
            </a:r>
            <a:r>
              <a:rPr lang="en-US" altLang="zh-CN"/>
              <a:t>, the gradient updates are applied only to the prompt parameters φ and the model parameters θ </a:t>
            </a:r>
            <a:r>
              <a:rPr lang="zh-CN" altLang="en-US"/>
              <a:t>remain frozen</a:t>
            </a:r>
            <a:endParaRPr lang="zh-CN" altLang="en-US"/>
          </a:p>
          <a:p>
            <a:r>
              <a:rPr lang="zh-CN" altLang="en-US"/>
              <a:t>在训练过程中，该模型使正确的标签y的可能性最大化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evaluation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0" y="4620895"/>
            <a:ext cx="2984500" cy="805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225" y="5852795"/>
            <a:ext cx="4528185" cy="7334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 one vision-language model and three standard vision models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1.How much does visual prompting help to </a:t>
            </a:r>
            <a:r>
              <a:rPr lang="en-US" altLang="zh-CN" b="1"/>
              <a:t>improve performance of a text-prompted CLIP</a:t>
            </a:r>
            <a:r>
              <a:rPr lang="en-US" altLang="zh-CN"/>
              <a:t>?</a:t>
            </a:r>
            <a:endParaRPr lang="en-US" altLang="zh-CN"/>
          </a:p>
          <a:p>
            <a:r>
              <a:rPr lang="en-US" altLang="zh-CN"/>
              <a:t>2. can visual prompts be generally used to </a:t>
            </a:r>
            <a:r>
              <a:rPr lang="en-US" altLang="zh-CN" b="1"/>
              <a:t>adapt arbitrary vision models</a:t>
            </a:r>
            <a:r>
              <a:rPr lang="en-US" altLang="zh-CN"/>
              <a:t>?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735" y="2052955"/>
            <a:ext cx="7282180" cy="1743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Prompt Design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visual</a:t>
            </a:r>
            <a:r>
              <a:rPr lang="en-US" altLang="zh-CN" sz="2400"/>
              <a:t> </a:t>
            </a:r>
            <a:r>
              <a:rPr lang="zh-CN" altLang="en-US" sz="2400"/>
              <a:t>templates</a:t>
            </a:r>
            <a:endParaRPr lang="zh-CN" altLang="en-US" sz="2400"/>
          </a:p>
          <a:p>
            <a:pPr lvl="1"/>
            <a:r>
              <a:rPr lang="zh-CN" altLang="en-US" sz="2130"/>
              <a:t>pixel patch at random location</a:t>
            </a:r>
            <a:endParaRPr lang="zh-CN" altLang="en-US" sz="2130"/>
          </a:p>
          <a:p>
            <a:pPr lvl="1"/>
            <a:r>
              <a:rPr lang="zh-CN" altLang="en-US" sz="2130"/>
              <a:t>pixel patch at </a:t>
            </a:r>
            <a:r>
              <a:rPr lang="en-US" altLang="zh-CN" sz="2130"/>
              <a:t>fi</a:t>
            </a:r>
            <a:r>
              <a:rPr lang="zh-CN" altLang="en-US" sz="2130"/>
              <a:t>xed location</a:t>
            </a:r>
            <a:endParaRPr lang="zh-CN" altLang="en-US" sz="2130"/>
          </a:p>
          <a:p>
            <a:pPr lvl="1"/>
            <a:r>
              <a:rPr lang="zh-CN" altLang="en-US" sz="2130"/>
              <a:t>padding</a:t>
            </a:r>
            <a:endParaRPr lang="zh-CN" altLang="en-US" sz="2130"/>
          </a:p>
          <a:p>
            <a:r>
              <a:rPr lang="zh-CN" altLang="en-US" sz="2400"/>
              <a:t>prompt sizes</a:t>
            </a:r>
            <a:r>
              <a:rPr lang="en-US" altLang="zh-CN" sz="2400"/>
              <a:t> p</a:t>
            </a:r>
            <a:endParaRPr lang="en-US" altLang="zh-CN" sz="2400"/>
          </a:p>
          <a:p>
            <a:pPr lvl="1"/>
            <a:r>
              <a:rPr lang="en-US" altLang="zh-CN" sz="2130"/>
              <a:t>patches:C * p</a:t>
            </a:r>
            <a:r>
              <a:rPr lang="en-US" altLang="zh-CN" sz="2130" baseline="30000"/>
              <a:t>2</a:t>
            </a:r>
            <a:endParaRPr lang="en-US" altLang="zh-CN" sz="2130" baseline="30000"/>
          </a:p>
          <a:p>
            <a:pPr lvl="1" algn="l" defTabSz="914400"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30">
                <a:sym typeface="+mn-ea"/>
              </a:rPr>
              <a:t>padding: 2Cp(H−p)+2Cp(W−p)</a:t>
            </a:r>
            <a:endParaRPr lang="en-US" altLang="zh-CN" sz="213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947" b="261"/>
          <a:stretch>
            <a:fillRect/>
          </a:stretch>
        </p:blipFill>
        <p:spPr>
          <a:xfrm>
            <a:off x="7152640" y="2092960"/>
            <a:ext cx="3618230" cy="2665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4485" y="5861050"/>
            <a:ext cx="11536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i="1"/>
              <a:t>padding with p = 30 </a:t>
            </a:r>
            <a:r>
              <a:rPr lang="zh-CN" altLang="en-US" sz="2400"/>
              <a:t>achieves the best performance over other design choices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Mapping to Unseen Classes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 </a:t>
            </a:r>
            <a:r>
              <a:rPr lang="zh-CN" altLang="en-US" sz="2400"/>
              <a:t>Standard vision models</a:t>
            </a:r>
            <a:endParaRPr lang="zh-CN" altLang="en-US" sz="2400"/>
          </a:p>
          <a:p>
            <a:pPr lvl="1"/>
            <a:r>
              <a:rPr lang="zh-CN" altLang="en-US" sz="2130"/>
              <a:t>arbitrarily map downstream class</a:t>
            </a:r>
            <a:r>
              <a:rPr lang="zh-CN" altLang="en-US" sz="2130"/>
              <a:t> indices to pre-trained class indices, and discard unassigned indices for loss computation.</a:t>
            </a:r>
            <a:endParaRPr lang="zh-CN" altLang="en-US" sz="2130"/>
          </a:p>
          <a:p>
            <a:r>
              <a:rPr lang="en-US" altLang="zh-CN" sz="2130"/>
              <a:t> </a:t>
            </a:r>
            <a:r>
              <a:rPr lang="zh-CN" altLang="en-US" sz="2130"/>
              <a:t>CLIP</a:t>
            </a:r>
            <a:endParaRPr lang="zh-CN" altLang="en-US" sz="2130"/>
          </a:p>
          <a:p>
            <a:pPr lvl="1" algn="l" defTabSz="914400">
              <a:buClrTx/>
              <a:buSzTx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zh-CN" altLang="en-US" sz="2130"/>
              <a:t>using text prompts for image classification,where class names are prompted by context-bearing words (e.g. “a photo of a [cat]”) for zero-shot transfer.</a:t>
            </a:r>
            <a:endParaRPr lang="zh-CN" altLang="en-US" sz="2130"/>
          </a:p>
          <a:p>
            <a:pPr lvl="1" algn="l" defTabSz="914400">
              <a:buClrTx/>
              <a:buSzTx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endParaRPr lang="zh-CN" altLang="en-US" sz="213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7280" y="1713865"/>
            <a:ext cx="9990455" cy="36652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4885" y="5768340"/>
            <a:ext cx="98094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VPT injects a small number of learnable parameters into</a:t>
            </a:r>
            <a:r>
              <a:rPr lang="en-US" altLang="zh-CN"/>
              <a:t> </a:t>
            </a:r>
            <a:r>
              <a:rPr lang="zh-CN" altLang="en-US"/>
              <a:t>Transformer</a:t>
            </a:r>
            <a:r>
              <a:rPr lang="en-US" altLang="zh-CN"/>
              <a:t>’</a:t>
            </a:r>
            <a:r>
              <a:rPr lang="zh-CN" altLang="en-US"/>
              <a:t>s input space and keeps the backbone frozen during the downstream</a:t>
            </a:r>
            <a:r>
              <a:rPr lang="en-US" altLang="zh-CN"/>
              <a:t> </a:t>
            </a:r>
            <a:r>
              <a:rPr lang="zh-CN" altLang="en-US"/>
              <a:t>training stage.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Implementation Details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 </a:t>
            </a:r>
            <a:r>
              <a:rPr lang="zh-CN" altLang="en-US" sz="2400">
                <a:sym typeface="+mn-ea"/>
              </a:rPr>
              <a:t>Standard vision models</a:t>
            </a:r>
            <a:endParaRPr lang="zh-CN" altLang="en-US" sz="2400"/>
          </a:p>
          <a:p>
            <a:pPr lvl="1" algn="l" defTabSz="914400"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zh-CN" altLang="en-US" sz="2130">
                <a:sym typeface="+mn-ea"/>
              </a:rPr>
              <a:t> compute cross entropy loss over new class</a:t>
            </a:r>
            <a:r>
              <a:rPr lang="en-US" altLang="zh-CN" sz="2130">
                <a:sym typeface="+mn-ea"/>
              </a:rPr>
              <a:t> </a:t>
            </a:r>
            <a:r>
              <a:rPr lang="zh-CN" altLang="en-US" sz="2130">
                <a:sym typeface="+mn-ea"/>
              </a:rPr>
              <a:t>indices.</a:t>
            </a:r>
            <a:endParaRPr lang="zh-CN" altLang="en-US" sz="2130"/>
          </a:p>
          <a:p>
            <a:r>
              <a:rPr lang="en-US" altLang="zh-CN" sz="2130">
                <a:sym typeface="+mn-ea"/>
              </a:rPr>
              <a:t> </a:t>
            </a:r>
            <a:r>
              <a:rPr lang="zh-CN" altLang="en-US" sz="2130">
                <a:sym typeface="+mn-ea"/>
              </a:rPr>
              <a:t>CLIP</a:t>
            </a:r>
            <a:endParaRPr lang="zh-CN" altLang="en-US" sz="2130"/>
          </a:p>
          <a:p>
            <a:pPr lvl="1" algn="l" defTabSz="914400">
              <a:buClrTx/>
              <a:buSzTx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30">
                <a:sym typeface="+mn-ea"/>
              </a:rPr>
              <a:t>O</a:t>
            </a:r>
            <a:r>
              <a:rPr lang="zh-CN" altLang="en-US" sz="2130">
                <a:sym typeface="+mn-ea"/>
              </a:rPr>
              <a:t>nly compute cross entropy</a:t>
            </a:r>
            <a:r>
              <a:rPr lang="en-US" altLang="zh-CN" sz="2130">
                <a:sym typeface="+mn-ea"/>
              </a:rPr>
              <a:t> </a:t>
            </a:r>
            <a:r>
              <a:rPr lang="zh-CN" altLang="en-US" sz="2130"/>
              <a:t>loss over images, where a set of prompted text strings is processed through the text encoder to produce</a:t>
            </a:r>
            <a:r>
              <a:rPr lang="en-US" altLang="zh-CN" sz="2130"/>
              <a:t> </a:t>
            </a:r>
            <a:r>
              <a:rPr lang="zh-CN" altLang="en-US" sz="2130"/>
              <a:t>weights of a linear classi</a:t>
            </a:r>
            <a:r>
              <a:rPr lang="en-US" altLang="zh-CN" sz="2130"/>
              <a:t>fi</a:t>
            </a:r>
            <a:r>
              <a:rPr lang="zh-CN" altLang="en-US" sz="2130"/>
              <a:t>er</a:t>
            </a:r>
            <a:endParaRPr lang="zh-CN" altLang="en-US" sz="2130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Baseline Methods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 text prompting</a:t>
            </a:r>
            <a:endParaRPr lang="zh-CN" altLang="en-US"/>
          </a:p>
          <a:p>
            <a:r>
              <a:rPr lang="zh-CN" altLang="en-US"/>
              <a:t> linear probing</a:t>
            </a:r>
            <a:endParaRPr lang="zh-CN" altLang="en-US"/>
          </a:p>
          <a:p>
            <a:r>
              <a:rPr lang="zh-CN" altLang="en-US"/>
              <a:t>Note that visual prompting</a:t>
            </a:r>
            <a:r>
              <a:rPr lang="en-US" altLang="zh-CN"/>
              <a:t> </a:t>
            </a:r>
            <a:r>
              <a:rPr lang="zh-CN" altLang="en-US"/>
              <a:t>is restricted to learning in pixel space, thus it may be used with linear probing or </a:t>
            </a:r>
            <a:r>
              <a:rPr lang="en-US" altLang="zh-CN"/>
              <a:t>fi</a:t>
            </a:r>
            <a:r>
              <a:rPr lang="zh-CN" altLang="en-US"/>
              <a:t>ne-tuning for better</a:t>
            </a:r>
            <a:r>
              <a:rPr lang="en-US" altLang="zh-CN"/>
              <a:t> </a:t>
            </a:r>
            <a:r>
              <a:rPr lang="zh-CN" altLang="en-US"/>
              <a:t>performance.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325" y="3485515"/>
            <a:ext cx="10039985" cy="2764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7870" y="1474470"/>
            <a:ext cx="10709275" cy="3661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Robustness to Distribution Shift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8735" y="1391285"/>
            <a:ext cx="8779510" cy="5218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 How Do Text Prompts </a:t>
            </a:r>
            <a:r>
              <a:rPr lang="en-US" altLang="zh-CN"/>
              <a:t>Aff</a:t>
            </a:r>
            <a:r>
              <a:rPr lang="zh-CN" altLang="en-US"/>
              <a:t>ect Learning a Visual Prompt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8095" y="1805305"/>
            <a:ext cx="9380220" cy="46031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What Properties Make for a Good Visual Prompt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3475" y="1591945"/>
            <a:ext cx="9766935" cy="49409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/>
              <a:t>While</a:t>
            </a:r>
            <a:r>
              <a:rPr lang="en-US" altLang="zh-CN"/>
              <a:t> </a:t>
            </a:r>
            <a:r>
              <a:rPr lang="zh-CN" altLang="en-US"/>
              <a:t>prompting does under-perform linear probe in some cases, we would like to stress that the goal of this</a:t>
            </a:r>
            <a:r>
              <a:rPr lang="en-US" altLang="zh-CN"/>
              <a:t> </a:t>
            </a:r>
            <a:r>
              <a:rPr lang="zh-CN" altLang="en-US"/>
              <a:t>work is to show the existence of a prompting mechanism in “pixel space", which works across multipledatasets and pretrained models, and reveals new avenues for how vision models can be e</a:t>
            </a:r>
            <a:r>
              <a:rPr lang="en-US" altLang="zh-CN"/>
              <a:t>ff</a:t>
            </a:r>
            <a:r>
              <a:rPr lang="zh-CN" altLang="en-US"/>
              <a:t>ectively</a:t>
            </a:r>
            <a:r>
              <a:rPr lang="en-US" altLang="zh-CN"/>
              <a:t> </a:t>
            </a:r>
            <a:r>
              <a:rPr lang="zh-CN" altLang="en-US"/>
              <a:t>adapted. Our focus in this work is not to outperform state-of-the-art performance; we note that there</a:t>
            </a:r>
            <a:r>
              <a:rPr lang="en-US" altLang="zh-CN"/>
              <a:t> </a:t>
            </a:r>
            <a:r>
              <a:rPr lang="zh-CN" altLang="en-US"/>
              <a:t>are several approaches one could use to improve performance further including ensembling multiple</a:t>
            </a:r>
            <a:r>
              <a:rPr lang="en-US" altLang="zh-CN"/>
              <a:t> </a:t>
            </a:r>
            <a:r>
              <a:rPr lang="zh-CN" altLang="en-US"/>
              <a:t>prompts, using prompts in conjunction with linear probes or</a:t>
            </a:r>
            <a:r>
              <a:rPr lang="en-US" altLang="zh-CN"/>
              <a:t> fi</a:t>
            </a:r>
            <a:r>
              <a:rPr lang="zh-CN" altLang="en-US"/>
              <a:t>ne-tuning, or scaling of the pre-trained</a:t>
            </a:r>
            <a:r>
              <a:rPr lang="en-US" altLang="zh-CN"/>
              <a:t> </a:t>
            </a:r>
            <a:r>
              <a:rPr lang="zh-CN" altLang="en-US"/>
              <a:t>model (e.g. ViT-L/14 of CLIP, which is unfortunately not available to the public).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8935" y="1453515"/>
            <a:ext cx="11447780" cy="3420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40081" b="10171"/>
          <a:stretch>
            <a:fillRect/>
          </a:stretch>
        </p:blipFill>
        <p:spPr>
          <a:xfrm>
            <a:off x="736600" y="5330190"/>
            <a:ext cx="2731135" cy="667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39003" b="-2370"/>
          <a:stretch>
            <a:fillRect/>
          </a:stretch>
        </p:blipFill>
        <p:spPr>
          <a:xfrm>
            <a:off x="8843010" y="5225415"/>
            <a:ext cx="3108325" cy="877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825" y="5512435"/>
            <a:ext cx="3100705" cy="590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baseline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(a)Full </a:t>
            </a:r>
            <a:endParaRPr lang="en-US" altLang="zh-CN"/>
          </a:p>
          <a:p>
            <a:r>
              <a:rPr lang="en-US" altLang="zh-CN"/>
              <a:t>(b)classification head</a:t>
            </a:r>
            <a:endParaRPr lang="en-US" altLang="zh-CN"/>
          </a:p>
          <a:p>
            <a:pPr lvl="1"/>
            <a:r>
              <a:rPr lang="en-US" altLang="zh-CN"/>
              <a:t>Linear: only use a linear layer as the classification head.</a:t>
            </a:r>
            <a:endParaRPr lang="en-US" altLang="zh-CN"/>
          </a:p>
          <a:p>
            <a:pPr lvl="1"/>
            <a:r>
              <a:rPr lang="en-US" altLang="zh-CN"/>
              <a:t>Partial-k: fine-tune the last k layers of backbone while freezing the others</a:t>
            </a:r>
            <a:endParaRPr lang="en-US" altLang="zh-CN"/>
          </a:p>
          <a:p>
            <a:pPr lvl="1"/>
            <a:r>
              <a:rPr lang="en-US" altLang="zh-CN"/>
              <a:t>Mlp-k: utilize a multilayer perceptron (MLP) with k layers</a:t>
            </a:r>
            <a:endParaRPr lang="en-US" altLang="zh-CN"/>
          </a:p>
          <a:p>
            <a:r>
              <a:rPr lang="en-US" altLang="zh-CN"/>
              <a:t>(c)update a subset backbone parameters or add new trainable parameters to backbone</a:t>
            </a:r>
            <a:endParaRPr lang="en-US" altLang="zh-CN"/>
          </a:p>
          <a:p>
            <a:pPr lvl="1"/>
            <a:r>
              <a:rPr lang="en-US" altLang="zh-CN"/>
              <a:t>Sidetune: train a “side” network and linear interpolate between pretrained features and side-tuned features before being fed into the head.</a:t>
            </a:r>
            <a:endParaRPr lang="en-US" altLang="zh-CN"/>
          </a:p>
          <a:p>
            <a:pPr lvl="1"/>
            <a:r>
              <a:rPr lang="en-US" altLang="zh-CN"/>
              <a:t>– Bias: fine-tune only the bias terms of a pre-trained backbone.</a:t>
            </a:r>
            <a:endParaRPr lang="en-US" altLang="zh-CN"/>
          </a:p>
          <a:p>
            <a:pPr lvl="1"/>
            <a:r>
              <a:rPr lang="en-US" altLang="zh-CN"/>
              <a:t>– Adapter: insert new MLP modules with residual connection inside Transformer layers.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9195" y="1885315"/>
            <a:ext cx="9999345" cy="3440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6985" y="5675630"/>
            <a:ext cx="103003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backbones are</a:t>
            </a:r>
            <a:r>
              <a:rPr lang="zh-CN" altLang="en-US"/>
              <a:t> pre-trained on supervised ImageNet-21k</a:t>
            </a:r>
            <a:r>
              <a:rPr lang="en-US" altLang="zh-CN"/>
              <a:t>:ViT,Swin</a:t>
            </a:r>
            <a:endParaRPr lang="en-US" altLang="zh-CN"/>
          </a:p>
          <a:p>
            <a:r>
              <a:rPr lang="en-US" altLang="zh-CN" b="1"/>
              <a:t>FGVC</a:t>
            </a:r>
            <a:r>
              <a:rPr lang="en-US" altLang="zh-CN"/>
              <a:t> consists of 5 benchmarked Fine-Grained Visual Classification tasks</a:t>
            </a:r>
            <a:endParaRPr lang="en-US" altLang="zh-CN"/>
          </a:p>
          <a:p>
            <a:r>
              <a:rPr lang="en-US" altLang="zh-CN" b="1"/>
              <a:t>VTAB-1k</a:t>
            </a:r>
            <a:r>
              <a:rPr lang="en-US" altLang="zh-CN"/>
              <a:t> [80] is a collection of 19 diverse visual classification tasks</a:t>
            </a:r>
            <a:endParaRPr lang="en-US" altLang="zh-CN"/>
          </a:p>
          <a:p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Main Results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1. VPT-Deep outperforms Full</a:t>
            </a:r>
            <a:r>
              <a:rPr lang="en-US" altLang="zh-CN"/>
              <a:t> </a:t>
            </a:r>
            <a:r>
              <a:rPr lang="zh-CN" altLang="en-US"/>
              <a:t>on 3 out of the 4 problem</a:t>
            </a:r>
            <a:r>
              <a:rPr lang="en-US" altLang="zh-CN"/>
              <a:t> </a:t>
            </a:r>
            <a:r>
              <a:rPr lang="zh-CN" altLang="en-US"/>
              <a:t>classes (20 out of 24 tasks)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VPT-Deep outperforms all the other parameter-efficient tuning</a:t>
            </a:r>
            <a:r>
              <a:rPr lang="en-US" altLang="zh-CN"/>
              <a:t> </a:t>
            </a:r>
            <a:r>
              <a:rPr lang="zh-CN" altLang="en-US"/>
              <a:t>protocols across all task groups</a:t>
            </a:r>
            <a:endParaRPr lang="zh-CN" altLang="en-US"/>
          </a:p>
          <a:p>
            <a:r>
              <a:rPr lang="en-US" altLang="zh-CN"/>
              <a:t>3.Although sub-optimal than VPT-deep, VPT-shallow still offers non-trivial performance gain than head-oriented tuning methods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Ablation on prompt location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31265" y="1674495"/>
            <a:ext cx="9730105" cy="4294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Ablation on prompt length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8190" y="1939290"/>
            <a:ext cx="10668635" cy="3387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Ablation on prompt depth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5675" y="1645285"/>
            <a:ext cx="10274300" cy="42913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3863,&quot;width&quot;:10530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4131</Words>
  <Application>WPS 演示</Application>
  <PresentationFormat>宽屏</PresentationFormat>
  <Paragraphs>106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baseline</vt:lpstr>
      <vt:lpstr>PowerPoint 演示文稿</vt:lpstr>
      <vt:lpstr> Main Results</vt:lpstr>
      <vt:lpstr>Ablation on prompt location</vt:lpstr>
      <vt:lpstr>Ablation on prompt length</vt:lpstr>
      <vt:lpstr>Ablation on prompt depth</vt:lpstr>
      <vt:lpstr>Ablation on final output</vt:lpstr>
      <vt:lpstr>Effect of expanding input sequence</vt:lpstr>
      <vt:lpstr>Effect of sharing prompts</vt:lpstr>
      <vt:lpstr>Effect of prompt initialization</vt:lpstr>
      <vt:lpstr>Sensitivity to prompt length for the prompt depth experiments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dph</cp:lastModifiedBy>
  <cp:revision>223</cp:revision>
  <dcterms:created xsi:type="dcterms:W3CDTF">2019-06-19T02:08:00Z</dcterms:created>
  <dcterms:modified xsi:type="dcterms:W3CDTF">2022-04-13T11:56:50Z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2052-11.1.0.10358</vt:lpwstr>
  </property>
  <property fmtid="{D5CDD505-2E9C-101B-9397-08002B2CF9AE}" pid="3" name="ICV">
    <vt:lpwstr>9BC83A1018DD4089AC566E6D68EB358A</vt:lpwstr>
  </property>
</Properties>
</file>