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108"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2022/6/20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A2B8D05-21AC-03A5-51CB-0E97257A0D2F}"/>
              </a:ext>
            </a:extLst>
          </p:cNvPr>
          <p:cNvPicPr>
            <a:picLocks noChangeAspect="1"/>
          </p:cNvPicPr>
          <p:nvPr/>
        </p:nvPicPr>
        <p:blipFill>
          <a:blip r:embed="rId2"/>
          <a:stretch>
            <a:fillRect/>
          </a:stretch>
        </p:blipFill>
        <p:spPr>
          <a:xfrm>
            <a:off x="0" y="1298822"/>
            <a:ext cx="12192000" cy="2722011"/>
          </a:xfrm>
          <a:prstGeom prst="rect">
            <a:avLst/>
          </a:prstGeom>
        </p:spPr>
      </p:pic>
      <p:sp>
        <p:nvSpPr>
          <p:cNvPr id="6" name="文本框 5">
            <a:extLst>
              <a:ext uri="{FF2B5EF4-FFF2-40B4-BE49-F238E27FC236}">
                <a16:creationId xmlns:a16="http://schemas.microsoft.com/office/drawing/2014/main" id="{C2D4F5BF-4342-C16E-C288-2AB648480C45}"/>
              </a:ext>
            </a:extLst>
          </p:cNvPr>
          <p:cNvSpPr txBox="1"/>
          <p:nvPr/>
        </p:nvSpPr>
        <p:spPr>
          <a:xfrm>
            <a:off x="4851698" y="4170918"/>
            <a:ext cx="1995544" cy="461665"/>
          </a:xfrm>
          <a:prstGeom prst="rect">
            <a:avLst/>
          </a:prstGeom>
          <a:noFill/>
        </p:spPr>
        <p:txBody>
          <a:bodyPr wrap="square" rtlCol="0">
            <a:spAutoFit/>
          </a:bodyPr>
          <a:lstStyle/>
          <a:p>
            <a:r>
              <a:rPr lang="en-US" altLang="zh-CN" sz="2400" dirty="0"/>
              <a:t>CVPR2022</a:t>
            </a:r>
            <a:endParaRPr lang="zh-CN" altLang="en-US" sz="2400" dirty="0"/>
          </a:p>
        </p:txBody>
      </p:sp>
    </p:spTree>
    <p:extLst>
      <p:ext uri="{BB962C8B-B14F-4D97-AF65-F5344CB8AC3E}">
        <p14:creationId xmlns:p14="http://schemas.microsoft.com/office/powerpoint/2010/main" val="274598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5171987-736B-C46C-42F1-E1A0675CCFA0}"/>
              </a:ext>
            </a:extLst>
          </p:cNvPr>
          <p:cNvSpPr txBox="1"/>
          <p:nvPr/>
        </p:nvSpPr>
        <p:spPr>
          <a:xfrm>
            <a:off x="450476" y="1316188"/>
            <a:ext cx="6096896" cy="461665"/>
          </a:xfrm>
          <a:prstGeom prst="rect">
            <a:avLst/>
          </a:prstGeom>
          <a:noFill/>
        </p:spPr>
        <p:txBody>
          <a:bodyPr wrap="square">
            <a:spAutoFit/>
          </a:bodyPr>
          <a:lstStyle/>
          <a:p>
            <a:r>
              <a:rPr lang="en-US" altLang="zh-CN" sz="2400" b="1" i="1" dirty="0">
                <a:solidFill>
                  <a:srgbClr val="000000"/>
                </a:solidFill>
                <a:effectLst/>
                <a:latin typeface="NimbusRomNo9L-ReguItal"/>
                <a:ea typeface="宋体" panose="02010600030101010101" pitchFamily="2" charset="-122"/>
              </a:rPr>
              <a:t>Visible </a:t>
            </a:r>
            <a:r>
              <a:rPr lang="en-US" altLang="zh-CN" sz="2400" b="1" i="1" dirty="0">
                <a:solidFill>
                  <a:srgbClr val="000000"/>
                </a:solidFill>
                <a:effectLst/>
                <a:latin typeface="NimbusRomNo9L-ReguItal"/>
              </a:rPr>
              <a:t>Thermal UAV tracking (VTUAV)</a:t>
            </a:r>
            <a:endParaRPr lang="zh-CN" altLang="en-US" sz="2400" b="1" dirty="0"/>
          </a:p>
        </p:txBody>
      </p:sp>
      <p:pic>
        <p:nvPicPr>
          <p:cNvPr id="7" name="图片 6">
            <a:extLst>
              <a:ext uri="{FF2B5EF4-FFF2-40B4-BE49-F238E27FC236}">
                <a16:creationId xmlns:a16="http://schemas.microsoft.com/office/drawing/2014/main" id="{F8F4610B-ACA2-45C3-916C-5EB335911C95}"/>
              </a:ext>
            </a:extLst>
          </p:cNvPr>
          <p:cNvPicPr>
            <a:picLocks noChangeAspect="1"/>
          </p:cNvPicPr>
          <p:nvPr/>
        </p:nvPicPr>
        <p:blipFill>
          <a:blip r:embed="rId2"/>
          <a:stretch>
            <a:fillRect/>
          </a:stretch>
        </p:blipFill>
        <p:spPr>
          <a:xfrm>
            <a:off x="6096000" y="511320"/>
            <a:ext cx="5033655" cy="2533065"/>
          </a:xfrm>
          <a:prstGeom prst="rect">
            <a:avLst/>
          </a:prstGeom>
        </p:spPr>
      </p:pic>
      <p:pic>
        <p:nvPicPr>
          <p:cNvPr id="9" name="图片 8">
            <a:extLst>
              <a:ext uri="{FF2B5EF4-FFF2-40B4-BE49-F238E27FC236}">
                <a16:creationId xmlns:a16="http://schemas.microsoft.com/office/drawing/2014/main" id="{70F9099A-65E7-1B6F-9384-452EB0CB919C}"/>
              </a:ext>
            </a:extLst>
          </p:cNvPr>
          <p:cNvPicPr>
            <a:picLocks noChangeAspect="1"/>
          </p:cNvPicPr>
          <p:nvPr/>
        </p:nvPicPr>
        <p:blipFill>
          <a:blip r:embed="rId3"/>
          <a:stretch>
            <a:fillRect/>
          </a:stretch>
        </p:blipFill>
        <p:spPr>
          <a:xfrm>
            <a:off x="0" y="3146613"/>
            <a:ext cx="12192000" cy="2728686"/>
          </a:xfrm>
          <a:prstGeom prst="rect">
            <a:avLst/>
          </a:prstGeom>
        </p:spPr>
      </p:pic>
    </p:spTree>
    <p:extLst>
      <p:ext uri="{BB962C8B-B14F-4D97-AF65-F5344CB8AC3E}">
        <p14:creationId xmlns:p14="http://schemas.microsoft.com/office/powerpoint/2010/main" val="47753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8AD7CC9-C8E1-212C-CF1C-2F68C6F8E285}"/>
              </a:ext>
            </a:extLst>
          </p:cNvPr>
          <p:cNvPicPr>
            <a:picLocks noChangeAspect="1"/>
          </p:cNvPicPr>
          <p:nvPr/>
        </p:nvPicPr>
        <p:blipFill>
          <a:blip r:embed="rId2"/>
          <a:stretch>
            <a:fillRect/>
          </a:stretch>
        </p:blipFill>
        <p:spPr>
          <a:xfrm>
            <a:off x="0" y="153442"/>
            <a:ext cx="12192000" cy="3646550"/>
          </a:xfrm>
          <a:prstGeom prst="rect">
            <a:avLst/>
          </a:prstGeom>
        </p:spPr>
      </p:pic>
      <p:sp>
        <p:nvSpPr>
          <p:cNvPr id="7" name="文本框 6">
            <a:extLst>
              <a:ext uri="{FF2B5EF4-FFF2-40B4-BE49-F238E27FC236}">
                <a16:creationId xmlns:a16="http://schemas.microsoft.com/office/drawing/2014/main" id="{6CC64924-63FF-2282-457C-8AC87F45116C}"/>
              </a:ext>
            </a:extLst>
          </p:cNvPr>
          <p:cNvSpPr txBox="1"/>
          <p:nvPr/>
        </p:nvSpPr>
        <p:spPr>
          <a:xfrm>
            <a:off x="631115" y="3995678"/>
            <a:ext cx="10929769" cy="2862322"/>
          </a:xfrm>
          <a:prstGeom prst="rect">
            <a:avLst/>
          </a:prstGeom>
          <a:noFill/>
        </p:spPr>
        <p:txBody>
          <a:bodyPr wrap="square">
            <a:spAutoFit/>
          </a:bodyPr>
          <a:lstStyle/>
          <a:p>
            <a:pPr marL="285750" indent="-285750">
              <a:buFont typeface="Wingdings" panose="05000000000000000000" pitchFamily="2" charset="2"/>
              <a:buChar char="u"/>
            </a:pPr>
            <a:r>
              <a:rPr lang="en-US" altLang="zh-CN" sz="1800" dirty="0">
                <a:solidFill>
                  <a:srgbClr val="000000"/>
                </a:solidFill>
                <a:effectLst/>
                <a:latin typeface="NimbusRomNo9L-Regu"/>
              </a:rPr>
              <a:t>250 sequences as training set and the other 250 sequences as test set.</a:t>
            </a:r>
          </a:p>
          <a:p>
            <a:pPr marL="285750" indent="-285750">
              <a:buFont typeface="Wingdings" panose="05000000000000000000" pitchFamily="2" charset="2"/>
              <a:buChar char="u"/>
            </a:pPr>
            <a:r>
              <a:rPr lang="en-US" altLang="zh-CN" sz="1800" dirty="0">
                <a:solidFill>
                  <a:srgbClr val="000000"/>
                </a:solidFill>
                <a:effectLst/>
                <a:latin typeface="NimbusRomNo9L-Regu"/>
                <a:ea typeface="宋体" panose="02010600030101010101" pitchFamily="2" charset="-122"/>
              </a:rPr>
              <a:t>325 </a:t>
            </a:r>
            <a:r>
              <a:rPr lang="en-US" altLang="zh-CN" sz="1800" dirty="0">
                <a:solidFill>
                  <a:srgbClr val="000000"/>
                </a:solidFill>
                <a:effectLst/>
                <a:latin typeface="NimbusRomNo9L-Regu"/>
              </a:rPr>
              <a:t>sequences are captured at daytime and 175 sequences are at night with different conditions.</a:t>
            </a:r>
          </a:p>
          <a:p>
            <a:pPr marL="285750" indent="-285750">
              <a:buFont typeface="Wingdings" panose="05000000000000000000" pitchFamily="2" charset="2"/>
              <a:buChar char="u"/>
            </a:pPr>
            <a:r>
              <a:rPr lang="en-US" altLang="zh-CN" sz="1800" dirty="0">
                <a:solidFill>
                  <a:srgbClr val="000000"/>
                </a:solidFill>
                <a:effectLst/>
                <a:latin typeface="NimbusRomNo9L-Regu"/>
                <a:ea typeface="宋体" panose="02010600030101010101" pitchFamily="2" charset="-122"/>
              </a:rPr>
              <a:t>In the training set, </a:t>
            </a:r>
            <a:r>
              <a:rPr lang="en-US" altLang="zh-CN" sz="1800" dirty="0">
                <a:solidFill>
                  <a:srgbClr val="000000"/>
                </a:solidFill>
                <a:effectLst/>
                <a:latin typeface="NimbusRomNo9L-Regu"/>
              </a:rPr>
              <a:t>there are 207 short-term sequences and 43 long-term sequences.</a:t>
            </a:r>
          </a:p>
          <a:p>
            <a:pPr marL="285750" indent="-285750">
              <a:buFont typeface="Wingdings" panose="05000000000000000000" pitchFamily="2" charset="2"/>
              <a:buChar char="u"/>
            </a:pPr>
            <a:r>
              <a:rPr lang="en-US" altLang="zh-CN" dirty="0">
                <a:solidFill>
                  <a:srgbClr val="000000"/>
                </a:solidFill>
                <a:latin typeface="NimbusRomNo9L-Regu"/>
              </a:rPr>
              <a:t>74 and 176 in testing set.</a:t>
            </a:r>
          </a:p>
          <a:p>
            <a:pPr marL="285750" indent="-285750">
              <a:buFont typeface="Wingdings" panose="05000000000000000000" pitchFamily="2" charset="2"/>
              <a:buChar char="u"/>
            </a:pPr>
            <a:r>
              <a:rPr lang="en-US" altLang="zh-CN" sz="1800" dirty="0">
                <a:solidFill>
                  <a:srgbClr val="000000"/>
                </a:solidFill>
                <a:effectLst/>
                <a:latin typeface="NimbusRomNo9L-Regu"/>
              </a:rPr>
              <a:t>100 sequences selected in short-term subset (50 sequences for training and 50 sequences for test).</a:t>
            </a:r>
          </a:p>
          <a:p>
            <a:pPr marL="285750" indent="-285750">
              <a:buFont typeface="Wingdings" panose="05000000000000000000" pitchFamily="2" charset="2"/>
              <a:buChar char="u"/>
            </a:pPr>
            <a:r>
              <a:rPr lang="en-US" altLang="zh-CN" sz="1800" dirty="0">
                <a:solidFill>
                  <a:srgbClr val="000000"/>
                </a:solidFill>
                <a:effectLst/>
                <a:latin typeface="NimbusRomNo9L-Regu"/>
                <a:ea typeface="宋体" panose="02010600030101010101" pitchFamily="2" charset="-122"/>
              </a:rPr>
              <a:t>5 </a:t>
            </a:r>
            <a:r>
              <a:rPr lang="en-US" altLang="zh-CN" sz="1800" dirty="0">
                <a:solidFill>
                  <a:srgbClr val="000000"/>
                </a:solidFill>
                <a:effectLst/>
                <a:latin typeface="NimbusRomNo9L-Regu"/>
              </a:rPr>
              <a:t>super-classes and 13 sub-classes, captured at 15 scenes cross two cities.</a:t>
            </a:r>
          </a:p>
          <a:p>
            <a:pPr marL="285750" indent="-285750">
              <a:buFont typeface="Wingdings" panose="05000000000000000000" pitchFamily="2" charset="2"/>
              <a:buChar char="u"/>
            </a:pPr>
            <a:r>
              <a:rPr lang="en-US" altLang="zh-CN" sz="1800" dirty="0">
                <a:solidFill>
                  <a:srgbClr val="000000"/>
                </a:solidFill>
                <a:effectLst/>
                <a:latin typeface="NimbusRomNo9L-Regu"/>
                <a:ea typeface="宋体" panose="02010600030101010101" pitchFamily="2" charset="-122"/>
              </a:rPr>
              <a:t>13 attributes, </a:t>
            </a:r>
            <a:r>
              <a:rPr lang="en-US" altLang="zh-CN" sz="1800" dirty="0">
                <a:solidFill>
                  <a:srgbClr val="000000"/>
                </a:solidFill>
                <a:effectLst/>
                <a:latin typeface="NimbusRomNo9L-Regu"/>
              </a:rPr>
              <a:t>including target blur (TB), camera movement (CM), extreme illumination (EI), deformation (DEF), partial occlusion (PO), full occlusion (FO), scale variation (SV), thermal crossover (TC), fast moving (FM), background clustering (BC), out-of-view (OV), </a:t>
            </a:r>
            <a:r>
              <a:rPr lang="en-US" altLang="zh-CN" sz="1800" dirty="0" err="1">
                <a:solidFill>
                  <a:srgbClr val="000000"/>
                </a:solidFill>
                <a:effectLst/>
                <a:latin typeface="NimbusRomNo9L-Regu"/>
              </a:rPr>
              <a:t>lowresolution</a:t>
            </a:r>
            <a:r>
              <a:rPr lang="en-US" altLang="zh-CN" sz="1800" dirty="0">
                <a:solidFill>
                  <a:srgbClr val="000000"/>
                </a:solidFill>
                <a:effectLst/>
                <a:latin typeface="NimbusRomNo9L-Regu"/>
              </a:rPr>
              <a:t> (LR) and thermal-visible separation (TVS)</a:t>
            </a:r>
          </a:p>
          <a:p>
            <a:pPr marL="285750" indent="-285750">
              <a:buFont typeface="Wingdings" panose="05000000000000000000" pitchFamily="2" charset="2"/>
              <a:buChar char="u"/>
            </a:pPr>
            <a:endParaRPr lang="en-US" altLang="zh-CN" sz="1800" dirty="0">
              <a:solidFill>
                <a:srgbClr val="000000"/>
              </a:solidFill>
              <a:effectLst/>
              <a:latin typeface="NimbusRomNo9L-Regu"/>
            </a:endParaRPr>
          </a:p>
        </p:txBody>
      </p:sp>
    </p:spTree>
    <p:extLst>
      <p:ext uri="{BB962C8B-B14F-4D97-AF65-F5344CB8AC3E}">
        <p14:creationId xmlns:p14="http://schemas.microsoft.com/office/powerpoint/2010/main" val="143889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C7D0B63-AE9F-530E-4F3E-C7F989148814}"/>
              </a:ext>
            </a:extLst>
          </p:cNvPr>
          <p:cNvPicPr>
            <a:picLocks noChangeAspect="1"/>
          </p:cNvPicPr>
          <p:nvPr/>
        </p:nvPicPr>
        <p:blipFill>
          <a:blip r:embed="rId2"/>
          <a:stretch>
            <a:fillRect/>
          </a:stretch>
        </p:blipFill>
        <p:spPr>
          <a:xfrm>
            <a:off x="6481481" y="1072531"/>
            <a:ext cx="4835339" cy="5236829"/>
          </a:xfrm>
          <a:prstGeom prst="rect">
            <a:avLst/>
          </a:prstGeom>
        </p:spPr>
      </p:pic>
      <p:sp>
        <p:nvSpPr>
          <p:cNvPr id="6" name="文本框 5">
            <a:extLst>
              <a:ext uri="{FF2B5EF4-FFF2-40B4-BE49-F238E27FC236}">
                <a16:creationId xmlns:a16="http://schemas.microsoft.com/office/drawing/2014/main" id="{875C6387-D672-BC8D-BD8A-6DCDFEBD2478}"/>
              </a:ext>
            </a:extLst>
          </p:cNvPr>
          <p:cNvSpPr txBox="1"/>
          <p:nvPr/>
        </p:nvSpPr>
        <p:spPr>
          <a:xfrm>
            <a:off x="547295" y="805037"/>
            <a:ext cx="6096896" cy="369332"/>
          </a:xfrm>
          <a:prstGeom prst="rect">
            <a:avLst/>
          </a:prstGeom>
          <a:noFill/>
        </p:spPr>
        <p:txBody>
          <a:bodyPr wrap="square">
            <a:spAutoFit/>
          </a:bodyPr>
          <a:lstStyle/>
          <a:p>
            <a:r>
              <a:rPr lang="zh-CN" altLang="en-US" dirty="0"/>
              <a:t>UAV (DJI Ma trice 300 RTK) with Zenmuse H20T camera</a:t>
            </a:r>
          </a:p>
        </p:txBody>
      </p:sp>
      <p:pic>
        <p:nvPicPr>
          <p:cNvPr id="8" name="图片 7">
            <a:extLst>
              <a:ext uri="{FF2B5EF4-FFF2-40B4-BE49-F238E27FC236}">
                <a16:creationId xmlns:a16="http://schemas.microsoft.com/office/drawing/2014/main" id="{F736EA5C-23B1-BCA3-462F-B90461968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268" y="3744335"/>
            <a:ext cx="3458582" cy="2161614"/>
          </a:xfrm>
          <a:prstGeom prst="rect">
            <a:avLst/>
          </a:prstGeom>
        </p:spPr>
      </p:pic>
      <p:pic>
        <p:nvPicPr>
          <p:cNvPr id="10" name="图片 9">
            <a:extLst>
              <a:ext uri="{FF2B5EF4-FFF2-40B4-BE49-F238E27FC236}">
                <a16:creationId xmlns:a16="http://schemas.microsoft.com/office/drawing/2014/main" id="{85896BA2-F94E-1068-2ECA-3060DB049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106" y="1618514"/>
            <a:ext cx="3419744" cy="2137340"/>
          </a:xfrm>
          <a:prstGeom prst="rect">
            <a:avLst/>
          </a:prstGeom>
        </p:spPr>
      </p:pic>
    </p:spTree>
    <p:extLst>
      <p:ext uri="{BB962C8B-B14F-4D97-AF65-F5344CB8AC3E}">
        <p14:creationId xmlns:p14="http://schemas.microsoft.com/office/powerpoint/2010/main" val="251323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FBD2855-287B-9EEA-CB60-A10D6C0915E5}"/>
              </a:ext>
            </a:extLst>
          </p:cNvPr>
          <p:cNvSpPr txBox="1"/>
          <p:nvPr/>
        </p:nvSpPr>
        <p:spPr>
          <a:xfrm>
            <a:off x="2602001" y="1692554"/>
            <a:ext cx="6096896" cy="646331"/>
          </a:xfrm>
          <a:prstGeom prst="rect">
            <a:avLst/>
          </a:prstGeom>
          <a:noFill/>
        </p:spPr>
        <p:txBody>
          <a:bodyPr wrap="square">
            <a:spAutoFit/>
          </a:bodyPr>
          <a:lstStyle/>
          <a:p>
            <a:r>
              <a:rPr lang="en-US" altLang="zh-CN" sz="1800" dirty="0">
                <a:solidFill>
                  <a:srgbClr val="000000"/>
                </a:solidFill>
                <a:effectLst/>
                <a:latin typeface="NimbusRomNo9L-Regu"/>
              </a:rPr>
              <a:t>we operate modality alignment in the initial frame for each video and apply it to all frames.</a:t>
            </a:r>
            <a:endParaRPr lang="zh-CN" altLang="en-US" dirty="0"/>
          </a:p>
        </p:txBody>
      </p:sp>
      <p:sp>
        <p:nvSpPr>
          <p:cNvPr id="3" name="文本框 2">
            <a:extLst>
              <a:ext uri="{FF2B5EF4-FFF2-40B4-BE49-F238E27FC236}">
                <a16:creationId xmlns:a16="http://schemas.microsoft.com/office/drawing/2014/main" id="{B986652C-BE6B-A587-83C3-D5B2042749A5}"/>
              </a:ext>
            </a:extLst>
          </p:cNvPr>
          <p:cNvSpPr txBox="1"/>
          <p:nvPr/>
        </p:nvSpPr>
        <p:spPr>
          <a:xfrm>
            <a:off x="2398951" y="1102659"/>
            <a:ext cx="1565237" cy="461665"/>
          </a:xfrm>
          <a:prstGeom prst="rect">
            <a:avLst/>
          </a:prstGeom>
          <a:noFill/>
        </p:spPr>
        <p:txBody>
          <a:bodyPr wrap="square" rtlCol="0">
            <a:spAutoFit/>
          </a:bodyPr>
          <a:lstStyle/>
          <a:p>
            <a:r>
              <a:rPr lang="en-US" altLang="zh-CN" sz="2400" b="1" dirty="0"/>
              <a:t>Alignment</a:t>
            </a:r>
            <a:endParaRPr lang="zh-CN" altLang="en-US" sz="2400" b="1" dirty="0"/>
          </a:p>
        </p:txBody>
      </p:sp>
      <p:sp>
        <p:nvSpPr>
          <p:cNvPr id="8" name="文本框 7">
            <a:extLst>
              <a:ext uri="{FF2B5EF4-FFF2-40B4-BE49-F238E27FC236}">
                <a16:creationId xmlns:a16="http://schemas.microsoft.com/office/drawing/2014/main" id="{8C527DF3-7BBC-4B1A-210B-71F5B1AEE403}"/>
              </a:ext>
            </a:extLst>
          </p:cNvPr>
          <p:cNvSpPr txBox="1"/>
          <p:nvPr/>
        </p:nvSpPr>
        <p:spPr>
          <a:xfrm>
            <a:off x="2398951" y="2438445"/>
            <a:ext cx="2850776" cy="461665"/>
          </a:xfrm>
          <a:prstGeom prst="rect">
            <a:avLst/>
          </a:prstGeom>
          <a:noFill/>
        </p:spPr>
        <p:txBody>
          <a:bodyPr wrap="square" rtlCol="0">
            <a:spAutoFit/>
          </a:bodyPr>
          <a:lstStyle/>
          <a:p>
            <a:r>
              <a:rPr lang="en-US" altLang="zh-CN" sz="2400" b="1" dirty="0"/>
              <a:t>Annotation</a:t>
            </a:r>
            <a:endParaRPr lang="zh-CN" altLang="en-US" sz="2400" b="1" dirty="0"/>
          </a:p>
        </p:txBody>
      </p:sp>
      <p:sp>
        <p:nvSpPr>
          <p:cNvPr id="9" name="文本框 8">
            <a:extLst>
              <a:ext uri="{FF2B5EF4-FFF2-40B4-BE49-F238E27FC236}">
                <a16:creationId xmlns:a16="http://schemas.microsoft.com/office/drawing/2014/main" id="{6007FD54-FDDD-E881-2958-04E986296D5C}"/>
              </a:ext>
            </a:extLst>
          </p:cNvPr>
          <p:cNvSpPr txBox="1"/>
          <p:nvPr/>
        </p:nvSpPr>
        <p:spPr>
          <a:xfrm>
            <a:off x="2602001" y="3080290"/>
            <a:ext cx="6096896" cy="923330"/>
          </a:xfrm>
          <a:prstGeom prst="rect">
            <a:avLst/>
          </a:prstGeom>
          <a:noFill/>
        </p:spPr>
        <p:txBody>
          <a:bodyPr wrap="square">
            <a:spAutoFit/>
          </a:bodyPr>
          <a:lstStyle/>
          <a:p>
            <a:r>
              <a:rPr lang="en-US" altLang="zh-CN" sz="1800" dirty="0">
                <a:solidFill>
                  <a:srgbClr val="000000"/>
                </a:solidFill>
                <a:effectLst/>
                <a:latin typeface="NimbusRomNo9L-Regu"/>
              </a:rPr>
              <a:t>Annotate bounding boxes for both modalities, individually. </a:t>
            </a:r>
            <a:endParaRPr lang="en-US" altLang="zh-CN" dirty="0"/>
          </a:p>
          <a:p>
            <a:r>
              <a:rPr lang="en-US" altLang="zh-CN" sz="1800" dirty="0">
                <a:solidFill>
                  <a:srgbClr val="000000"/>
                </a:solidFill>
                <a:effectLst/>
                <a:latin typeface="NimbusRomNo9L-Regu"/>
              </a:rPr>
              <a:t>Provide sparse annotations in an interval of 10 frames, 326,961 high-quality bounding box annotations in total</a:t>
            </a:r>
            <a:endParaRPr lang="zh-CN" altLang="en-US" dirty="0"/>
          </a:p>
        </p:txBody>
      </p:sp>
      <p:sp>
        <p:nvSpPr>
          <p:cNvPr id="11" name="文本框 10">
            <a:extLst>
              <a:ext uri="{FF2B5EF4-FFF2-40B4-BE49-F238E27FC236}">
                <a16:creationId xmlns:a16="http://schemas.microsoft.com/office/drawing/2014/main" id="{61957111-A3A2-4296-04C6-C53D234D0D56}"/>
              </a:ext>
            </a:extLst>
          </p:cNvPr>
          <p:cNvSpPr txBox="1"/>
          <p:nvPr/>
        </p:nvSpPr>
        <p:spPr>
          <a:xfrm>
            <a:off x="2602001" y="4167663"/>
            <a:ext cx="6697980" cy="646331"/>
          </a:xfrm>
          <a:prstGeom prst="rect">
            <a:avLst/>
          </a:prstGeom>
          <a:noFill/>
        </p:spPr>
        <p:txBody>
          <a:bodyPr wrap="square">
            <a:spAutoFit/>
          </a:bodyPr>
          <a:lstStyle/>
          <a:p>
            <a:r>
              <a:rPr lang="en-US" altLang="zh-CN" sz="1800" dirty="0">
                <a:solidFill>
                  <a:srgbClr val="000000"/>
                </a:solidFill>
                <a:effectLst/>
                <a:latin typeface="NimbusRomNo9L-Regu"/>
              </a:rPr>
              <a:t>Annotate the target mask at 1 fps for visible and thermal images. A total of 24,464 masks</a:t>
            </a:r>
            <a:endParaRPr lang="zh-CN" altLang="en-US" dirty="0"/>
          </a:p>
        </p:txBody>
      </p:sp>
      <p:sp>
        <p:nvSpPr>
          <p:cNvPr id="13" name="文本框 12">
            <a:extLst>
              <a:ext uri="{FF2B5EF4-FFF2-40B4-BE49-F238E27FC236}">
                <a16:creationId xmlns:a16="http://schemas.microsoft.com/office/drawing/2014/main" id="{6F77B029-D07B-07BC-AFBE-AB5E5EEF8C74}"/>
              </a:ext>
            </a:extLst>
          </p:cNvPr>
          <p:cNvSpPr txBox="1"/>
          <p:nvPr/>
        </p:nvSpPr>
        <p:spPr>
          <a:xfrm>
            <a:off x="2602001" y="4978037"/>
            <a:ext cx="6096896" cy="923330"/>
          </a:xfrm>
          <a:prstGeom prst="rect">
            <a:avLst/>
          </a:prstGeom>
          <a:noFill/>
        </p:spPr>
        <p:txBody>
          <a:bodyPr wrap="square">
            <a:spAutoFit/>
          </a:bodyPr>
          <a:lstStyle/>
          <a:p>
            <a:r>
              <a:rPr lang="en-US" altLang="zh-CN" sz="1800" dirty="0">
                <a:solidFill>
                  <a:srgbClr val="000000"/>
                </a:solidFill>
                <a:effectLst/>
                <a:latin typeface="NimbusRomNo9L-Regu"/>
              </a:rPr>
              <a:t>Frame-level attribute annotations, 301,678 frames with 430,960 attributes and provide 500 * 13 sequence-level annotations</a:t>
            </a:r>
            <a:endParaRPr lang="zh-CN" altLang="en-US" dirty="0"/>
          </a:p>
        </p:txBody>
      </p:sp>
    </p:spTree>
    <p:extLst>
      <p:ext uri="{BB962C8B-B14F-4D97-AF65-F5344CB8AC3E}">
        <p14:creationId xmlns:p14="http://schemas.microsoft.com/office/powerpoint/2010/main" val="66788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E0E9536-897E-4A7C-2736-092845DE513E}"/>
              </a:ext>
            </a:extLst>
          </p:cNvPr>
          <p:cNvPicPr>
            <a:picLocks noChangeAspect="1"/>
          </p:cNvPicPr>
          <p:nvPr/>
        </p:nvPicPr>
        <p:blipFill>
          <a:blip r:embed="rId2"/>
          <a:stretch>
            <a:fillRect/>
          </a:stretch>
        </p:blipFill>
        <p:spPr>
          <a:xfrm>
            <a:off x="317072" y="0"/>
            <a:ext cx="11794524" cy="6858000"/>
          </a:xfrm>
          <a:prstGeom prst="rect">
            <a:avLst/>
          </a:prstGeom>
        </p:spPr>
      </p:pic>
    </p:spTree>
    <p:extLst>
      <p:ext uri="{BB962C8B-B14F-4D97-AF65-F5344CB8AC3E}">
        <p14:creationId xmlns:p14="http://schemas.microsoft.com/office/powerpoint/2010/main" val="246532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E0E9536-897E-4A7C-2736-092845DE513E}"/>
              </a:ext>
            </a:extLst>
          </p:cNvPr>
          <p:cNvPicPr>
            <a:picLocks noChangeAspect="1"/>
          </p:cNvPicPr>
          <p:nvPr/>
        </p:nvPicPr>
        <p:blipFill>
          <a:blip r:embed="rId2"/>
          <a:stretch>
            <a:fillRect/>
          </a:stretch>
        </p:blipFill>
        <p:spPr>
          <a:xfrm>
            <a:off x="3900192" y="782619"/>
            <a:ext cx="8205290" cy="4771017"/>
          </a:xfrm>
          <a:prstGeom prst="rect">
            <a:avLst/>
          </a:prstGeom>
        </p:spPr>
      </p:pic>
      <p:sp>
        <p:nvSpPr>
          <p:cNvPr id="5" name="文本框 4">
            <a:extLst>
              <a:ext uri="{FF2B5EF4-FFF2-40B4-BE49-F238E27FC236}">
                <a16:creationId xmlns:a16="http://schemas.microsoft.com/office/drawing/2014/main" id="{2E127BDD-307C-2782-08BF-BA4FECE993A9}"/>
              </a:ext>
            </a:extLst>
          </p:cNvPr>
          <p:cNvSpPr txBox="1"/>
          <p:nvPr/>
        </p:nvSpPr>
        <p:spPr>
          <a:xfrm>
            <a:off x="681766" y="597953"/>
            <a:ext cx="6096896" cy="369332"/>
          </a:xfrm>
          <a:prstGeom prst="rect">
            <a:avLst/>
          </a:prstGeom>
          <a:noFill/>
        </p:spPr>
        <p:txBody>
          <a:bodyPr wrap="square">
            <a:spAutoFit/>
          </a:bodyPr>
          <a:lstStyle/>
          <a:p>
            <a:pPr marL="285750" indent="-285750">
              <a:buFont typeface="Wingdings" panose="05000000000000000000" pitchFamily="2" charset="2"/>
              <a:buChar char="u"/>
            </a:pPr>
            <a:r>
              <a:rPr lang="en-US" altLang="zh-CN" sz="1800" b="1" dirty="0">
                <a:solidFill>
                  <a:srgbClr val="000000"/>
                </a:solidFill>
                <a:effectLst/>
                <a:latin typeface="NimbusRomNo9L-Medi"/>
              </a:rPr>
              <a:t>Complementary Image Fusion </a:t>
            </a:r>
            <a:endParaRPr lang="zh-CN" altLang="en-US" dirty="0"/>
          </a:p>
        </p:txBody>
      </p:sp>
      <p:sp>
        <p:nvSpPr>
          <p:cNvPr id="6" name="文本框 5">
            <a:extLst>
              <a:ext uri="{FF2B5EF4-FFF2-40B4-BE49-F238E27FC236}">
                <a16:creationId xmlns:a16="http://schemas.microsoft.com/office/drawing/2014/main" id="{36F4347B-8DD3-B98E-5930-A79EF449BECA}"/>
              </a:ext>
            </a:extLst>
          </p:cNvPr>
          <p:cNvSpPr txBox="1"/>
          <p:nvPr/>
        </p:nvSpPr>
        <p:spPr>
          <a:xfrm>
            <a:off x="859267" y="1060532"/>
            <a:ext cx="6096896" cy="369332"/>
          </a:xfrm>
          <a:prstGeom prst="rect">
            <a:avLst/>
          </a:prstGeom>
          <a:noFill/>
        </p:spPr>
        <p:txBody>
          <a:bodyPr wrap="square">
            <a:spAutoFit/>
          </a:bodyPr>
          <a:lstStyle/>
          <a:p>
            <a:r>
              <a:rPr lang="en-US" altLang="zh-CN" sz="1800" dirty="0">
                <a:solidFill>
                  <a:srgbClr val="000000"/>
                </a:solidFill>
                <a:effectLst/>
                <a:latin typeface="NimbusRomNo9L-Regu"/>
              </a:rPr>
              <a:t>ResNet50</a:t>
            </a:r>
            <a:endParaRPr lang="zh-CN" altLang="en-US" dirty="0"/>
          </a:p>
        </p:txBody>
      </p:sp>
      <p:sp>
        <p:nvSpPr>
          <p:cNvPr id="8" name="文本框 7">
            <a:extLst>
              <a:ext uri="{FF2B5EF4-FFF2-40B4-BE49-F238E27FC236}">
                <a16:creationId xmlns:a16="http://schemas.microsoft.com/office/drawing/2014/main" id="{E5795F55-2E30-DA1F-4AA9-A18528EA2BD5}"/>
              </a:ext>
            </a:extLst>
          </p:cNvPr>
          <p:cNvSpPr txBox="1"/>
          <p:nvPr/>
        </p:nvSpPr>
        <p:spPr>
          <a:xfrm>
            <a:off x="859267" y="1380572"/>
            <a:ext cx="6096896" cy="369332"/>
          </a:xfrm>
          <a:prstGeom prst="rect">
            <a:avLst/>
          </a:prstGeom>
          <a:noFill/>
        </p:spPr>
        <p:txBody>
          <a:bodyPr wrap="square">
            <a:spAutoFit/>
          </a:bodyPr>
          <a:lstStyle/>
          <a:p>
            <a:r>
              <a:rPr lang="en-US" altLang="zh-CN" sz="1800" dirty="0">
                <a:solidFill>
                  <a:srgbClr val="000000"/>
                </a:solidFill>
                <a:effectLst/>
                <a:latin typeface="NimbusRomNo9L-Regu"/>
              </a:rPr>
              <a:t>a divergence loss </a:t>
            </a:r>
            <a:r>
              <a:rPr lang="en-US" altLang="zh-CN" sz="1800" i="1" dirty="0" err="1">
                <a:solidFill>
                  <a:srgbClr val="000000"/>
                </a:solidFill>
                <a:effectLst/>
                <a:latin typeface="CMSY10"/>
              </a:rPr>
              <a:t>L</a:t>
            </a:r>
            <a:r>
              <a:rPr lang="en-US" altLang="zh-CN" sz="800" i="1" dirty="0" err="1">
                <a:solidFill>
                  <a:srgbClr val="000000"/>
                </a:solidFill>
                <a:effectLst/>
                <a:latin typeface="CMMI7"/>
              </a:rPr>
              <a:t>div</a:t>
            </a:r>
            <a:endParaRPr lang="zh-CN" altLang="en-US" dirty="0"/>
          </a:p>
        </p:txBody>
      </p:sp>
      <p:pic>
        <p:nvPicPr>
          <p:cNvPr id="10" name="图片 9">
            <a:extLst>
              <a:ext uri="{FF2B5EF4-FFF2-40B4-BE49-F238E27FC236}">
                <a16:creationId xmlns:a16="http://schemas.microsoft.com/office/drawing/2014/main" id="{16ED2790-CFEA-0A48-909F-69894811DFE5}"/>
              </a:ext>
            </a:extLst>
          </p:cNvPr>
          <p:cNvPicPr>
            <a:picLocks noChangeAspect="1"/>
          </p:cNvPicPr>
          <p:nvPr/>
        </p:nvPicPr>
        <p:blipFill>
          <a:blip r:embed="rId3"/>
          <a:stretch>
            <a:fillRect/>
          </a:stretch>
        </p:blipFill>
        <p:spPr>
          <a:xfrm>
            <a:off x="1134365" y="2132021"/>
            <a:ext cx="2748346" cy="1179174"/>
          </a:xfrm>
          <a:prstGeom prst="rect">
            <a:avLst/>
          </a:prstGeom>
        </p:spPr>
      </p:pic>
      <p:sp>
        <p:nvSpPr>
          <p:cNvPr id="12" name="文本框 11">
            <a:extLst>
              <a:ext uri="{FF2B5EF4-FFF2-40B4-BE49-F238E27FC236}">
                <a16:creationId xmlns:a16="http://schemas.microsoft.com/office/drawing/2014/main" id="{A53C7E5B-2832-9D74-C6BC-920F1EAB5287}"/>
              </a:ext>
            </a:extLst>
          </p:cNvPr>
          <p:cNvSpPr txBox="1"/>
          <p:nvPr/>
        </p:nvSpPr>
        <p:spPr>
          <a:xfrm>
            <a:off x="681766" y="3954359"/>
            <a:ext cx="6096896" cy="369332"/>
          </a:xfrm>
          <a:prstGeom prst="rect">
            <a:avLst/>
          </a:prstGeom>
          <a:noFill/>
        </p:spPr>
        <p:txBody>
          <a:bodyPr wrap="square">
            <a:spAutoFit/>
          </a:bodyPr>
          <a:lstStyle/>
          <a:p>
            <a:pPr marL="285750" indent="-285750">
              <a:buFont typeface="Wingdings" panose="05000000000000000000" pitchFamily="2" charset="2"/>
              <a:buChar char="u"/>
            </a:pPr>
            <a:r>
              <a:rPr lang="en-US" altLang="zh-CN" sz="1800" b="1" dirty="0">
                <a:solidFill>
                  <a:srgbClr val="000000"/>
                </a:solidFill>
                <a:effectLst/>
                <a:latin typeface="NimbusRomNo9L-Medi"/>
                <a:ea typeface="宋体" panose="02010600030101010101" pitchFamily="2" charset="-122"/>
              </a:rPr>
              <a:t>Discriminative Feature Fusion </a:t>
            </a:r>
            <a:endParaRPr lang="zh-CN" altLang="en-US" dirty="0"/>
          </a:p>
        </p:txBody>
      </p:sp>
      <p:sp>
        <p:nvSpPr>
          <p:cNvPr id="14" name="文本框 13">
            <a:extLst>
              <a:ext uri="{FF2B5EF4-FFF2-40B4-BE49-F238E27FC236}">
                <a16:creationId xmlns:a16="http://schemas.microsoft.com/office/drawing/2014/main" id="{717ACFCF-C5DE-26D7-885E-9141A55690E6}"/>
              </a:ext>
            </a:extLst>
          </p:cNvPr>
          <p:cNvSpPr txBox="1"/>
          <p:nvPr/>
        </p:nvSpPr>
        <p:spPr>
          <a:xfrm>
            <a:off x="751690" y="4880794"/>
            <a:ext cx="6096896" cy="369332"/>
          </a:xfrm>
          <a:prstGeom prst="rect">
            <a:avLst/>
          </a:prstGeom>
          <a:noFill/>
        </p:spPr>
        <p:txBody>
          <a:bodyPr wrap="square">
            <a:spAutoFit/>
          </a:bodyPr>
          <a:lstStyle/>
          <a:p>
            <a:pPr marL="285750" indent="-285750">
              <a:buFont typeface="Wingdings" panose="05000000000000000000" pitchFamily="2" charset="2"/>
              <a:buChar char="u"/>
            </a:pPr>
            <a:r>
              <a:rPr lang="en-US" altLang="zh-CN" sz="1800" b="1" dirty="0">
                <a:solidFill>
                  <a:srgbClr val="000000"/>
                </a:solidFill>
                <a:effectLst/>
                <a:latin typeface="NimbusRomNo9L-Medi"/>
              </a:rPr>
              <a:t>Adaptive Decision Fusion</a:t>
            </a:r>
            <a:endParaRPr lang="zh-CN" altLang="en-US" dirty="0"/>
          </a:p>
        </p:txBody>
      </p:sp>
    </p:spTree>
    <p:extLst>
      <p:ext uri="{BB962C8B-B14F-4D97-AF65-F5344CB8AC3E}">
        <p14:creationId xmlns:p14="http://schemas.microsoft.com/office/powerpoint/2010/main" val="83115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D6AE5C5-0BC4-DB26-99E1-2F1788EC9E61}"/>
              </a:ext>
            </a:extLst>
          </p:cNvPr>
          <p:cNvSpPr txBox="1"/>
          <p:nvPr/>
        </p:nvSpPr>
        <p:spPr>
          <a:xfrm>
            <a:off x="644871" y="1600754"/>
            <a:ext cx="8069580" cy="369332"/>
          </a:xfrm>
          <a:prstGeom prst="rect">
            <a:avLst/>
          </a:prstGeom>
          <a:noFill/>
        </p:spPr>
        <p:txBody>
          <a:bodyPr wrap="square">
            <a:spAutoFit/>
          </a:bodyPr>
          <a:lstStyle/>
          <a:p>
            <a:r>
              <a:rPr lang="en-US" altLang="zh-CN" sz="1800" dirty="0">
                <a:solidFill>
                  <a:srgbClr val="000000"/>
                </a:solidFill>
                <a:effectLst/>
                <a:latin typeface="NimbusRomNo9L-Regu"/>
              </a:rPr>
              <a:t>First, train both backbones for discriminative and complementary branches</a:t>
            </a:r>
            <a:endParaRPr lang="zh-CN" altLang="en-US" dirty="0"/>
          </a:p>
        </p:txBody>
      </p:sp>
      <p:pic>
        <p:nvPicPr>
          <p:cNvPr id="5" name="图片 4">
            <a:extLst>
              <a:ext uri="{FF2B5EF4-FFF2-40B4-BE49-F238E27FC236}">
                <a16:creationId xmlns:a16="http://schemas.microsoft.com/office/drawing/2014/main" id="{A1E9C6B2-EDD8-E374-5AEC-AB8E2C677315}"/>
              </a:ext>
            </a:extLst>
          </p:cNvPr>
          <p:cNvPicPr>
            <a:picLocks noChangeAspect="1"/>
          </p:cNvPicPr>
          <p:nvPr/>
        </p:nvPicPr>
        <p:blipFill>
          <a:blip r:embed="rId2"/>
          <a:stretch>
            <a:fillRect/>
          </a:stretch>
        </p:blipFill>
        <p:spPr>
          <a:xfrm>
            <a:off x="7744162" y="1409784"/>
            <a:ext cx="3449171" cy="956704"/>
          </a:xfrm>
          <a:prstGeom prst="rect">
            <a:avLst/>
          </a:prstGeom>
        </p:spPr>
      </p:pic>
      <p:sp>
        <p:nvSpPr>
          <p:cNvPr id="6" name="文本框 5">
            <a:extLst>
              <a:ext uri="{FF2B5EF4-FFF2-40B4-BE49-F238E27FC236}">
                <a16:creationId xmlns:a16="http://schemas.microsoft.com/office/drawing/2014/main" id="{F31C3C6C-C970-2B09-B815-1CA999619BE2}"/>
              </a:ext>
            </a:extLst>
          </p:cNvPr>
          <p:cNvSpPr txBox="1"/>
          <p:nvPr/>
        </p:nvSpPr>
        <p:spPr>
          <a:xfrm>
            <a:off x="644871" y="2124251"/>
            <a:ext cx="8505265" cy="369332"/>
          </a:xfrm>
          <a:prstGeom prst="rect">
            <a:avLst/>
          </a:prstGeom>
          <a:noFill/>
        </p:spPr>
        <p:txBody>
          <a:bodyPr wrap="square">
            <a:spAutoFit/>
          </a:bodyPr>
          <a:lstStyle/>
          <a:p>
            <a:r>
              <a:rPr lang="en-US" altLang="zh-CN" sz="1800" dirty="0">
                <a:solidFill>
                  <a:srgbClr val="000000"/>
                </a:solidFill>
                <a:effectLst/>
                <a:latin typeface="NimbusRomNo9L-Regu"/>
              </a:rPr>
              <a:t>Then, the learned backbones are </a:t>
            </a:r>
            <a:r>
              <a:rPr lang="en-US" altLang="zh-CN" sz="1800" dirty="0" err="1">
                <a:solidFill>
                  <a:srgbClr val="000000"/>
                </a:solidFill>
                <a:effectLst/>
                <a:latin typeface="NimbusRomNo9L-Regu"/>
              </a:rPr>
              <a:t>fxed</a:t>
            </a:r>
            <a:r>
              <a:rPr lang="en-US" altLang="zh-CN" sz="1800" dirty="0">
                <a:solidFill>
                  <a:srgbClr val="000000"/>
                </a:solidFill>
                <a:effectLst/>
                <a:latin typeface="NimbusRomNo9L-Regu"/>
              </a:rPr>
              <a:t>, and we learn DFF module and the </a:t>
            </a:r>
            <a:r>
              <a:rPr lang="en-US" altLang="zh-CN" sz="1800" dirty="0" err="1">
                <a:solidFill>
                  <a:srgbClr val="000000"/>
                </a:solidFill>
                <a:effectLst/>
                <a:latin typeface="NimbusRomNo9L-Regu"/>
              </a:rPr>
              <a:t>classifers</a:t>
            </a:r>
            <a:endParaRPr lang="zh-CN" altLang="en-US" dirty="0"/>
          </a:p>
        </p:txBody>
      </p:sp>
      <p:sp>
        <p:nvSpPr>
          <p:cNvPr id="7" name="文本框 6">
            <a:extLst>
              <a:ext uri="{FF2B5EF4-FFF2-40B4-BE49-F238E27FC236}">
                <a16:creationId xmlns:a16="http://schemas.microsoft.com/office/drawing/2014/main" id="{60565FAB-D5F4-2188-112B-4E421BB2CFF7}"/>
              </a:ext>
            </a:extLst>
          </p:cNvPr>
          <p:cNvSpPr txBox="1"/>
          <p:nvPr/>
        </p:nvSpPr>
        <p:spPr>
          <a:xfrm>
            <a:off x="644871" y="2569312"/>
            <a:ext cx="9305953" cy="646331"/>
          </a:xfrm>
          <a:prstGeom prst="rect">
            <a:avLst/>
          </a:prstGeom>
          <a:noFill/>
        </p:spPr>
        <p:txBody>
          <a:bodyPr wrap="square">
            <a:spAutoFit/>
          </a:bodyPr>
          <a:lstStyle/>
          <a:p>
            <a:r>
              <a:rPr lang="en-US" altLang="zh-CN" sz="1800" dirty="0">
                <a:solidFill>
                  <a:srgbClr val="000000"/>
                </a:solidFill>
                <a:effectLst/>
                <a:latin typeface="NimbusRomNo9L-Regu"/>
              </a:rPr>
              <a:t>Finally, with all the backbones </a:t>
            </a:r>
            <a:r>
              <a:rPr lang="en-US" altLang="zh-CN" sz="1800" dirty="0" err="1">
                <a:solidFill>
                  <a:srgbClr val="000000"/>
                </a:solidFill>
                <a:effectLst/>
                <a:latin typeface="NimbusRomNo9L-Regu"/>
              </a:rPr>
              <a:t>fxed</a:t>
            </a:r>
            <a:r>
              <a:rPr lang="en-US" altLang="zh-CN" sz="1800" dirty="0">
                <a:solidFill>
                  <a:srgbClr val="000000"/>
                </a:solidFill>
                <a:effectLst/>
                <a:latin typeface="NimbusRomNo9L-Regu"/>
              </a:rPr>
              <a:t>, we start to learn ADF and </a:t>
            </a:r>
            <a:r>
              <a:rPr lang="en-US" altLang="zh-CN" sz="1800" dirty="0" err="1">
                <a:solidFill>
                  <a:srgbClr val="000000"/>
                </a:solidFill>
                <a:effectLst/>
                <a:latin typeface="NimbusRomNo9L-Regu"/>
              </a:rPr>
              <a:t>IoU</a:t>
            </a:r>
            <a:r>
              <a:rPr lang="en-US" altLang="zh-CN" sz="1800" dirty="0">
                <a:solidFill>
                  <a:srgbClr val="000000"/>
                </a:solidFill>
                <a:effectLst/>
                <a:latin typeface="NimbusRomNo9L-Regu"/>
              </a:rPr>
              <a:t> prediction modules and fine-tune both </a:t>
            </a:r>
            <a:r>
              <a:rPr lang="en-US" altLang="zh-CN" sz="1800" dirty="0" err="1">
                <a:solidFill>
                  <a:srgbClr val="000000"/>
                </a:solidFill>
                <a:effectLst/>
                <a:latin typeface="NimbusRomNo9L-Regu"/>
              </a:rPr>
              <a:t>classifers</a:t>
            </a:r>
            <a:r>
              <a:rPr lang="en-US" altLang="zh-CN" sz="1800" dirty="0">
                <a:solidFill>
                  <a:srgbClr val="000000"/>
                </a:solidFill>
                <a:effectLst/>
                <a:latin typeface="NimbusRomNo9L-Regu"/>
              </a:rPr>
              <a:t> to fit the learned representations</a:t>
            </a:r>
            <a:endParaRPr lang="zh-CN" altLang="en-US" dirty="0"/>
          </a:p>
        </p:txBody>
      </p:sp>
      <p:sp>
        <p:nvSpPr>
          <p:cNvPr id="8" name="文本框 7">
            <a:extLst>
              <a:ext uri="{FF2B5EF4-FFF2-40B4-BE49-F238E27FC236}">
                <a16:creationId xmlns:a16="http://schemas.microsoft.com/office/drawing/2014/main" id="{5DDC6C91-0903-2129-842B-03B77AEA6B41}"/>
              </a:ext>
            </a:extLst>
          </p:cNvPr>
          <p:cNvSpPr txBox="1"/>
          <p:nvPr/>
        </p:nvSpPr>
        <p:spPr>
          <a:xfrm>
            <a:off x="644871" y="1014574"/>
            <a:ext cx="5084334" cy="523220"/>
          </a:xfrm>
          <a:prstGeom prst="rect">
            <a:avLst/>
          </a:prstGeom>
          <a:noFill/>
        </p:spPr>
        <p:txBody>
          <a:bodyPr wrap="square" rtlCol="0">
            <a:spAutoFit/>
          </a:bodyPr>
          <a:lstStyle/>
          <a:p>
            <a:r>
              <a:rPr lang="en-US" altLang="zh-CN" sz="2800" b="1" dirty="0"/>
              <a:t>Implementation</a:t>
            </a:r>
            <a:endParaRPr lang="zh-CN" altLang="en-US" sz="2800" b="1" dirty="0"/>
          </a:p>
        </p:txBody>
      </p:sp>
      <p:pic>
        <p:nvPicPr>
          <p:cNvPr id="10" name="图片 9">
            <a:extLst>
              <a:ext uri="{FF2B5EF4-FFF2-40B4-BE49-F238E27FC236}">
                <a16:creationId xmlns:a16="http://schemas.microsoft.com/office/drawing/2014/main" id="{E8200F7E-FF92-5042-D2AD-4F9271EBA1EB}"/>
              </a:ext>
            </a:extLst>
          </p:cNvPr>
          <p:cNvPicPr>
            <a:picLocks noChangeAspect="1"/>
          </p:cNvPicPr>
          <p:nvPr/>
        </p:nvPicPr>
        <p:blipFill>
          <a:blip r:embed="rId3"/>
          <a:stretch>
            <a:fillRect/>
          </a:stretch>
        </p:blipFill>
        <p:spPr>
          <a:xfrm>
            <a:off x="398475" y="3330761"/>
            <a:ext cx="7748941" cy="1926485"/>
          </a:xfrm>
          <a:prstGeom prst="rect">
            <a:avLst/>
          </a:prstGeom>
        </p:spPr>
      </p:pic>
      <p:pic>
        <p:nvPicPr>
          <p:cNvPr id="12" name="图片 11">
            <a:extLst>
              <a:ext uri="{FF2B5EF4-FFF2-40B4-BE49-F238E27FC236}">
                <a16:creationId xmlns:a16="http://schemas.microsoft.com/office/drawing/2014/main" id="{299A865B-DDB8-A225-8214-629847BE7393}"/>
              </a:ext>
            </a:extLst>
          </p:cNvPr>
          <p:cNvPicPr>
            <a:picLocks noChangeAspect="1"/>
          </p:cNvPicPr>
          <p:nvPr/>
        </p:nvPicPr>
        <p:blipFill>
          <a:blip r:embed="rId4"/>
          <a:stretch>
            <a:fillRect/>
          </a:stretch>
        </p:blipFill>
        <p:spPr>
          <a:xfrm>
            <a:off x="7744162" y="3745032"/>
            <a:ext cx="4291815" cy="2119175"/>
          </a:xfrm>
          <a:prstGeom prst="rect">
            <a:avLst/>
          </a:prstGeom>
        </p:spPr>
      </p:pic>
    </p:spTree>
    <p:extLst>
      <p:ext uri="{BB962C8B-B14F-4D97-AF65-F5344CB8AC3E}">
        <p14:creationId xmlns:p14="http://schemas.microsoft.com/office/powerpoint/2010/main" val="195204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5DDC6C91-0903-2129-842B-03B77AEA6B41}"/>
              </a:ext>
            </a:extLst>
          </p:cNvPr>
          <p:cNvSpPr txBox="1"/>
          <p:nvPr/>
        </p:nvSpPr>
        <p:spPr>
          <a:xfrm>
            <a:off x="655822" y="472505"/>
            <a:ext cx="5084334" cy="523220"/>
          </a:xfrm>
          <a:prstGeom prst="rect">
            <a:avLst/>
          </a:prstGeom>
          <a:noFill/>
        </p:spPr>
        <p:txBody>
          <a:bodyPr wrap="square" rtlCol="0">
            <a:spAutoFit/>
          </a:bodyPr>
          <a:lstStyle/>
          <a:p>
            <a:r>
              <a:rPr lang="en-US" altLang="zh-CN" sz="2800" b="1" dirty="0"/>
              <a:t>Implementation</a:t>
            </a:r>
            <a:endParaRPr lang="zh-CN" altLang="en-US" sz="2800" b="1" dirty="0"/>
          </a:p>
        </p:txBody>
      </p:sp>
      <p:pic>
        <p:nvPicPr>
          <p:cNvPr id="3" name="图片 2">
            <a:extLst>
              <a:ext uri="{FF2B5EF4-FFF2-40B4-BE49-F238E27FC236}">
                <a16:creationId xmlns:a16="http://schemas.microsoft.com/office/drawing/2014/main" id="{85E8B470-B366-FB3B-765D-9C8A09134D1D}"/>
              </a:ext>
            </a:extLst>
          </p:cNvPr>
          <p:cNvPicPr>
            <a:picLocks noChangeAspect="1"/>
          </p:cNvPicPr>
          <p:nvPr/>
        </p:nvPicPr>
        <p:blipFill>
          <a:blip r:embed="rId2"/>
          <a:stretch>
            <a:fillRect/>
          </a:stretch>
        </p:blipFill>
        <p:spPr>
          <a:xfrm>
            <a:off x="655822" y="881546"/>
            <a:ext cx="4605272" cy="2474903"/>
          </a:xfrm>
          <a:prstGeom prst="rect">
            <a:avLst/>
          </a:prstGeom>
        </p:spPr>
      </p:pic>
      <p:pic>
        <p:nvPicPr>
          <p:cNvPr id="11" name="图片 10">
            <a:extLst>
              <a:ext uri="{FF2B5EF4-FFF2-40B4-BE49-F238E27FC236}">
                <a16:creationId xmlns:a16="http://schemas.microsoft.com/office/drawing/2014/main" id="{6DF47599-FE4D-E1E1-3A7F-5DFE7F68A4DD}"/>
              </a:ext>
            </a:extLst>
          </p:cNvPr>
          <p:cNvPicPr>
            <a:picLocks noChangeAspect="1"/>
          </p:cNvPicPr>
          <p:nvPr/>
        </p:nvPicPr>
        <p:blipFill>
          <a:blip r:embed="rId3"/>
          <a:stretch>
            <a:fillRect/>
          </a:stretch>
        </p:blipFill>
        <p:spPr>
          <a:xfrm>
            <a:off x="7236880" y="472505"/>
            <a:ext cx="3981292" cy="4603236"/>
          </a:xfrm>
          <a:prstGeom prst="rect">
            <a:avLst/>
          </a:prstGeom>
        </p:spPr>
      </p:pic>
      <p:pic>
        <p:nvPicPr>
          <p:cNvPr id="14" name="图片 13">
            <a:extLst>
              <a:ext uri="{FF2B5EF4-FFF2-40B4-BE49-F238E27FC236}">
                <a16:creationId xmlns:a16="http://schemas.microsoft.com/office/drawing/2014/main" id="{7ED5CB5A-DC7A-FD9B-3272-0EE012939233}"/>
              </a:ext>
            </a:extLst>
          </p:cNvPr>
          <p:cNvPicPr>
            <a:picLocks noChangeAspect="1"/>
          </p:cNvPicPr>
          <p:nvPr/>
        </p:nvPicPr>
        <p:blipFill>
          <a:blip r:embed="rId4"/>
          <a:stretch>
            <a:fillRect/>
          </a:stretch>
        </p:blipFill>
        <p:spPr>
          <a:xfrm>
            <a:off x="821433" y="3404886"/>
            <a:ext cx="4030266" cy="3341709"/>
          </a:xfrm>
          <a:prstGeom prst="rect">
            <a:avLst/>
          </a:prstGeom>
        </p:spPr>
      </p:pic>
    </p:spTree>
    <p:extLst>
      <p:ext uri="{BB962C8B-B14F-4D97-AF65-F5344CB8AC3E}">
        <p14:creationId xmlns:p14="http://schemas.microsoft.com/office/powerpoint/2010/main" val="248896430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320</Words>
  <Application>Microsoft Office PowerPoint</Application>
  <PresentationFormat>宽屏</PresentationFormat>
  <Paragraphs>27</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CMMI7</vt:lpstr>
      <vt:lpstr>CMSY10</vt:lpstr>
      <vt:lpstr>NimbusRomNo9L-Medi</vt:lpstr>
      <vt:lpstr>NimbusRomNo9L-Regu</vt:lpstr>
      <vt:lpstr>NimbusRomNo9L-ReguItal</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pfg</dc:creator>
  <cp:lastModifiedBy>p fg</cp:lastModifiedBy>
  <cp:revision>5</cp:revision>
  <dcterms:created xsi:type="dcterms:W3CDTF">2022-06-20T01:29:26Z</dcterms:created>
  <dcterms:modified xsi:type="dcterms:W3CDTF">2022-06-20T07:58:25Z</dcterms:modified>
</cp:coreProperties>
</file>