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6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587D6-F35D-4A99-BA0A-A8E92A5ED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A1B8E7-7B99-4895-A326-32A792571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31AF0-FA04-4091-9A9C-25FE7620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390A98-58F3-43B0-A149-B192DC6C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1D637C-0FC6-4F86-BEA0-263FB296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84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748CC-B7C4-4236-953A-33AEB020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D45591-984E-43DD-8C8B-489B807F6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FA4F09-9AF0-40FC-9146-3805B60F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7C5360-3A0F-4079-9DB0-469BB87A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F298A5-6FB8-421F-9D2A-9111DF6B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25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E1B19D-C5A3-4CBD-B2F6-96F2DC8AE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65B815-773E-4E33-B5A0-170410B11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FCBC93-4505-4373-AE10-337A23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B2AA0-A981-491E-9246-741A7B28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E26198-98BD-4094-859C-2793C967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91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5BE60-A0C0-4A4C-AB64-955BBBD6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EFADA-5002-4001-BB93-4514D21B8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4D6514-6343-4928-85CA-F781BEF4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771180-4776-4058-A934-960F868F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87CEF0-74D0-4CE1-BB3E-D053E1B9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FE62F-9AC5-43AA-A925-D941ED19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45A84A-8E4E-40B7-A22A-4AF58390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D05CA8-B077-43B4-BC31-F7E9CE82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139A7-508F-45DB-893F-63D1D6E6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35262-F35B-4F5A-968E-1836D54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460A51-5828-4080-976C-EB6743F7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F1002-664E-421A-981A-D480452CB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92AF37-E095-4B47-995E-B1C0B2C6D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DE895A-1A2B-4C95-B56E-E3B79FF6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70EBDB-4127-46B2-B674-48A6E436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D2BFDE-D851-4ED9-BBB3-ACF2C870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2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F277E-3007-4EC5-9D53-2DE33277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BFFB7-1CB1-40FB-B197-C5865CF7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A44E8E-B302-4F4F-B081-80B718535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7EA1A2-56BC-41D7-AC8F-82258276E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56339C-FEF3-4626-9DA1-FC96C7429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D274F8-3992-4F20-B8CD-54697E3D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D27A4D-8E25-4DDA-81D8-CB577A59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881C93-A66C-4051-810D-34D54220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34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676C1B-D771-4905-A4A9-CBD95542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FDBAE4-64B4-47FE-8BB1-0826CD1A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11D207-350A-4B9B-A115-4C765060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422023-6234-4EB2-9BAF-92916CEB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44DF96-A2BA-47D3-9175-B96CBD3E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EA249C-45BA-4B1D-959A-3FF82869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3393E7-398C-459B-9864-46A10035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0BB934-A61C-4C47-B24E-107DA6C5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B4A6D8-54AE-49D6-A8C0-F3BACBA2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7CC296-4997-4825-967C-EACEAB1C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FA2A08-B8A9-4331-8CE0-2D64036E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6B694E-4EB8-4C55-BDE2-1E056929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0D3C2B-4F97-4322-991D-34EFEA87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7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9AFDB-E619-460C-BA8A-FAC95BC7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7C0144-A93C-4349-A56C-69B6D2096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DC7DB2-F4EE-4816-A5E5-9BAA433A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CD85-96D7-497C-B967-C492DEFF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070153-5261-4957-988F-29001985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6A783-5920-4114-80F7-066C3E7A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04726C-8FAB-4D38-82FD-3FB6DB90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FAB117-EAE5-4BB1-840F-E2B5BDE4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6BEFE-0943-4EF0-9A7F-A8402B1B2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B880-E985-4095-806A-B3031B3D2979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F63895-97A1-42CB-9ECD-F031D710D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C0393-A559-4E45-A7F8-73E3A5D9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E17C-E793-4016-A489-ED90511E7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4BFB26-3AA0-477E-95C9-3220F888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640758"/>
            <a:ext cx="12192000" cy="35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13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Room-to-Room (R2R) Navigation</a:t>
            </a:r>
          </a:p>
          <a:p>
            <a:r>
              <a:rPr lang="en-US" altLang="zh-CN" sz="2000" b="1" dirty="0"/>
              <a:t>--- Dataset Analysis</a:t>
            </a:r>
            <a:endParaRPr lang="zh-CN" altLang="en-US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74E243-F754-416E-9A2D-C6E2FA30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6" y="1374636"/>
            <a:ext cx="5885994" cy="39593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FA9A41-05FC-4528-85E8-6D1E4510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754" y="1374636"/>
            <a:ext cx="3030183" cy="20716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243F959-436D-4C65-A894-66AC22A0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754" y="3825874"/>
            <a:ext cx="3096694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13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Room-to-Room (R2R) Navigation</a:t>
            </a:r>
          </a:p>
          <a:p>
            <a:r>
              <a:rPr lang="en-US" altLang="zh-CN" sz="2000" b="1" dirty="0"/>
              <a:t>--- Evaluation Protocol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2BE9B7D-BEF4-47ED-BB4F-55A16E7F6B2A}"/>
                  </a:ext>
                </a:extLst>
              </p:cNvPr>
              <p:cNvSpPr txBox="1"/>
              <p:nvPr/>
            </p:nvSpPr>
            <p:spPr>
              <a:xfrm>
                <a:off x="1358900" y="1435100"/>
                <a:ext cx="79375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i="1" dirty="0"/>
                  <a:t>Navigation error </a:t>
                </a:r>
                <a:r>
                  <a:rPr lang="en-US" altLang="zh-CN" dirty="0"/>
                  <a:t>: the shortest path distance in the navigation graph G between the agent’s final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the goal location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i="1" dirty="0"/>
                  <a:t>Success </a:t>
                </a:r>
                <a:r>
                  <a:rPr lang="en-US" altLang="zh-CN" dirty="0"/>
                  <a:t>: the navigation error is less than 3m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 </a:t>
                </a:r>
                <a:r>
                  <a:rPr lang="en-US" altLang="zh-CN" i="1" dirty="0"/>
                  <a:t>oracle</a:t>
                </a:r>
                <a:r>
                  <a:rPr lang="en-US" altLang="zh-CN" dirty="0"/>
                  <a:t> stopping rule: if the agent stopped at the closest point to the goal on its trajectory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2BE9B7D-BEF4-47ED-BB4F-55A16E7F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1435100"/>
                <a:ext cx="7937500" cy="2031325"/>
              </a:xfrm>
              <a:prstGeom prst="rect">
                <a:avLst/>
              </a:prstGeom>
              <a:blipFill>
                <a:blip r:embed="rId2"/>
                <a:stretch>
                  <a:fillRect l="-538" t="-1497" r="-922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4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96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Vision-and-Language Navigation Agents</a:t>
            </a:r>
          </a:p>
          <a:p>
            <a:r>
              <a:rPr lang="en-US" altLang="zh-CN" sz="2000" b="1" dirty="0"/>
              <a:t>--- Sequence-to-Sequence Model</a:t>
            </a:r>
            <a:endParaRPr lang="zh-CN" altLang="en-US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B0255C-1425-4F07-8CFD-A1FE966E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74" y="1844556"/>
            <a:ext cx="9875851" cy="31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96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Vision-and-Language Navigation Agents</a:t>
            </a:r>
          </a:p>
          <a:p>
            <a:r>
              <a:rPr lang="en-US" altLang="zh-CN" sz="2000" b="1" dirty="0"/>
              <a:t>--- Training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FB33373-F968-4556-9591-6C596DD71B74}"/>
                  </a:ext>
                </a:extLst>
              </p:cNvPr>
              <p:cNvSpPr txBox="1"/>
              <p:nvPr/>
            </p:nvSpPr>
            <p:spPr>
              <a:xfrm>
                <a:off x="1714500" y="1752600"/>
                <a:ext cx="8178800" cy="295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At each step, use cross entropy loss to train the prediction of actions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Teacher-forcing: use ground-truth target 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b="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Limits exploration to only states that are in ground-truth shortest-path trajectory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Student-forcing: not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FB33373-F968-4556-9591-6C596DD7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752600"/>
                <a:ext cx="8178800" cy="2957733"/>
              </a:xfrm>
              <a:prstGeom prst="rect">
                <a:avLst/>
              </a:prstGeom>
              <a:blipFill>
                <a:blip r:embed="rId2"/>
                <a:stretch>
                  <a:fillRect l="-447" b="-2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20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96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Vision-and-Language Navigation Agents</a:t>
            </a:r>
          </a:p>
          <a:p>
            <a:r>
              <a:rPr lang="en-US" altLang="zh-CN" sz="2000" b="1" dirty="0"/>
              <a:t>--- Experiments</a:t>
            </a:r>
            <a:endParaRPr lang="zh-CN" altLang="en-US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AE4912-6698-4C08-BC19-C9E15615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64" y="942364"/>
            <a:ext cx="5351272" cy="55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8BEA1E-70C2-4574-A66D-B402AA8B4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375" y="527050"/>
            <a:ext cx="5807474" cy="59372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EDE044-D210-46DD-85C4-B7F87EA1FDC4}"/>
              </a:ext>
            </a:extLst>
          </p:cNvPr>
          <p:cNvSpPr txBox="1"/>
          <p:nvPr/>
        </p:nvSpPr>
        <p:spPr>
          <a:xfrm>
            <a:off x="476250" y="29210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Task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4844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Motivation</a:t>
            </a:r>
            <a:endParaRPr lang="zh-CN" altLang="en-US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87A49C-2579-48DE-92A8-C9954E006A1E}"/>
              </a:ext>
            </a:extLst>
          </p:cNvPr>
          <p:cNvSpPr txBox="1"/>
          <p:nvPr/>
        </p:nvSpPr>
        <p:spPr>
          <a:xfrm>
            <a:off x="1270000" y="1060450"/>
            <a:ext cx="984885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Recent success of RNN methods for the </a:t>
            </a:r>
            <a:r>
              <a:rPr lang="en-US" altLang="zh-CN" b="1" dirty="0"/>
              <a:t>joint interpretation of images and natural language </a:t>
            </a:r>
            <a:r>
              <a:rPr lang="en-US" altLang="zh-CN" dirty="0"/>
              <a:t>that motivates the VLN task and R2R dataset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Previous approaches to natural language command of robots have often </a:t>
            </a:r>
            <a:r>
              <a:rPr lang="en-US" altLang="zh-CN" b="1" dirty="0"/>
              <a:t>neglected the visual information processing</a:t>
            </a:r>
            <a:r>
              <a:rPr lang="en-US" altLang="zh-CN" dirty="0"/>
              <a:t> aspect of the problem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Use rendered, rather than real images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Present the Matterport3D Simulator and Room-to-Room dataset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Require the agent to interpret a previously </a:t>
            </a:r>
            <a:r>
              <a:rPr lang="en-US" altLang="zh-CN" i="1" dirty="0"/>
              <a:t>unseen</a:t>
            </a:r>
            <a:r>
              <a:rPr lang="en-US" altLang="zh-CN" dirty="0"/>
              <a:t> natural-language navigation command in light of images generated by a previously </a:t>
            </a:r>
            <a:r>
              <a:rPr lang="en-US" altLang="zh-CN" i="1" dirty="0"/>
              <a:t>unseen</a:t>
            </a:r>
            <a:r>
              <a:rPr lang="en-US" altLang="zh-CN" dirty="0"/>
              <a:t> real environment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53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Matterport3D Simulator</a:t>
            </a:r>
          </a:p>
          <a:p>
            <a:r>
              <a:rPr lang="en-US" altLang="zh-CN" sz="2000" b="1" dirty="0"/>
              <a:t>--- Matterport3D Dataset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3F891-704F-4786-9A94-0C58836ADC02}"/>
              </a:ext>
            </a:extLst>
          </p:cNvPr>
          <p:cNvSpPr txBox="1"/>
          <p:nvPr/>
        </p:nvSpPr>
        <p:spPr>
          <a:xfrm>
            <a:off x="2165350" y="1485900"/>
            <a:ext cx="78613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Matterport3D dataset contains a comprehensive set of panoramic views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10,800 panoramic views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194,400 RGB-D images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90 building-scale scenes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Each panoramic view is comprised of 18 RGB-D images captured from a single 3D position at the approximate height of a standing 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Matterport scenes encompass a range of buildings including houses, apartments, hotels, offices and churches of varying size and complexity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6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Matterport3D Simulator</a:t>
            </a:r>
          </a:p>
          <a:p>
            <a:r>
              <a:rPr lang="en-US" altLang="zh-CN" sz="2000" b="1" dirty="0"/>
              <a:t>--- Simulator (Observation)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23F891-704F-4786-9A94-0C58836ADC02}"/>
                  </a:ext>
                </a:extLst>
              </p:cNvPr>
              <p:cNvSpPr txBox="1"/>
              <p:nvPr/>
            </p:nvSpPr>
            <p:spPr>
              <a:xfrm>
                <a:off x="1238250" y="1485900"/>
                <a:ext cx="9715500" cy="295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To construct the simulator, we allow an embodied agent to virtually ‘move’ throughout a scene by adopting </a:t>
                </a:r>
                <a:r>
                  <a:rPr lang="en-US" altLang="zh-CN" b="1" dirty="0"/>
                  <a:t>poses</a:t>
                </a:r>
                <a:r>
                  <a:rPr lang="en-US" altLang="zh-CN" dirty="0"/>
                  <a:t> coinciding with </a:t>
                </a:r>
                <a:r>
                  <a:rPr lang="en-US" altLang="zh-CN" b="1" dirty="0"/>
                  <a:t>panoramic viewpoints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Agent pose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3D position           , heading                   , camera elevation                     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At each step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the simulator outputs an RGB image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corresponding to the agent’s first person camera view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23F891-704F-4786-9A94-0C58836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1485900"/>
                <a:ext cx="9715500" cy="2958630"/>
              </a:xfrm>
              <a:prstGeom prst="rect">
                <a:avLst/>
              </a:prstGeom>
              <a:blipFill>
                <a:blip r:embed="rId2"/>
                <a:stretch>
                  <a:fillRect l="-376" b="-2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1EB9A58-7894-4F39-9D50-7CC38ADE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23" y="3327014"/>
            <a:ext cx="639762" cy="1765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59E4D-EA19-4FC6-8F7D-452555B7D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48" y="3307514"/>
            <a:ext cx="1112552" cy="240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5ED3B6-F8C1-437A-ADB6-7DA3757BA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000" y="3301164"/>
            <a:ext cx="1267449" cy="2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Matterport3D Simulator</a:t>
            </a:r>
          </a:p>
          <a:p>
            <a:r>
              <a:rPr lang="en-US" altLang="zh-CN" sz="2000" b="1" dirty="0"/>
              <a:t>--- Simulator (Action Space)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23F891-704F-4786-9A94-0C58836ADC02}"/>
                  </a:ext>
                </a:extLst>
              </p:cNvPr>
              <p:cNvSpPr txBox="1"/>
              <p:nvPr/>
            </p:nvSpPr>
            <p:spPr>
              <a:xfrm>
                <a:off x="1238250" y="1485900"/>
                <a:ext cx="9715500" cy="171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At each step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the simulator also outputs a set of next step reachable viewpoints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Agents interact with the simulator by selecting a new viewpoint                         , and nominating camera heading                , and elevation                adjustments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23F891-704F-4786-9A94-0C58836A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1485900"/>
                <a:ext cx="9715500" cy="1712135"/>
              </a:xfrm>
              <a:prstGeom prst="rect">
                <a:avLst/>
              </a:prstGeom>
              <a:blipFill>
                <a:blip r:embed="rId2"/>
                <a:stretch>
                  <a:fillRect l="-376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C632369-E35B-481C-A549-365741D57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99" y="1674270"/>
            <a:ext cx="1210663" cy="2328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2316B2-D806-442E-BFF8-98B838942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928" y="2482849"/>
            <a:ext cx="1469571" cy="242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848908-4030-40A9-842D-0B4274FF6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950" y="2891721"/>
            <a:ext cx="926428" cy="2555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39FC37-CA26-4BD2-8441-B5E5D3391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332" y="2891721"/>
            <a:ext cx="856488" cy="2522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E39F6B-9E91-465B-9133-770B5C900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621" y="3198035"/>
            <a:ext cx="6214758" cy="36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2993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Matterport3D Simulator</a:t>
            </a:r>
          </a:p>
          <a:p>
            <a:r>
              <a:rPr lang="en-US" altLang="zh-CN" sz="2000" b="1" dirty="0"/>
              <a:t>--- Simulator (Biases)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23F891-704F-4786-9A94-0C58836ADC02}"/>
              </a:ext>
            </a:extLst>
          </p:cNvPr>
          <p:cNvSpPr txBox="1"/>
          <p:nvPr/>
        </p:nvSpPr>
        <p:spPr>
          <a:xfrm>
            <a:off x="1238250" y="1695450"/>
            <a:ext cx="97155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majority of captured living spaces are scrupulously clean and tidy, and often luxurious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dataset contains very few people and animals, which are a mainstay of many other vision and language datasets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Selected viewpoints generally offer commanding views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69488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13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Room-to-Room (R2R) Navigation</a:t>
            </a:r>
          </a:p>
          <a:p>
            <a:r>
              <a:rPr lang="en-US" altLang="zh-CN" sz="2000" b="1" dirty="0"/>
              <a:t>--- Task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2B4773B-FA42-408F-A5B2-E48AB5801716}"/>
                  </a:ext>
                </a:extLst>
              </p:cNvPr>
              <p:cNvSpPr txBox="1"/>
              <p:nvPr/>
            </p:nvSpPr>
            <p:spPr>
              <a:xfrm>
                <a:off x="971550" y="1371600"/>
                <a:ext cx="9499600" cy="35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R2R task requires an embodied agent to follow natural language instructions to navigate from a starting pose to a goal location in the Matterport3D Simulator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Input a natural language instruction                                    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agent observes an initial RGB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cs typeface="Times New Roman" panose="02020603050405020304" pitchFamily="18" charset="0"/>
                  </a:rPr>
                  <a:t>, determined by initial pose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agent must execute a sequence of actions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Each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leading to a new pose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episode ends when the agent selects the special </a:t>
                </a:r>
                <a:r>
                  <a:rPr lang="en-US" altLang="zh-CN" sz="2000" dirty="0">
                    <a:latin typeface="+mj-lt"/>
                  </a:rPr>
                  <a:t>stop</a:t>
                </a:r>
                <a:r>
                  <a:rPr lang="en-US" altLang="zh-CN" dirty="0"/>
                  <a:t> action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2B4773B-FA42-408F-A5B2-E48AB5801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371600"/>
                <a:ext cx="9499600" cy="3534044"/>
              </a:xfrm>
              <a:prstGeom prst="rect">
                <a:avLst/>
              </a:prstGeom>
              <a:blipFill>
                <a:blip r:embed="rId2"/>
                <a:stretch>
                  <a:fillRect l="-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FD235EA-048D-4810-8CC7-BB132E1DC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2760835"/>
            <a:ext cx="2200275" cy="280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612FC0-5FDF-4A55-8C1B-3F3A85F2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3645032"/>
            <a:ext cx="2438400" cy="2399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011B08-E3CA-4D35-BAD9-AA1F7E74C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4034755"/>
            <a:ext cx="2762250" cy="265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0263666-A8E4-43AB-A128-BEBE2CF08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849" y="3194225"/>
            <a:ext cx="1749425" cy="2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2822F9-983C-4C2D-AA04-825830D28445}"/>
              </a:ext>
            </a:extLst>
          </p:cNvPr>
          <p:cNvSpPr txBox="1"/>
          <p:nvPr/>
        </p:nvSpPr>
        <p:spPr>
          <a:xfrm>
            <a:off x="476250" y="292100"/>
            <a:ext cx="413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Room-to-Room (R2R) Navigation</a:t>
            </a:r>
          </a:p>
          <a:p>
            <a:r>
              <a:rPr lang="en-US" altLang="zh-CN" sz="2000" b="1" dirty="0"/>
              <a:t>--- Data Collection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2B4773B-FA42-408F-A5B2-E48AB5801716}"/>
                  </a:ext>
                </a:extLst>
              </p:cNvPr>
              <p:cNvSpPr txBox="1"/>
              <p:nvPr/>
            </p:nvSpPr>
            <p:spPr>
              <a:xfrm>
                <a:off x="971550" y="1371600"/>
                <a:ext cx="9886950" cy="378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Use the Matterport3D region annotations to sample start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and goal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pairs that are (predominantly) in different rooms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each pair, find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in the relevant weighted, undirected navigation graph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Sample 7,189 paths capturing most of the visual diversity in the dataset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each path, collect three associated navigation instructions using AMT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2B4773B-FA42-408F-A5B2-E48AB5801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371600"/>
                <a:ext cx="9886950" cy="3789627"/>
              </a:xfrm>
              <a:prstGeom prst="rect">
                <a:avLst/>
              </a:prstGeom>
              <a:blipFill>
                <a:blip r:embed="rId2"/>
                <a:stretch>
                  <a:fillRect l="-370" b="-1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575</Words>
  <Application>Microsoft Office PowerPoint</Application>
  <PresentationFormat>宽屏</PresentationFormat>
  <Paragraphs>77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29</cp:revision>
  <dcterms:created xsi:type="dcterms:W3CDTF">2020-01-05T02:33:19Z</dcterms:created>
  <dcterms:modified xsi:type="dcterms:W3CDTF">2020-01-05T05:17:29Z</dcterms:modified>
</cp:coreProperties>
</file>