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27" r:id="rId3"/>
    <p:sldId id="332" r:id="rId4"/>
    <p:sldId id="328" r:id="rId5"/>
    <p:sldId id="329" r:id="rId6"/>
    <p:sldId id="330" r:id="rId7"/>
    <p:sldId id="333" r:id="rId8"/>
    <p:sldId id="334" r:id="rId9"/>
    <p:sldId id="335" r:id="rId10"/>
    <p:sldId id="337" r:id="rId11"/>
    <p:sldId id="331" r:id="rId12"/>
    <p:sldId id="336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6723" autoAdjust="0"/>
  </p:normalViewPr>
  <p:slideViewPr>
    <p:cSldViewPr snapToGrid="0">
      <p:cViewPr varScale="1">
        <p:scale>
          <a:sx n="61" d="100"/>
          <a:sy n="61" d="100"/>
        </p:scale>
        <p:origin x="8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5B59-E8F2-4C82-B0D5-CEA9163C23AA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D2EDE-6511-454C-A5ED-9AAC1F639AE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172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有质感的神经性化身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D2EDE-6511-454C-A5ED-9AAC1F639AE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31803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D2EDE-6511-454C-A5ED-9AAC1F639AE4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5732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D2EDE-6511-454C-A5ED-9AAC1F639AE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187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对于不同的身体姿态和不同的相机角度全身渲染</a:t>
            </a:r>
            <a:endParaRPr lang="en-US" altLang="zh-CN" dirty="0"/>
          </a:p>
          <a:p>
            <a:r>
              <a:rPr lang="zh-CN" altLang="en-US" dirty="0"/>
              <a:t>处于传统方法和直接转换的中间方法</a:t>
            </a:r>
            <a:endParaRPr lang="en-US" altLang="zh-CN" dirty="0"/>
          </a:p>
          <a:p>
            <a:r>
              <a:rPr lang="zh-CN" altLang="en-US" dirty="0"/>
              <a:t>估计了一个对于模型表面的</a:t>
            </a:r>
            <a:r>
              <a:rPr lang="en-US" altLang="zh-CN" dirty="0"/>
              <a:t>2</a:t>
            </a:r>
            <a:r>
              <a:rPr lang="zh-CN" altLang="en-US" dirty="0"/>
              <a:t>维的</a:t>
            </a:r>
            <a:r>
              <a:rPr lang="en-US" altLang="zh-CN" dirty="0"/>
              <a:t>texture map</a:t>
            </a:r>
          </a:p>
          <a:p>
            <a:r>
              <a:rPr lang="zh-CN" altLang="en-US" dirty="0"/>
              <a:t>能够在</a:t>
            </a:r>
            <a:r>
              <a:rPr lang="en-US" altLang="zh-CN" dirty="0"/>
              <a:t>videos</a:t>
            </a:r>
            <a:r>
              <a:rPr lang="zh-CN" altLang="en-US" dirty="0"/>
              <a:t>上训练</a:t>
            </a:r>
            <a:endParaRPr lang="en-US" altLang="zh-CN" dirty="0"/>
          </a:p>
          <a:p>
            <a:r>
              <a:rPr lang="zh-CN" altLang="en-US" dirty="0"/>
              <a:t>相比于直接方法有更好的泛化能力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D2EDE-6511-454C-A5ED-9AAC1F639AE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8585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这个模型为了增强泛化特征，保持了原图的纹理特征，随着</a:t>
            </a:r>
            <a:r>
              <a:rPr lang="en-US" altLang="zh-CN" dirty="0"/>
              <a:t>rendering neural network</a:t>
            </a:r>
            <a:r>
              <a:rPr lang="zh-CN" altLang="en-US" dirty="0"/>
              <a:t>而学习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D2EDE-6511-454C-A5ED-9AAC1F639AE4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328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目前的工作都生成了不同的身体姿态，但是都来自固定的相机位置</a:t>
            </a:r>
            <a:endParaRPr lang="en-US" altLang="zh-CN" dirty="0"/>
          </a:p>
          <a:p>
            <a:r>
              <a:rPr lang="en-US" altLang="zh-CN" dirty="0"/>
              <a:t>NA</a:t>
            </a:r>
            <a:r>
              <a:rPr lang="zh-CN" altLang="en-US" dirty="0"/>
              <a:t>能够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生成个人全身的效果图，显现多变的身体姿势和相机位置（用身体关节去代替身体姿态，更易于捕捉）</a:t>
            </a:r>
            <a:endParaRPr lang="en-US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该模型简化了传统的方法，但是众多的研究方法已经证明，无论如何简化，对于新机位的泛化能力都很差。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D2EDE-6511-454C-A5ED-9AAC1F639AE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6898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这是从神经出发的人类化身的效果图，但并未重塑身体的几何结构。</a:t>
            </a:r>
          </a:p>
          <a:p>
            <a:r>
              <a:rPr lang="zh-CN" altLang="en-US" dirty="0"/>
              <a:t>这个神经替身网络做了全身的化身图</a:t>
            </a:r>
            <a:endParaRPr lang="en-US" altLang="zh-CN" dirty="0"/>
          </a:p>
          <a:p>
            <a:r>
              <a:rPr lang="zh-CN" altLang="en-US" dirty="0"/>
              <a:t>估计二维纹理增强泛化能力。</a:t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D2EDE-6511-454C-A5ED-9AAC1F639AE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2862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质感的神经性化身的综述。输入姿势被定义为一堆“骨架”的光栅化（一条信道上有一根骨头）。完全卷积的网络（发电机）会处理输入，从而生成人体部位分配的地图堆以及人体部位协调的地图堆。这些地图堆之后会用于对人体肌理地图的取样，人体部位的协调堆规定了取样地点，并使用人体部位分配堆规定权值，制作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RGB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图像。除此以外，最后的人体分配地图堆与背景可能性保持一致。在学习过程中，掩码和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RGB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图像均需同真实情况作比较。通过在完全卷积的网络运转中、肌理上取样，所得损失进行反向传播，最终更新模型。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D2EDE-6511-454C-A5ED-9AAC1F639AE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714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这些地图堆之后会用于对人体肌理地图的取样，人体部位的协调堆规定了取样地点，并使用人体部位分配堆规定权值，制作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RGB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图像。除此以外，最后的人体分配地图堆与背景可能性保持一致。在学习过程中，掩码和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RGB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图像均需同真实情况作比较。通过在完全卷积的网络运转中、肌理上取样，所得损失进行反向传播，最终更新模型。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D2EDE-6511-454C-A5ED-9AAC1F639AE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450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D2EDE-6511-454C-A5ED-9AAC1F639AE4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8021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BD2EDE-6511-454C-A5ED-9AAC1F639AE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995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2019/9/21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14B924-10FC-465C-A3A2-252F18BB99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059917" cy="2219927"/>
          </a:xfrm>
        </p:spPr>
        <p:txBody>
          <a:bodyPr>
            <a:normAutofit/>
          </a:bodyPr>
          <a:lstStyle/>
          <a:p>
            <a:r>
              <a:rPr lang="en-US" altLang="zh-CN" sz="6600" dirty="0"/>
              <a:t>Textured Neural Avatars</a:t>
            </a:r>
            <a:endParaRPr lang="zh-CN" altLang="en-US" sz="66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AAEB9E6-5C93-4B92-80A5-7FC6AF7961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4532"/>
            <a:ext cx="9144000" cy="1655762"/>
          </a:xfrm>
        </p:spPr>
        <p:txBody>
          <a:bodyPr>
            <a:normAutofit/>
          </a:bodyPr>
          <a:lstStyle/>
          <a:p>
            <a:endParaRPr lang="zh-CN" altLang="en-US" sz="2800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0FFAC9AE-22A3-468E-89CE-B92136FD72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85" y="3429000"/>
            <a:ext cx="7695629" cy="1212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06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102852-ACAC-436A-9FEA-30CD4F64F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Experiment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ACCA95A5-2C7D-4D74-9563-0AC105F3B4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28" y="2128031"/>
            <a:ext cx="11554144" cy="2184164"/>
          </a:xfrm>
        </p:spPr>
      </p:pic>
    </p:spTree>
    <p:extLst>
      <p:ext uri="{BB962C8B-B14F-4D97-AF65-F5344CB8AC3E}">
        <p14:creationId xmlns:p14="http://schemas.microsoft.com/office/powerpoint/2010/main" val="595549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6E2311-A2A9-4538-AFC7-A179A2150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0B8B12-AEB2-4273-90B6-52206D2F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Generalization is still limited. (when a person rendering considerably different from the training set)</a:t>
            </a:r>
          </a:p>
          <a:p>
            <a:endParaRPr lang="en-US" altLang="zh-CN" dirty="0"/>
          </a:p>
          <a:p>
            <a:r>
              <a:rPr lang="en-US" altLang="zh-CN" dirty="0"/>
              <a:t>Some errors on exhibit hand and face.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477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84862C-23F5-46A0-B18D-CCB2F1351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2113DC8-E9E2-45DB-8B01-F98D4D1D79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789" y="1027906"/>
            <a:ext cx="8632421" cy="4583988"/>
          </a:xfrm>
        </p:spPr>
      </p:pic>
    </p:spTree>
    <p:extLst>
      <p:ext uri="{BB962C8B-B14F-4D97-AF65-F5344CB8AC3E}">
        <p14:creationId xmlns:p14="http://schemas.microsoft.com/office/powerpoint/2010/main" val="337054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F1F99E-3397-46F6-A217-11416F23B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686770-6BA2-4110-822E-B86F2245A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system for</a:t>
            </a:r>
            <a:r>
              <a:rPr lang="zh-CN" altLang="en-US" dirty="0"/>
              <a:t> </a:t>
            </a:r>
            <a:r>
              <a:rPr lang="en-US" altLang="zh-CN" dirty="0"/>
              <a:t>learning full body neural avatars, produce full body rendering for varying body pose and varying camera pose.</a:t>
            </a:r>
          </a:p>
          <a:p>
            <a:r>
              <a:rPr lang="en-US" altLang="zh-CN" dirty="0"/>
              <a:t>Middle path of between classical graphics pipeline and directly image to image translation.</a:t>
            </a:r>
          </a:p>
          <a:p>
            <a:r>
              <a:rPr lang="en-US" altLang="zh-CN" dirty="0"/>
              <a:t>Estimate an explicit two-dimensional texture map of modal surface.</a:t>
            </a:r>
          </a:p>
          <a:p>
            <a:r>
              <a:rPr lang="en-US" altLang="zh-CN" dirty="0"/>
              <a:t>Can train on videos annotated with 3D poses and foreground masks.</a:t>
            </a:r>
          </a:p>
          <a:p>
            <a:r>
              <a:rPr lang="en-US" altLang="zh-CN" dirty="0"/>
              <a:t>Texture map </a:t>
            </a:r>
            <a:r>
              <a:rPr lang="en-US" altLang="zh-CN" dirty="0">
                <a:sym typeface="Wingdings" panose="05000000000000000000" pitchFamily="2" charset="2"/>
              </a:rPr>
              <a:t> better generalization  compared with </a:t>
            </a:r>
            <a:r>
              <a:rPr lang="en-US" altLang="zh-CN" dirty="0"/>
              <a:t>directly image to image translation.</a:t>
            </a:r>
          </a:p>
        </p:txBody>
      </p:sp>
    </p:spTree>
    <p:extLst>
      <p:ext uri="{BB962C8B-B14F-4D97-AF65-F5344CB8AC3E}">
        <p14:creationId xmlns:p14="http://schemas.microsoft.com/office/powerpoint/2010/main" val="742799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DCD456-8588-47E9-87CE-62060A3C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Visualization 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9166841E-76E6-4D26-A1CA-535443AA93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629" y="1923793"/>
            <a:ext cx="11498742" cy="2658606"/>
          </a:xfrm>
        </p:spPr>
      </p:pic>
      <p:sp>
        <p:nvSpPr>
          <p:cNvPr id="4" name="内容占位符 2">
            <a:extLst>
              <a:ext uri="{FF2B5EF4-FFF2-40B4-BE49-F238E27FC236}">
                <a16:creationId xmlns:a16="http://schemas.microsoft.com/office/drawing/2014/main" id="{99BDAD00-7343-4E58-A481-D45FA098C2A0}"/>
              </a:ext>
            </a:extLst>
          </p:cNvPr>
          <p:cNvSpPr txBox="1">
            <a:spLocks/>
          </p:cNvSpPr>
          <p:nvPr/>
        </p:nvSpPr>
        <p:spPr>
          <a:xfrm>
            <a:off x="838200" y="5040473"/>
            <a:ext cx="10515600" cy="1452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Train for a single person and can produce renderings of this person from novel viewpoints and in a new body pose unseen during training.</a:t>
            </a:r>
          </a:p>
        </p:txBody>
      </p:sp>
    </p:spTree>
    <p:extLst>
      <p:ext uri="{BB962C8B-B14F-4D97-AF65-F5344CB8AC3E}">
        <p14:creationId xmlns:p14="http://schemas.microsoft.com/office/powerpoint/2010/main" val="12307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29CBEF-0C05-4971-9D97-5047B7A8A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Why do this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051951-7FBF-44CB-8E8B-87E10FA46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Recent work all generate views of a person with a varying body pose but with </a:t>
            </a:r>
            <a:r>
              <a:rPr lang="en-US" altLang="zh-CN" dirty="0">
                <a:solidFill>
                  <a:srgbClr val="FF0000"/>
                </a:solidFill>
              </a:rPr>
              <a:t>fixed</a:t>
            </a:r>
            <a:r>
              <a:rPr lang="en-US" altLang="zh-CN" dirty="0"/>
              <a:t> camera position.</a:t>
            </a:r>
          </a:p>
          <a:p>
            <a:r>
              <a:rPr lang="en-US" altLang="zh-CN" dirty="0"/>
              <a:t>Neural Avatars capable of rendering person under varying body pose and varying camera position.(body joint replace human pose ,easy to capture)</a:t>
            </a:r>
          </a:p>
          <a:p>
            <a:r>
              <a:rPr lang="en-US" altLang="zh-CN" dirty="0"/>
              <a:t>Simplify the classic pipeline, but however network generalize poorly to new camera views. So we need this modal.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199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F3B79D-EDD6-40B7-A2A6-DA041785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 we …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1AAF9C-F0F1-4EA7-866D-126143291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 neural avatar system that does full body rendering, combines the ideas from the classic computer graphics, with deep CNNs.</a:t>
            </a:r>
          </a:p>
          <a:p>
            <a:endParaRPr lang="en-US" altLang="zh-CN" dirty="0"/>
          </a:p>
          <a:p>
            <a:r>
              <a:rPr lang="en-US" altLang="zh-CN" dirty="0"/>
              <a:t>Explicitly estimate 2D textures of body parts , to boost generalization across such transforms.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06615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25FAEF-7BC6-48B7-A912-5F0664611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89A8859-F242-4493-A3C3-E460B18273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Input: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(a feature map stack represent skeleton,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</m:oMath>
                </a14:m>
                <a:r>
                  <a:rPr lang="en-US" altLang="zh-CN" dirty="0"/>
                  <a:t>a single map represent a bone, one channel one bone)</a:t>
                </a:r>
              </a:p>
              <a:p>
                <a:r>
                  <a:rPr lang="en-US" altLang="zh-CN" dirty="0"/>
                  <a:t>Output: an RGB image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and a single channel mask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.</a:t>
                </a:r>
              </a:p>
              <a:p>
                <a:r>
                  <a:rPr lang="en-US" altLang="zh-CN" dirty="0"/>
                  <a:t>Baseline: Direct translation </a:t>
                </a:r>
              </a:p>
              <a:p>
                <a:r>
                  <a:rPr lang="en-US" altLang="zh-CN" dirty="0"/>
                  <a:t>Give a pose defined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, predict the stack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of body part assignment and the stack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.</a:t>
                </a:r>
              </a:p>
              <a:p>
                <a:r>
                  <a:rPr lang="en-US" altLang="zh-CN" dirty="0"/>
                  <a:t>The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altLang="zh-CN" dirty="0"/>
                  <a:t>interpreted as the probability of the pixel to belong to the k-</a:t>
                </a:r>
                <a:r>
                  <a:rPr lang="en-US" altLang="zh-CN" dirty="0" err="1"/>
                  <a:t>th</a:t>
                </a:r>
                <a:r>
                  <a:rPr lang="en-US" altLang="zh-CN" dirty="0"/>
                  <a:t> body part, and coordinate of the k-</a:t>
                </a:r>
                <a:r>
                  <a:rPr lang="en-US" altLang="zh-CN" dirty="0" err="1"/>
                  <a:t>th</a:t>
                </a:r>
                <a:r>
                  <a:rPr lang="en-US" altLang="zh-CN" dirty="0"/>
                  <a:t> part is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altLang="zh-CN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altLang="zh-CN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CN" i="0" dirty="0" smtClean="0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bSup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E89A8859-F242-4493-A3C3-E460B18273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700" r="-1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701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A5F5A4-611E-480D-8BB4-9D6919014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Visualization</a:t>
            </a:r>
            <a:endParaRPr lang="zh-CN" altLang="en-US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BCE1A51D-7823-4BF1-8114-6C9D9302CD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70" y="2351353"/>
            <a:ext cx="10285659" cy="3448314"/>
          </a:xfrm>
        </p:spPr>
      </p:pic>
    </p:spTree>
    <p:extLst>
      <p:ext uri="{BB962C8B-B14F-4D97-AF65-F5344CB8AC3E}">
        <p14:creationId xmlns:p14="http://schemas.microsoft.com/office/powerpoint/2010/main" val="408296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B4D546-1ABA-4B57-8AEF-01C392D0A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9BB16E6-BE29-42FC-8EF2-287E479B76E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Use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 and texture map to output the RGB map stack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A convolutional network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CN" i="0" dirty="0" smtClean="0">
                            <a:latin typeface="Cambria Math" panose="02040503050406030204" pitchFamily="18" charset="0"/>
                          </a:rPr>
                          <m:t>∅</m:t>
                        </m:r>
                      </m:sub>
                    </m:sSub>
                  </m:oMath>
                </a14:m>
                <a:r>
                  <a:rPr lang="en-US" altLang="zh-CN" dirty="0"/>
                  <a:t>with learnable parameters </a:t>
                </a:r>
                <a14:m>
                  <m:oMath xmlns:m="http://schemas.openxmlformats.org/officeDocument/2006/math">
                    <m:r>
                      <a:rPr lang="en-US" altLang="zh-CN" dirty="0" smtClean="0">
                        <a:latin typeface="Cambria Math" panose="02040503050406030204" pitchFamily="18" charset="0"/>
                      </a:rPr>
                      <m:t>∅</m:t>
                    </m:r>
                  </m:oMath>
                </a14:m>
                <a:r>
                  <a:rPr lang="en-US" altLang="zh-CN" dirty="0"/>
                  <a:t> to translate the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dirty="0"/>
                  <a:t> into body part assignments and body part coordinates.</a:t>
                </a:r>
              </a:p>
              <a:p>
                <a:r>
                  <a:rPr lang="en-US" altLang="zh-CN" dirty="0"/>
                  <a:t>Lost function:</a:t>
                </a:r>
              </a:p>
              <a:p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49BB16E6-BE29-42FC-8EF2-287E479B76E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DDD9BE0F-187A-4AE0-B32E-7EC8B98EBF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214" y="2250418"/>
            <a:ext cx="5986687" cy="1606878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1AC6D058-EA47-44FB-92F5-55FC257A6D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666" y="5352064"/>
            <a:ext cx="5826668" cy="82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897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9A2029-0EDA-4777-B294-9D192A3A7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Model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988E9A1-4210-4FB8-B75B-2BBE939DD3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Addition: mask prediction</a:t>
                </a:r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dirty="0"/>
                  <a:t>Initialization strategy: 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	use the </a:t>
                </a:r>
                <a:r>
                  <a:rPr lang="en-US" altLang="zh-CN" dirty="0" err="1"/>
                  <a:t>DensePose</a:t>
                </a:r>
                <a:r>
                  <a:rPr lang="en-US" altLang="zh-CN" dirty="0"/>
                  <a:t> system to initialize(pretrain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altLang="zh-CN" dirty="0">
                            <a:latin typeface="Cambria Math" panose="02040503050406030204" pitchFamily="18" charset="0"/>
                          </a:rPr>
                          <m:t>∅</m:t>
                        </m:r>
                      </m:sub>
                    </m:sSub>
                  </m:oMath>
                </a14:m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988E9A1-4210-4FB8-B75B-2BBE939DD3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>
            <a:extLst>
              <a:ext uri="{FF2B5EF4-FFF2-40B4-BE49-F238E27FC236}">
                <a16:creationId xmlns:a16="http://schemas.microsoft.com/office/drawing/2014/main" id="{B65F901F-D176-4C5E-86B4-EB0EBACF51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612" y="2883611"/>
            <a:ext cx="7531555" cy="109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214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809</Words>
  <Application>Microsoft Office PowerPoint</Application>
  <PresentationFormat>宽屏</PresentationFormat>
  <Paragraphs>70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等线</vt:lpstr>
      <vt:lpstr>Arial</vt:lpstr>
      <vt:lpstr>Calibri</vt:lpstr>
      <vt:lpstr>Cambria Math</vt:lpstr>
      <vt:lpstr>Office 主题</vt:lpstr>
      <vt:lpstr>Textured Neural Avatars</vt:lpstr>
      <vt:lpstr>Abstract</vt:lpstr>
      <vt:lpstr>Visualization </vt:lpstr>
      <vt:lpstr>Why do this</vt:lpstr>
      <vt:lpstr>So we …</vt:lpstr>
      <vt:lpstr>Model</vt:lpstr>
      <vt:lpstr>Visualization</vt:lpstr>
      <vt:lpstr>Model</vt:lpstr>
      <vt:lpstr>Model</vt:lpstr>
      <vt:lpstr>Experiment</vt:lpstr>
      <vt:lpstr>Limitation 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Hero</dc:creator>
  <cp:lastModifiedBy>LI JIAYUAN</cp:lastModifiedBy>
  <cp:revision>30</cp:revision>
  <dcterms:created xsi:type="dcterms:W3CDTF">2019-09-21T02:19:42Z</dcterms:created>
  <dcterms:modified xsi:type="dcterms:W3CDTF">2019-09-21T11:13:17Z</dcterms:modified>
</cp:coreProperties>
</file>