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8" r:id="rId12"/>
    <p:sldId id="272" r:id="rId13"/>
    <p:sldId id="265" r:id="rId14"/>
    <p:sldId id="269" r:id="rId15"/>
    <p:sldId id="274" r:id="rId16"/>
    <p:sldId id="279" r:id="rId17"/>
    <p:sldId id="266" r:id="rId18"/>
    <p:sldId id="273" r:id="rId19"/>
    <p:sldId id="275" r:id="rId20"/>
    <p:sldId id="267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533" autoAdjust="0"/>
  </p:normalViewPr>
  <p:slideViewPr>
    <p:cSldViewPr snapToGrid="0">
      <p:cViewPr varScale="1">
        <p:scale>
          <a:sx n="80" d="100"/>
          <a:sy n="80" d="100"/>
        </p:scale>
        <p:origin x="14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2D273-4E66-4F27-BCF2-3CBD62621EAF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F27D3-E8D8-4DB3-8E50-58FF113959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8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joint embedding approaches are straightforward </a:t>
            </a:r>
            <a:r>
              <a:rPr lang="en-US" altLang="zh-CN"/>
              <a:t>in their principle </a:t>
            </a:r>
            <a:r>
              <a:rPr lang="en-US" altLang="zh-CN" dirty="0"/>
              <a:t>and constitute the base of most current </a:t>
            </a:r>
            <a:r>
              <a:rPr lang="en-US" altLang="zh-CN"/>
              <a:t>approaches to VQA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F27D3-E8D8-4DB3-8E50-58FF113959A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在具有结构性的问题上表现得更好，但是受限于</a:t>
            </a:r>
            <a:r>
              <a:rPr lang="en-US" altLang="zh-CN" dirty="0"/>
              <a:t>question</a:t>
            </a:r>
            <a:r>
              <a:rPr lang="zh-CN" altLang="en-US" dirty="0"/>
              <a:t>的</a:t>
            </a:r>
            <a:r>
              <a:rPr lang="en-US" altLang="zh-CN" dirty="0"/>
              <a:t>parsing</a:t>
            </a:r>
            <a:r>
              <a:rPr lang="zh-CN" altLang="en-US" dirty="0"/>
              <a:t>效果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F27D3-E8D8-4DB3-8E50-58FF113959A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25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Structure queries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F27D3-E8D8-4DB3-8E50-58FF113959A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9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5621F-95CE-4309-967B-4034CD8E1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E2255A-564D-4E75-A61C-AF33E9893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9A73CC-6D64-451C-88E5-E04DC8C6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70F734-5223-427E-8D2C-047EA730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D5F4A8-6FBC-44ED-914C-1A8D5472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20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7DDC8-8225-4A26-90DF-A7709DE5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B06D12-9541-4B69-9B93-91BBA9DC1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49E792-038D-4181-AFFE-CD8214B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E335A0-664F-4755-8267-BBDFE830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9B18F2-CACB-47AB-B72D-DA6C07B4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67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DAED9E-7CFD-421D-BBA9-540400FC8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4D8325-9C2C-40F1-87DC-425756BA1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A4E4CD-C71C-44A2-8E99-ECED7A1E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BD3AD8-1D42-4CF2-8616-AD4359FD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F81412-FF04-4ED4-A725-2324BE5A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2FB73A-0C48-4054-A0D6-68ADCE41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5B53E2-E380-4472-9194-C246C13B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6C09EF-7455-424E-B052-CD82E5E8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F5A52-72D2-43A7-83DE-47D0FB4F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C2A272-E5BE-4B11-BBBB-14B7578E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5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123D7B-EF4C-43E4-86DD-E0F2889F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9225C1-923B-4B28-B48D-CAE91F525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CA9CFF-FBC2-4D57-9AC7-9E3FAE7E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A5133B-82E7-4986-852F-EAB0BD65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B8EBF3-89FE-431E-9FD9-E91D7A7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04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0D8FF4-34A2-4BE9-A64B-2AF7E553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00D899-D995-451D-B060-7501948A8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36CC21-21CD-4603-88E8-2359C1302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46F067-0CC3-4A83-BC46-6EB9EFC2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4C6E26-CF4D-44C9-8828-49D6DB0F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1FFACD-44F6-42F4-B72C-FC3C4AEC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EF533-136B-4E26-912A-E6A01FB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57AC11-DB66-4334-B0F6-920D06572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2CC3DF-04EA-4EF5-99F0-630D5DCAC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2B4991-063C-4776-AA6B-FA47B443A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830426E-636F-4820-B27F-05A2FD026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01BF3A8-1810-4982-A454-DC0D137D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1A3838-BCB2-4A33-99D7-4D1F5E7E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0DC097-D5E6-4AB7-BF42-CDB194E7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33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E1B093-FC45-463D-9744-EFAE2D26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D8B28F-6B39-4AA1-8C74-2BA64543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F82E52-8826-4A11-8755-7AFC75B6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D0E93F-0B09-4DA3-BF10-2EF869C7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44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AB65AF-6C95-48A5-9D08-F91044D4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D12BC3-3AEF-49D6-964D-F97B8AC1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840B2A-050B-40FF-888B-9CDCF57D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3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90D6B-F881-4514-BCDA-9D2D9528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9B5B05-3ECE-490B-B4DD-ABE22BDD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4CA02C-0135-4D92-AFA6-17A9EE379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CC2CAD-5E28-496C-B79C-108020ED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FC15D5-138E-4109-AB12-14C1CD46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DB7237-0A46-422A-928C-E1F81708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55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9B444-A17E-45A4-B039-24D59396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6A5B02F-1C71-461B-9DCD-0A2313C61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2333D3-1D9D-460C-970E-122877593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5C809-F6BF-476C-BD11-7543A63F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723508-65FF-4E86-8521-E3388967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53FB33-E918-4AD2-9C30-B6B2AF99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47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6B2703-CB1B-4057-AB1D-5D4597DA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CF9965-51B4-46CD-8257-09625EA31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A5001C-306D-4ADE-9087-FCC385AD0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7AC4-DEB2-43F5-BA48-1F58DE432D0B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EEAE3A-59AD-4974-801E-DE9D27EA9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1DD2C0-FF25-46D1-B76B-0BC6A1A43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5FDBF-F73F-4630-8D05-FD52CD7AE4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8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A5EC81-2DCF-4855-9205-2C638FEA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296CE2-70B1-436E-9F88-E1FFC0D9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Reasoning over visual elements and general knowledge to infer the correct answer. </a:t>
            </a:r>
          </a:p>
          <a:p>
            <a:pPr lvl="1"/>
            <a:r>
              <a:rPr lang="en-US" altLang="zh-CN" sz="2000" dirty="0"/>
              <a:t>Answer (a few words or a short phrase)</a:t>
            </a:r>
          </a:p>
          <a:p>
            <a:pPr lvl="1"/>
            <a:r>
              <a:rPr lang="en-US" altLang="zh-CN" sz="2000" dirty="0"/>
              <a:t>Binary (Yes / No)</a:t>
            </a:r>
          </a:p>
          <a:p>
            <a:pPr lvl="1"/>
            <a:r>
              <a:rPr lang="en-US" altLang="zh-CN" sz="2000" dirty="0"/>
              <a:t>Multiple-choice</a:t>
            </a:r>
          </a:p>
          <a:p>
            <a:pPr lvl="1"/>
            <a:r>
              <a:rPr lang="en-US" altLang="zh-CN" sz="2000" dirty="0"/>
              <a:t>Fill in blank</a:t>
            </a:r>
          </a:p>
          <a:p>
            <a:pPr marL="0" indent="0">
              <a:buNone/>
            </a:pPr>
            <a:r>
              <a:rPr lang="en-US" altLang="zh-CN" sz="2400" dirty="0"/>
              <a:t>Challenge</a:t>
            </a:r>
          </a:p>
          <a:p>
            <a:pPr lvl="1"/>
            <a:r>
              <a:rPr lang="en-US" altLang="zh-CN" dirty="0"/>
              <a:t>Much higher dimensional and more noisy.</a:t>
            </a:r>
          </a:p>
          <a:p>
            <a:pPr lvl="1"/>
            <a:r>
              <a:rPr lang="en-US" altLang="zh-CN" dirty="0"/>
              <a:t>Lack the structure and grammatical rules.</a:t>
            </a:r>
            <a:endParaRPr lang="en-US" altLang="zh-CN" sz="2000" dirty="0"/>
          </a:p>
          <a:p>
            <a:pPr lvl="1"/>
            <a:r>
              <a:rPr lang="en-US" altLang="zh-CN" dirty="0"/>
              <a:t>Capture more of the richness of the real world</a:t>
            </a:r>
            <a:r>
              <a:rPr lang="en-US" altLang="zh-CN" sz="2000" dirty="0"/>
              <a:t>.</a:t>
            </a:r>
            <a:endParaRPr lang="en-US" altLang="zh-CN" sz="2400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245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Attention mechanisms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Stacked attention network</a:t>
            </a:r>
          </a:p>
          <a:p>
            <a:pPr lvl="1"/>
            <a:r>
              <a:rPr lang="en-US" altLang="zh-CN" dirty="0"/>
              <a:t>Visual feat: 14x14(x512)</a:t>
            </a:r>
          </a:p>
          <a:p>
            <a:pPr lvl="1"/>
            <a:r>
              <a:rPr lang="en-US" altLang="zh-CN" dirty="0"/>
              <a:t>Multi-step attention</a:t>
            </a:r>
          </a:p>
          <a:p>
            <a:pPr lvl="1"/>
            <a:r>
              <a:rPr lang="en-US" altLang="zh-CN" dirty="0"/>
              <a:t>Concatenate features 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343B285-7875-445E-AAF6-5235442D5EB0}"/>
              </a:ext>
            </a:extLst>
          </p:cNvPr>
          <p:cNvSpPr/>
          <p:nvPr/>
        </p:nvSpPr>
        <p:spPr>
          <a:xfrm>
            <a:off x="474244" y="5711600"/>
            <a:ext cx="5301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Yang Z, He X, Gao J, et al. Stacked attention networks for image question answering[C]//Proceedings of the IEEE conference on computer vision and pattern recognition. 2016: 21-29.</a:t>
            </a:r>
            <a:endParaRPr lang="zh-CN" alt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F8E157-C921-4BF3-B736-B7420277E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331" y="138879"/>
            <a:ext cx="5588669" cy="63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Attention mechanisms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Summary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Improve accuracy on all VQA datasets, but show little benefit on binary (yes/no) questions.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Binary questions typically require longer chains of reasoning.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572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Compositional models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709"/>
            <a:ext cx="581050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Neural Module Networks (NMN)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Some questions require multiple processing step.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Contribution: logical reasoning over continuous visual features, instead of discrete or logical predicates.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E4F9B1-934F-45BD-878B-6AF24FC9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06" y="1476709"/>
            <a:ext cx="4705098" cy="403992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2D8F0F4-892C-4304-82E5-E105F0457F3C}"/>
              </a:ext>
            </a:extLst>
          </p:cNvPr>
          <p:cNvSpPr/>
          <p:nvPr/>
        </p:nvSpPr>
        <p:spPr>
          <a:xfrm>
            <a:off x="552702" y="582804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Andreas J, Rohrbach M, Darrell T, et al. Neural module networks[C]//Proceedings of the IEEE Conference on Computer Vision and Pattern Recognition. 2016: 39-48.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5616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Neural Module Networks (NMN)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709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Parsing each question with the Stanford Parser.</a:t>
            </a:r>
          </a:p>
          <a:p>
            <a:r>
              <a:rPr lang="en-US" altLang="zh-CN" sz="2400" dirty="0"/>
              <a:t>Use ad hoc hand-written rules to deterministically transform parse trees into structured queries.</a:t>
            </a:r>
          </a:p>
          <a:p>
            <a:r>
              <a:rPr lang="en-US" altLang="zh-CN" sz="2400" dirty="0"/>
              <a:t>The inputs and outputs of the modules can be of 3 types:</a:t>
            </a:r>
            <a:br>
              <a:rPr lang="en-US" altLang="zh-CN" sz="2400" dirty="0"/>
            </a:br>
            <a:r>
              <a:rPr lang="en-US" altLang="zh-CN" sz="2400" dirty="0"/>
              <a:t>image features, attentions (regions), labels (classification decisions) </a:t>
            </a:r>
            <a:br>
              <a:rPr lang="en-US" altLang="zh-CN" sz="2400" dirty="0"/>
            </a:br>
            <a:endParaRPr lang="zh-CN" altLang="en-US" sz="24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EFD228-48E5-43AC-80E1-DA741CFDF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3" y="4360111"/>
            <a:ext cx="3956573" cy="10126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57D7E4-9457-4D6F-85C3-FBBC6CF53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94" y="5685675"/>
            <a:ext cx="3956570" cy="11071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9E361C-87B9-4E59-A8A3-A26225EA9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630" y="4360111"/>
            <a:ext cx="3956571" cy="10983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8E1D7C-43A0-4FD9-9ED4-54022A409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630" y="5714083"/>
            <a:ext cx="3956572" cy="10923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790B9EA-AD06-4F8B-B1B8-46DDA1D37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6201" y="5099802"/>
            <a:ext cx="3885887" cy="9729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A47BA-0BD9-4EBC-9C0C-F6B96280D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668" y="3542394"/>
            <a:ext cx="9396663" cy="33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Memory Networks (DMN+)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772"/>
            <a:ext cx="10515600" cy="4351338"/>
          </a:xfrm>
        </p:spPr>
        <p:txBody>
          <a:bodyPr/>
          <a:lstStyle/>
          <a:p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Designed to address tasks that require complex logical reasoning by modeling interaction between multiple parts of the data. </a:t>
            </a:r>
            <a:br>
              <a:rPr lang="en-US" altLang="zh-CN" dirty="0"/>
            </a:b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467D9B-516F-433F-9823-F73E30B6EC92}"/>
              </a:ext>
            </a:extLst>
          </p:cNvPr>
          <p:cNvSpPr/>
          <p:nvPr/>
        </p:nvSpPr>
        <p:spPr>
          <a:xfrm>
            <a:off x="749968" y="615676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Xiong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Merity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Socher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R. Dynamic memory networks for visual and textual question answering[C]//International conference on machine learning. 2016: 2397-2406.</a:t>
            </a:r>
            <a:endParaRPr lang="zh-CN" alt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BB7D2C-49A8-4B03-A8B2-F288E47F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7" y="2688033"/>
            <a:ext cx="6639425" cy="34687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B7493-3B21-4534-91C1-6D36DEB9C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541" y="3429000"/>
            <a:ext cx="6237415" cy="24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D2403ED-DD93-4810-9403-90E76B89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08" y="1395132"/>
            <a:ext cx="5707660" cy="37282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BF8EEAA-8563-4C65-B474-7E8346CAE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89" y="2562727"/>
            <a:ext cx="8821111" cy="359403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Memory Networks (DMN+)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33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Input Module split in two</a:t>
            </a:r>
          </a:p>
          <a:p>
            <a:r>
              <a:rPr lang="en-US" altLang="zh-CN" sz="2400" dirty="0"/>
              <a:t>New memory GRU</a:t>
            </a:r>
          </a:p>
          <a:p>
            <a:r>
              <a:rPr lang="en-US" altLang="zh-CN" sz="2400" dirty="0"/>
              <a:t>Visual input added</a:t>
            </a:r>
            <a:br>
              <a:rPr lang="en-US" altLang="zh-CN" sz="2400" dirty="0"/>
            </a:br>
            <a:endParaRPr lang="zh-CN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467D9B-516F-433F-9823-F73E30B6EC92}"/>
              </a:ext>
            </a:extLst>
          </p:cNvPr>
          <p:cNvSpPr/>
          <p:nvPr/>
        </p:nvSpPr>
        <p:spPr>
          <a:xfrm>
            <a:off x="749968" y="615676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Xiong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Merity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Socher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R. Dynamic memory networks for visual and textual question answering[C]//International conference on machine learning. 2016: 2397-2406.</a:t>
            </a:r>
            <a:endParaRPr lang="zh-CN" alt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D1EBE2-9FD7-4270-83EB-AA1131931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17" y="2794955"/>
            <a:ext cx="5668062" cy="35940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1639EF-A40A-4F85-A5B1-FB7DBDEB0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893" y="6064380"/>
            <a:ext cx="688307" cy="2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67"/>
            <a:ext cx="10515600" cy="1325563"/>
          </a:xfrm>
        </p:spPr>
        <p:txBody>
          <a:bodyPr/>
          <a:lstStyle/>
          <a:p>
            <a:r>
              <a:rPr lang="en-US" altLang="zh-CN" dirty="0"/>
              <a:t>Dynamic Memory Networks (DMN+)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altLang="zh-CN" sz="2400" dirty="0"/>
            </a:br>
            <a:endParaRPr lang="zh-CN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467D9B-516F-433F-9823-F73E30B6EC92}"/>
              </a:ext>
            </a:extLst>
          </p:cNvPr>
          <p:cNvSpPr/>
          <p:nvPr/>
        </p:nvSpPr>
        <p:spPr>
          <a:xfrm>
            <a:off x="749968" y="615676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Xiong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Merity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Socher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R. Dynamic memory networks for visual and textual question answering[C]//International conference on machine learning. 2016: 2397-2406.</a:t>
            </a:r>
            <a:endParaRPr lang="zh-CN" alt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D1EBE2-9FD7-4270-83EB-AA113193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" y="1311367"/>
            <a:ext cx="5668062" cy="35940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1639EF-A40A-4F85-A5B1-FB7DBDEB0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518" y="4648889"/>
            <a:ext cx="688307" cy="256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BCBAA87-E737-41AB-BA95-86CEEB7B3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124" y="1537571"/>
            <a:ext cx="3922046" cy="13957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C212BE-58D8-4CD1-87F6-FBE435419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122" y="3017055"/>
            <a:ext cx="4972050" cy="15525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1909680-8193-4863-8F7C-EC7646A74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540" y="4468282"/>
            <a:ext cx="3575630" cy="437119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5BA5EBB-224A-4BE4-B18D-3FD0705430BE}"/>
              </a:ext>
            </a:extLst>
          </p:cNvPr>
          <p:cNvCxnSpPr/>
          <p:nvPr/>
        </p:nvCxnSpPr>
        <p:spPr>
          <a:xfrm flipV="1">
            <a:off x="2124075" y="2933289"/>
            <a:ext cx="4410075" cy="6766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66A1126-0C3B-46B0-9D90-7240F94E6E25}"/>
              </a:ext>
            </a:extLst>
          </p:cNvPr>
          <p:cNvCxnSpPr>
            <a:cxnSpLocks/>
          </p:cNvCxnSpPr>
          <p:nvPr/>
        </p:nvCxnSpPr>
        <p:spPr>
          <a:xfrm>
            <a:off x="5314950" y="4391025"/>
            <a:ext cx="1524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A8DD1924-9BED-443F-997E-EECF7BABC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0" y="5136395"/>
            <a:ext cx="3952875" cy="944298"/>
          </a:xfrm>
          <a:prstGeom prst="rect">
            <a:avLst/>
          </a:prstGeom>
        </p:spPr>
      </p:pic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B73C9EE-47F2-484F-9E2C-559C8E3BB9D2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572375" y="5608544"/>
            <a:ext cx="6754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DA500770-39BE-43F0-9366-FB07D9D90665}"/>
              </a:ext>
            </a:extLst>
          </p:cNvPr>
          <p:cNvSpPr txBox="1"/>
          <p:nvPr/>
        </p:nvSpPr>
        <p:spPr>
          <a:xfrm>
            <a:off x="8555668" y="5008379"/>
            <a:ext cx="3047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Answer Module</a:t>
            </a:r>
          </a:p>
          <a:p>
            <a:r>
              <a:rPr lang="en-US" altLang="zh-CN" dirty="0"/>
              <a:t>Input: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Single word:  fc + </a:t>
            </a:r>
            <a:r>
              <a:rPr lang="en-US" altLang="zh-CN" dirty="0" err="1"/>
              <a:t>softmax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Sequence: RNN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2D2E263-D854-4664-9366-13B43EE08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573" y="5284546"/>
            <a:ext cx="12382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base-enhanced approaches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457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Image, Question -&gt; KB-queries -&gt; Answer</a:t>
            </a:r>
          </a:p>
          <a:p>
            <a:r>
              <a:rPr lang="en-US" altLang="zh-CN" sz="2400" dirty="0"/>
              <a:t>Learn the mapping between questions and a set of KB-queries.</a:t>
            </a:r>
            <a:endParaRPr lang="zh-CN" altLang="en-US" sz="2400" dirty="0"/>
          </a:p>
          <a:p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728C4E-B87E-4358-A7C8-C8A0C0F62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39"/>
          <a:stretch/>
        </p:blipFill>
        <p:spPr>
          <a:xfrm>
            <a:off x="1305426" y="2164683"/>
            <a:ext cx="8742857" cy="40122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5EF839A-84C9-4534-8123-B2327C105D8B}"/>
              </a:ext>
            </a:extLst>
          </p:cNvPr>
          <p:cNvSpPr/>
          <p:nvPr/>
        </p:nvSpPr>
        <p:spPr>
          <a:xfrm>
            <a:off x="1305426" y="617696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Wang P, Wu Q, Shen C, et al.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Fvqa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Fact-based visual question answering[J]. IEEE transactions on pattern analysis and machine intelligence, 2018, 40(10): 2413-2427.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6638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base-enhanced approaches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B61950-1E94-4748-A8A9-B82DC35C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968" y="2136023"/>
            <a:ext cx="6863139" cy="3500354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94E7CF3-DA4A-47C6-8497-4A09700178A2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41829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Construct a textual representation.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Attributes and captions.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Merge representation with textual knowledge from a KB.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Feed the merged information to an LSTM.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Generate words.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9859A9-A7A8-401E-91DB-F2625EE60A90}"/>
              </a:ext>
            </a:extLst>
          </p:cNvPr>
          <p:cNvSpPr/>
          <p:nvPr/>
        </p:nvSpPr>
        <p:spPr>
          <a:xfrm>
            <a:off x="733926" y="6273225"/>
            <a:ext cx="11057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Wu Q, Wang P, Shen C, et al. Ask me anything: Free-form visual question answering based on knowledge from external sources[C]//Proceedings of the IEEE Conference on Computer Vision and Pattern Recognition. 2016: 4622-4630.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4951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2975"/>
            <a:ext cx="10515600" cy="1325563"/>
          </a:xfrm>
        </p:spPr>
        <p:txBody>
          <a:bodyPr/>
          <a:lstStyle/>
          <a:p>
            <a:r>
              <a:rPr lang="en-US" altLang="zh-CN" dirty="0"/>
              <a:t>Current SOTA methods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456"/>
            <a:ext cx="10515600" cy="4351338"/>
          </a:xfrm>
        </p:spPr>
        <p:txBody>
          <a:bodyPr/>
          <a:lstStyle/>
          <a:p>
            <a:r>
              <a:rPr lang="en-US" altLang="zh-CN" b="1" dirty="0"/>
              <a:t>Bilinear Attention Network (BAN)</a:t>
            </a:r>
          </a:p>
          <a:p>
            <a:pPr lvl="1"/>
            <a:r>
              <a:rPr lang="en-US" altLang="zh-CN" dirty="0"/>
              <a:t>Visual feat: Bottom-Up Top-Down object proposal features</a:t>
            </a:r>
          </a:p>
          <a:p>
            <a:pPr lvl="1"/>
            <a:r>
              <a:rPr lang="en-US" altLang="zh-CN" dirty="0"/>
              <a:t>Question: GRU</a:t>
            </a:r>
          </a:p>
          <a:p>
            <a:pPr lvl="1"/>
            <a:r>
              <a:rPr lang="en-US" altLang="zh-CN" dirty="0"/>
              <a:t>Attention: Multiple Bilinear Attention Maps</a:t>
            </a:r>
          </a:p>
          <a:p>
            <a:pPr lvl="1"/>
            <a:r>
              <a:rPr lang="en-US" altLang="zh-CN" dirty="0"/>
              <a:t>Feature Fusion:</a:t>
            </a:r>
          </a:p>
          <a:p>
            <a:pPr lvl="1"/>
            <a:r>
              <a:rPr lang="en-US" altLang="zh-CN" dirty="0"/>
              <a:t>Multiple glimpses 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7DD588-6043-4FBF-B94E-848E32895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58" y="3358575"/>
            <a:ext cx="9486900" cy="29146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C9987B-37CE-43BA-A930-9EE50643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63" y="2063123"/>
            <a:ext cx="3748595" cy="5107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18B202-8801-4A3F-BD61-598ED2FED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038" y="2533710"/>
            <a:ext cx="3629025" cy="4381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E0E3F6C-00EC-463A-8F71-9BD00D2F13CC}"/>
              </a:ext>
            </a:extLst>
          </p:cNvPr>
          <p:cNvSpPr/>
          <p:nvPr/>
        </p:nvSpPr>
        <p:spPr>
          <a:xfrm>
            <a:off x="1095136" y="6273225"/>
            <a:ext cx="10001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Kim J H, Jun J, Zhang B T. Bilinear attention networks[C]//Advances in Neural Information Processing Systems. 2018: 1564-1574.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0393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57436-3F34-4E23-BDF9-E3F6C5CB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5FBF8-1EFA-41BE-9E00-757B5E615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Joint embedding approaches</a:t>
            </a:r>
          </a:p>
          <a:p>
            <a:r>
              <a:rPr lang="en-US" altLang="zh-CN" dirty="0"/>
              <a:t>Attention mechanisms</a:t>
            </a:r>
          </a:p>
          <a:p>
            <a:r>
              <a:rPr lang="en-US" altLang="zh-CN" dirty="0"/>
              <a:t>Compositional models</a:t>
            </a:r>
          </a:p>
          <a:p>
            <a:r>
              <a:rPr lang="en-US" altLang="zh-CN" dirty="0"/>
              <a:t>Knowledge base-enhanced approaches. </a:t>
            </a:r>
          </a:p>
          <a:p>
            <a:r>
              <a:rPr lang="en-US" altLang="zh-CN" dirty="0"/>
              <a:t>Current SOTA methods</a:t>
            </a:r>
          </a:p>
          <a:p>
            <a:r>
              <a:rPr lang="en-US" altLang="zh-CN" dirty="0"/>
              <a:t>Future work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727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SOTA methods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556"/>
            <a:ext cx="10515600" cy="4351338"/>
          </a:xfrm>
        </p:spPr>
        <p:txBody>
          <a:bodyPr/>
          <a:lstStyle/>
          <a:p>
            <a:r>
              <a:rPr lang="en-US" altLang="zh-CN" b="1" dirty="0"/>
              <a:t>Intra- Inter- Modality Attention</a:t>
            </a:r>
          </a:p>
          <a:p>
            <a:pPr lvl="1"/>
            <a:r>
              <a:rPr lang="en-US" altLang="zh-CN" dirty="0"/>
              <a:t>Using transformer in VQA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202DD88-9C21-47FB-924C-DA65F4BE5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2467769"/>
            <a:ext cx="10401300" cy="32861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15F3204-CD86-4CF3-B0F8-7B97FAFF3415}"/>
              </a:ext>
            </a:extLst>
          </p:cNvPr>
          <p:cNvSpPr/>
          <p:nvPr/>
        </p:nvSpPr>
        <p:spPr>
          <a:xfrm>
            <a:off x="838200" y="6054408"/>
            <a:ext cx="1068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Gao P, Jiang Z, You H, et al. Dynamic fusion with intra-and inter-modality attention flow for visual question answering[C]//Proceedings of the IEEE Conference on Computer Vision and Pattern Recognition. 2019: 6639-6648.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4033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Intra- Inter- Modality Attention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63206"/>
          </a:xfrm>
        </p:spPr>
        <p:txBody>
          <a:bodyPr/>
          <a:lstStyle/>
          <a:p>
            <a:r>
              <a:rPr lang="en-US" altLang="zh-CN" dirty="0"/>
              <a:t>Inter-modality attention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5F3204-CD86-4CF3-B0F8-7B97FAFF3415}"/>
              </a:ext>
            </a:extLst>
          </p:cNvPr>
          <p:cNvSpPr/>
          <p:nvPr/>
        </p:nvSpPr>
        <p:spPr>
          <a:xfrm>
            <a:off x="838200" y="6054408"/>
            <a:ext cx="1068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Gao P, Jiang Z, You H, et al. Dynamic fusion with intra-and inter-modality attention flow for visual question answering[C]//Proceedings of the IEEE Conference on Computer Vision and Pattern Recognition. 2019: 6639-6648.</a:t>
            </a:r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72A8E4-CC7C-44F0-B98A-3E016A2A5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36"/>
          <a:stretch/>
        </p:blipFill>
        <p:spPr>
          <a:xfrm>
            <a:off x="601617" y="2836554"/>
            <a:ext cx="5084809" cy="18745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E6FD107-0C69-401F-8B8E-AEF41271A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36" y="4600665"/>
            <a:ext cx="4124689" cy="12179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EE7F47-314F-4A16-858A-0D766B940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6" y="3429000"/>
            <a:ext cx="4848225" cy="904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FD91F9-B8BC-48D8-A4C5-C6775F10D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0" y="4333875"/>
            <a:ext cx="4714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4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4D83AF-0334-4BB3-8CA8-B209B54F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1767840"/>
            <a:ext cx="5349998" cy="448119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/>
          <a:lstStyle/>
          <a:p>
            <a:r>
              <a:rPr lang="en-US" altLang="zh-CN" dirty="0"/>
              <a:t>Intra- Inter- Modality Attention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117"/>
            <a:ext cx="10515600" cy="4063206"/>
          </a:xfrm>
        </p:spPr>
        <p:txBody>
          <a:bodyPr/>
          <a:lstStyle/>
          <a:p>
            <a:r>
              <a:rPr lang="en-US" altLang="zh-CN" b="1" dirty="0"/>
              <a:t>Dynamic</a:t>
            </a:r>
            <a:r>
              <a:rPr lang="en-US" altLang="zh-CN" dirty="0"/>
              <a:t> Intra-modality attention</a:t>
            </a:r>
          </a:p>
          <a:p>
            <a:pPr lvl="1"/>
            <a:r>
              <a:rPr lang="en-US" altLang="zh-CN" dirty="0"/>
              <a:t>Condition on other modality via gating vector</a:t>
            </a:r>
          </a:p>
          <a:p>
            <a:pPr lvl="1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5F3204-CD86-4CF3-B0F8-7B97FAFF3415}"/>
              </a:ext>
            </a:extLst>
          </p:cNvPr>
          <p:cNvSpPr/>
          <p:nvPr/>
        </p:nvSpPr>
        <p:spPr>
          <a:xfrm>
            <a:off x="838200" y="6054408"/>
            <a:ext cx="1068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Gao P, Jiang Z, You H, et al. Dynamic fusion with intra-and inter-modality attention flow for visual question answering[C]//Proceedings of the IEEE Conference on Computer Vision and Pattern Recognition. 2019: 6639-6648.</a:t>
            </a:r>
            <a:endParaRPr lang="zh-CN" altLang="en-US" sz="1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41920B4-C346-4473-ACF5-0AD25439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112" y="2564487"/>
            <a:ext cx="4126600" cy="28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018BD-3A9E-4223-992F-28E30662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Future directions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98A290-2A54-484F-AB4F-4BD8C6862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External knowledge</a:t>
            </a:r>
          </a:p>
          <a:p>
            <a:pPr lvl="1"/>
            <a:r>
              <a:rPr lang="en-US" altLang="zh-CN" dirty="0"/>
              <a:t>Commonsense VQA</a:t>
            </a:r>
          </a:p>
          <a:p>
            <a:pPr lvl="1"/>
            <a:r>
              <a:rPr lang="en-US" altLang="zh-CN" dirty="0"/>
              <a:t>Knowledge based VQA</a:t>
            </a:r>
          </a:p>
          <a:p>
            <a:r>
              <a:rPr lang="en-US" altLang="zh-CN" dirty="0"/>
              <a:t>Inspiration from NLP community</a:t>
            </a:r>
          </a:p>
          <a:p>
            <a:pPr lvl="1"/>
            <a:r>
              <a:rPr lang="en-US" altLang="zh-CN" dirty="0"/>
              <a:t>Semantic parsing approaches focus on a better understanding of the</a:t>
            </a:r>
            <a:br>
              <a:rPr lang="en-US" altLang="zh-CN" dirty="0"/>
            </a:br>
            <a:r>
              <a:rPr lang="en-US" altLang="zh-CN" dirty="0"/>
              <a:t>question</a:t>
            </a:r>
          </a:p>
          <a:p>
            <a:pPr lvl="1"/>
            <a:r>
              <a:rPr lang="en-US" altLang="zh-CN" dirty="0"/>
              <a:t>Better Language models</a:t>
            </a:r>
          </a:p>
          <a:p>
            <a:r>
              <a:rPr lang="en-US" altLang="zh-CN" dirty="0"/>
              <a:t>Text-VQA</a:t>
            </a:r>
          </a:p>
          <a:p>
            <a:pPr lvl="1"/>
            <a:r>
              <a:rPr lang="en-US" altLang="zh-CN" dirty="0"/>
              <a:t>OCR+VQA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56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9C9A5-97D6-44BD-B4EC-BE3D0114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Joint embedding approaches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BF525A-C80A-40D9-813B-6F4E6BF11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772" y="2153444"/>
            <a:ext cx="7572375" cy="405765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AC9F735-AD8C-41BD-B937-30486274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205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332562-D1AE-4309-9FF1-9B60C6468B9E}"/>
              </a:ext>
            </a:extLst>
          </p:cNvPr>
          <p:cNvSpPr/>
          <p:nvPr/>
        </p:nvSpPr>
        <p:spPr>
          <a:xfrm>
            <a:off x="115252" y="6451362"/>
            <a:ext cx="1257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Zhou B, Tian Y, Sukhbaatar S, et al. Simple baseline for visual question answering[J]. </a:t>
            </a:r>
            <a:r>
              <a:rPr lang="en-US" altLang="zh-CN" dirty="0" err="1"/>
              <a:t>arXiv</a:t>
            </a:r>
            <a:r>
              <a:rPr lang="en-US" altLang="zh-CN" dirty="0"/>
              <a:t> preprint arXiv:1512.02167, 2015.</a:t>
            </a:r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459BCC84-A6EB-49B4-ADDE-DD1CB542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err="1"/>
              <a:t>iBOWIMG</a:t>
            </a:r>
            <a:endParaRPr lang="en-US" altLang="zh-CN" b="1" dirty="0"/>
          </a:p>
          <a:p>
            <a:pPr lvl="1">
              <a:lnSpc>
                <a:spcPct val="150000"/>
              </a:lnSpc>
            </a:pPr>
            <a:r>
              <a:rPr lang="en-US" altLang="zh-CN" dirty="0" err="1"/>
              <a:t>GoogleNet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Bag-of-word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37148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23AAE-4E92-44DB-B358-B1F9E60C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Joint embedding approaches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22E57-26CF-4B1B-BF0E-81F3FBF4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104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/>
              <a:t>Vis-LSTM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Fed image feature to the LSTM at the start.</a:t>
            </a:r>
          </a:p>
          <a:p>
            <a:pPr lvl="1"/>
            <a:endParaRPr lang="zh-CN" altLang="en-US" dirty="0"/>
          </a:p>
        </p:txBody>
      </p:sp>
      <p:pic>
        <p:nvPicPr>
          <p:cNvPr id="2050" name="Picture 2" descr="Figure 3. VIS+LSTM Model">
            <a:extLst>
              <a:ext uri="{FF2B5EF4-FFF2-40B4-BE49-F238E27FC236}">
                <a16:creationId xmlns:a16="http://schemas.microsoft.com/office/drawing/2014/main" id="{CB8274D5-C9B8-4EE0-B3B1-E4A3B7B8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0" y="2137038"/>
            <a:ext cx="5905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4A630E4-F1A8-4A4A-A00D-AF7180E53E9A}"/>
              </a:ext>
            </a:extLst>
          </p:cNvPr>
          <p:cNvSpPr/>
          <p:nvPr/>
        </p:nvSpPr>
        <p:spPr>
          <a:xfrm>
            <a:off x="1539240" y="6164789"/>
            <a:ext cx="957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Ren M,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Kiros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R,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Zemel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R. Image question answering: A visual semantic embedding model and a new dataset[J]. Proc. Advances in Neural Inf. Process. Syst, 2015, 1(2): 5.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50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F59350-EC34-4072-A704-0230F5BC3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80" y="2776342"/>
            <a:ext cx="7787640" cy="317133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5A23AAE-4E92-44DB-B358-B1F9E60C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Joint embedding approaches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22E57-26CF-4B1B-BF0E-81F3FBF4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804"/>
            <a:ext cx="10515600" cy="4351338"/>
          </a:xfrm>
        </p:spPr>
        <p:txBody>
          <a:bodyPr/>
          <a:lstStyle/>
          <a:p>
            <a:r>
              <a:rPr lang="en-US" altLang="zh-CN" b="1" dirty="0"/>
              <a:t>Dynamic Parameter Prediction (</a:t>
            </a:r>
            <a:r>
              <a:rPr lang="en-US" altLang="zh-CN" b="1" dirty="0" err="1"/>
              <a:t>DPPNet</a:t>
            </a:r>
            <a:r>
              <a:rPr lang="en-US" altLang="zh-CN" b="1" dirty="0"/>
              <a:t>)</a:t>
            </a:r>
          </a:p>
          <a:p>
            <a:pPr lvl="1"/>
            <a:r>
              <a:rPr lang="en-US" altLang="zh-CN" dirty="0"/>
              <a:t>Predict parameters of visual fc layer by another fc layer (from question). </a:t>
            </a:r>
          </a:p>
          <a:p>
            <a:pPr lvl="1"/>
            <a:r>
              <a:rPr lang="en-US" altLang="zh-CN" dirty="0"/>
              <a:t>Using hashing trick to reduce the number of parameters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DDABA2-F979-47B0-B878-3C470D2E460C}"/>
              </a:ext>
            </a:extLst>
          </p:cNvPr>
          <p:cNvSpPr/>
          <p:nvPr/>
        </p:nvSpPr>
        <p:spPr>
          <a:xfrm>
            <a:off x="838200" y="6193080"/>
            <a:ext cx="11065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Noh H, </a:t>
            </a:r>
            <a:r>
              <a:rPr lang="en-US" altLang="zh-CN" sz="160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Hongsuck</a:t>
            </a:r>
            <a:r>
              <a:rPr lang="en-US" altLang="zh-CN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Seo</a:t>
            </a:r>
            <a:r>
              <a:rPr lang="en-US" altLang="zh-CN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P, Han B. Image question answering using convolutional neural network with dynamic parameter prediction[C]//Proceedings of the IEEE conference on computer vision and pattern recognition. 2016: 30-38.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4189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23AAE-4E92-44DB-B358-B1F9E60C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Attention mechanisms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22E57-26CF-4B1B-BF0E-81F3FBF4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Using global (image-wide) features to represent the visual input may feed irrelevant or noisy information to the prediction stage.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87E9A5-6C68-4D6F-9A3E-8ED57C028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58"/>
          <a:stretch/>
        </p:blipFill>
        <p:spPr>
          <a:xfrm>
            <a:off x="-470390" y="3164304"/>
            <a:ext cx="9183000" cy="34488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3591B8C-9F01-476A-88BD-BF8DCE1DF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014" y="3019925"/>
            <a:ext cx="4378952" cy="36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9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Attention mechanisms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62"/>
            <a:ext cx="10515600" cy="4351338"/>
          </a:xfrm>
        </p:spPr>
        <p:txBody>
          <a:bodyPr/>
          <a:lstStyle/>
          <a:p>
            <a:r>
              <a:rPr lang="en-US" altLang="zh-CN" b="1" dirty="0"/>
              <a:t>Where to Look</a:t>
            </a:r>
          </a:p>
          <a:p>
            <a:pPr lvl="1"/>
            <a:r>
              <a:rPr lang="en-US" altLang="zh-CN" dirty="0"/>
              <a:t>Attention on every region -&gt; weighted average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C64C438-9A92-4035-AB21-803BBF508AEA}"/>
              </a:ext>
            </a:extLst>
          </p:cNvPr>
          <p:cNvSpPr/>
          <p:nvPr/>
        </p:nvSpPr>
        <p:spPr>
          <a:xfrm>
            <a:off x="838200" y="590810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Shih K J, Singh S,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Hoiem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D. Where to look: Focus regions for visual question answering[C]//Proceedings of the IEEE conference on computer vision and pattern recognition. 2016: 4613-4621.</a:t>
            </a:r>
            <a:endParaRPr lang="zh-CN" alt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3D068E-7C67-40F6-AC36-EB7421BB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55325"/>
            <a:ext cx="104394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6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Attention mechanisms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Bottom-Up and Top-Down Attention 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60DF7A-5774-4B5C-8D1B-799646722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657809"/>
            <a:ext cx="10591800" cy="32575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5692B27-DB26-46A5-931B-349811D20C2B}"/>
              </a:ext>
            </a:extLst>
          </p:cNvPr>
          <p:cNvSpPr/>
          <p:nvPr/>
        </p:nvSpPr>
        <p:spPr>
          <a:xfrm>
            <a:off x="800099" y="6175150"/>
            <a:ext cx="1051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Anderson P, He X, Buehler C, et al. Bottom-up and top-down attention for image captioning and visual question answering[C]//Proceedings of the IEEE conference on computer vision and pattern recognition. 2018: 6077-6086.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3132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7DE57-C1BE-44F8-BC2D-766E79A2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Attention mechanisms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7F03D-5074-432A-862E-0AEE746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0747" cy="4351338"/>
          </a:xfrm>
        </p:spPr>
        <p:txBody>
          <a:bodyPr/>
          <a:lstStyle/>
          <a:p>
            <a:r>
              <a:rPr lang="en-US" altLang="zh-CN" b="1" dirty="0"/>
              <a:t>Recurrent Spatial Attention (Visual7W)</a:t>
            </a:r>
          </a:p>
          <a:p>
            <a:r>
              <a:rPr lang="en-US" altLang="zh-CN" dirty="0"/>
              <a:t>Calculate an attention map at each LSTM step.</a:t>
            </a:r>
          </a:p>
          <a:p>
            <a:r>
              <a:rPr lang="en-US" altLang="zh-CN" dirty="0"/>
              <a:t>Multiple-choice QA pairs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B26F0C-08D6-4BA0-8EBC-3AC5D600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673" y="1690688"/>
            <a:ext cx="5167967" cy="462012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C106AAE-6186-4B40-98A6-BD4D43C8D93F}"/>
              </a:ext>
            </a:extLst>
          </p:cNvPr>
          <p:cNvSpPr/>
          <p:nvPr/>
        </p:nvSpPr>
        <p:spPr>
          <a:xfrm>
            <a:off x="321310" y="576146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Zhu Y,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Groth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O, Bernstein M, et al. Visual7w: Grounded question answering in images[C]//Proceedings of the IEEE conference on computer vision and pattern recognition. 2016: 4995-5004.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3706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1217</Words>
  <Application>Microsoft Office PowerPoint</Application>
  <PresentationFormat>宽屏</PresentationFormat>
  <Paragraphs>128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等线</vt:lpstr>
      <vt:lpstr>等线 Light</vt:lpstr>
      <vt:lpstr>Arial</vt:lpstr>
      <vt:lpstr>Office 主题​​</vt:lpstr>
      <vt:lpstr>Introduction</vt:lpstr>
      <vt:lpstr>Methods</vt:lpstr>
      <vt:lpstr>Joint embedding approaches</vt:lpstr>
      <vt:lpstr>Joint embedding approaches</vt:lpstr>
      <vt:lpstr>Joint embedding approaches</vt:lpstr>
      <vt:lpstr>Attention mechanisms</vt:lpstr>
      <vt:lpstr>Attention mechanisms</vt:lpstr>
      <vt:lpstr>Attention mechanisms</vt:lpstr>
      <vt:lpstr>Attention mechanisms</vt:lpstr>
      <vt:lpstr>Attention mechanisms</vt:lpstr>
      <vt:lpstr>Attention mechanisms</vt:lpstr>
      <vt:lpstr>Compositional models</vt:lpstr>
      <vt:lpstr>Neural Module Networks (NMN) </vt:lpstr>
      <vt:lpstr>Dynamic Memory Networks (DMN+)</vt:lpstr>
      <vt:lpstr>Dynamic Memory Networks (DMN+)</vt:lpstr>
      <vt:lpstr>Dynamic Memory Networks (DMN+)</vt:lpstr>
      <vt:lpstr>Knowledge base-enhanced approaches</vt:lpstr>
      <vt:lpstr>Knowledge base-enhanced approaches</vt:lpstr>
      <vt:lpstr>Current SOTA methods</vt:lpstr>
      <vt:lpstr>Current SOTA methods</vt:lpstr>
      <vt:lpstr>Intra- Inter- Modality Attention</vt:lpstr>
      <vt:lpstr>Intra- Inter- Modality Attention</vt:lpstr>
      <vt:lpstr> 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bao renda</dc:creator>
  <cp:lastModifiedBy>bao renda</cp:lastModifiedBy>
  <cp:revision>40</cp:revision>
  <dcterms:created xsi:type="dcterms:W3CDTF">2020-03-15T06:08:24Z</dcterms:created>
  <dcterms:modified xsi:type="dcterms:W3CDTF">2020-03-15T12:45:31Z</dcterms:modified>
</cp:coreProperties>
</file>