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2A05A8-2CC7-44C3-ACE9-43951D042FD0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BA885-8F49-4B0C-B0F2-300201F4C0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912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4BA885-8F49-4B0C-B0F2-300201F4C0A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8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D7F8AF-9296-4CBC-871E-651280BCE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4598450-2580-43DD-916E-0703C0E8D8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EA85F5-16A4-4D7F-9669-18689BCE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20FFE0-594F-4DBE-8328-59E0B0A1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81646B-092F-4955-A3FA-3AE2E53DD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592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F8F9FC-FD3B-459D-84D7-E0E0D6E0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178AAE4-8922-40BB-9469-078BED7910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A540BE3-1759-44C4-B7D7-A3C73395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DE48F6-A3BD-4CFB-A3E5-D75645F1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582FA92-7AA3-42A1-8C72-8EA2024B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915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4675F1-7442-4EE3-864A-C11DC7D98A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5876BB-E31B-4746-B410-619244921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702199-7F02-4F0F-AB01-A54D7BCEB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0A5EE2-C44F-4326-840C-3AEFDF804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A643F76-DA6C-4A44-9FB8-109261B0F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502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B147EF-2D2E-4C66-9F15-05B8A7ED9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419A651-5FB8-466E-98CA-E7CED785A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94186B-37B7-4E94-9524-9C31998C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6D645C9-7053-4969-ACA9-F2EC50D98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2ECFC4-FBA8-482F-9D35-9EA98379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8536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EB3EAC-B0D7-4431-8E06-E93FE2985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CC9D48-D99F-41AE-B808-F0B0093D8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768FFD-1047-4FB2-8F14-7CA1CB3B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FC97D1-966B-4024-84A6-71B32A3F9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A382D-5C5C-4D84-ACB0-32941910E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23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EB237-8F46-4CDC-89E4-8DC493AF7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5F31D4-C1B4-44E2-945A-A85E780C4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503DFD9-4805-4019-A6E4-E9204F313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19437E2-D645-4644-9292-80770EB42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69E1EA-CC74-429D-A80C-633915604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4B6DB06-9A8D-4198-B23D-93E98AE6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87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B918A-A9A2-4F59-A273-C9FCA26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B7DC90-A4B3-4912-BC6F-0372935F4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2B32E-2104-4BE2-884E-AC49EA44E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A2CFCB0-24B5-45EC-961A-F44072B6D1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BA9A8A3-A20C-41EF-8480-F07762A13D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6314394-8C7C-42ED-A648-98B2FCE2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7FC7E02-37AF-4D6A-919D-1A5A24EC9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8CAFB64-D1DB-43D5-835F-FA5139D28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10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F902D-69C0-4CFC-AE35-27F540F90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57F8A7E-551A-4A16-BF87-70E36A48E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78397C-EA44-4617-A63A-E66A60ECB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F79B6E-18A8-4EB2-866A-7CE009232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428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19CB34F-9DE1-4ECB-A40B-A840A243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DC7FDAF-D0D6-420C-A63D-BC0EEAEEE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78C8174-0949-4157-9370-7358FC0E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979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135213-28A1-41E7-94CC-C1A44C15B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3FAF75-77DB-4DC0-A3BA-D85D4D06B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9480B7C-1059-4E77-8291-127689D0A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D7E2712-9F8B-4F0C-B4C7-1B0B6B33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05FE8E-3C4C-48E7-BD2A-9F5AE7F6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557F3E-E196-4DA8-A3DB-1E70A534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6158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177048-ED6C-4125-96CE-3E858E6BE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84D3A7B-E74A-4850-8B49-ED978DE7C8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8F7ADB5-938F-48DA-9E54-28ECAB7D6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8EE150-DAFA-42AE-AE54-E4B618FDB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13500A-3554-474A-B992-A8286EC5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FACD6D-9D4B-4AFF-8BA9-FEC3F1264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950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F0787E5-E375-4736-AB37-FEB2209DE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703341-598C-4AEA-9C19-5FDA2F991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F29B5-2ED2-49F7-80A7-786D6F358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8D76-CD92-4D3F-AEB9-E90961A213B9}" type="datetimeFigureOut">
              <a:rPr lang="zh-CN" altLang="en-US" smtClean="0"/>
              <a:t>2019/3/16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393BDF-F953-4810-B1C7-5AD5096AA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8CEA85-C91A-4DF2-B440-D9C71D2F7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F716B-92A5-4B0F-96F4-3B51D45F9FD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35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6CA795-5BEE-4666-BA87-4E6FEF1F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46" y="2562180"/>
            <a:ext cx="8884107" cy="173363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B6945DC5-5C3F-4D3A-9764-F31A00B377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2A807B9-28CD-4DAA-B93C-094ADE9194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057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F8560E-A78F-4EE1-9891-1DF183C59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Task</a:t>
            </a:r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8A24440B-E5F1-4078-A393-C16721AD9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Fashion Landmark Detection</a:t>
            </a:r>
            <a:endParaRPr lang="zh-CN" altLang="en-US" dirty="0"/>
          </a:p>
        </p:txBody>
      </p:sp>
      <p:pic>
        <p:nvPicPr>
          <p:cNvPr id="6" name="内容占位符 3">
            <a:extLst>
              <a:ext uri="{FF2B5EF4-FFF2-40B4-BE49-F238E27FC236}">
                <a16:creationId xmlns:a16="http://schemas.microsoft.com/office/drawing/2014/main" id="{81D622AD-2661-4EFE-8F4B-607F70185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501" y="2309838"/>
            <a:ext cx="8718998" cy="344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69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B61D4C-CACE-4012-B532-62431F45F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Framework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4203469-CC05-4000-B177-A47CD5093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815080" cy="4351338"/>
          </a:xfrm>
        </p:spPr>
        <p:txBody>
          <a:bodyPr/>
          <a:lstStyle/>
          <a:p>
            <a:r>
              <a:rPr lang="en-US" altLang="zh-CN" dirty="0" err="1"/>
              <a:t>CoarseNet</a:t>
            </a:r>
            <a:endParaRPr lang="en-US" altLang="zh-CN" dirty="0"/>
          </a:p>
          <a:p>
            <a:pPr lvl="1"/>
            <a:r>
              <a:rPr lang="en-US" altLang="zh-CN" dirty="0"/>
              <a:t>FPN + Non-local</a:t>
            </a:r>
          </a:p>
          <a:p>
            <a:r>
              <a:rPr lang="en-US" altLang="zh-CN" dirty="0" err="1"/>
              <a:t>AttentionNet</a:t>
            </a:r>
            <a:endParaRPr lang="en-US" altLang="zh-CN" dirty="0"/>
          </a:p>
          <a:p>
            <a:pPr lvl="1"/>
            <a:r>
              <a:rPr lang="en-US" altLang="zh-CN" dirty="0"/>
              <a:t>Visual Explanation for Deep Networks</a:t>
            </a:r>
          </a:p>
          <a:p>
            <a:r>
              <a:rPr lang="en-US" altLang="zh-CN" dirty="0" err="1"/>
              <a:t>FineNet</a:t>
            </a:r>
            <a:endParaRPr lang="en-US" altLang="zh-CN" dirty="0"/>
          </a:p>
          <a:p>
            <a:pPr lvl="1"/>
            <a:r>
              <a:rPr lang="en-US" altLang="zh-CN" dirty="0"/>
              <a:t>Multi-scale refine</a:t>
            </a:r>
          </a:p>
          <a:p>
            <a:pPr marL="457200" lvl="1" indent="0">
              <a:buNone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E5946E-4ABB-4633-8FC8-4C4B6D0D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236" y="2021840"/>
            <a:ext cx="7443764" cy="327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74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3B5E0-BB3E-4464-843D-1B3593B8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Spatial-Aware Non-Local (SANL)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EB206E-E7DA-4732-A192-A60F17C43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5E8C7A0-C1F8-4780-B8B4-B3BC394D4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4" y="1981102"/>
            <a:ext cx="3384724" cy="38101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79EB2E7-E658-4CC0-9403-2F25E62D7F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0463" y="2442465"/>
            <a:ext cx="3321221" cy="66678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1737420-2EE8-4879-8AF6-4D73ACDE5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28765"/>
            <a:ext cx="3803845" cy="628682"/>
          </a:xfrm>
          <a:prstGeom prst="rect">
            <a:avLst/>
          </a:prstGeom>
        </p:spPr>
      </p:pic>
      <p:sp>
        <p:nvSpPr>
          <p:cNvPr id="7" name="箭头: 下 6">
            <a:extLst>
              <a:ext uri="{FF2B5EF4-FFF2-40B4-BE49-F238E27FC236}">
                <a16:creationId xmlns:a16="http://schemas.microsoft.com/office/drawing/2014/main" id="{90248CBB-1C65-4DBE-93D4-BAEDCE0A6B5A}"/>
              </a:ext>
            </a:extLst>
          </p:cNvPr>
          <p:cNvSpPr/>
          <p:nvPr/>
        </p:nvSpPr>
        <p:spPr>
          <a:xfrm>
            <a:off x="7527471" y="3244186"/>
            <a:ext cx="751115" cy="6667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4376D57-EB91-4610-AD10-DBE6B9C5A064}"/>
              </a:ext>
            </a:extLst>
          </p:cNvPr>
          <p:cNvSpPr/>
          <p:nvPr/>
        </p:nvSpPr>
        <p:spPr>
          <a:xfrm>
            <a:off x="4593772" y="5111571"/>
            <a:ext cx="7293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+mn-ea"/>
              </a:rPr>
              <a:t>Mask is generated by Gradient-weighted Class Activation Mapping (Grad-CAM).</a:t>
            </a:r>
            <a:endParaRPr lang="zh-CN" altLang="en-US" sz="2400" dirty="0">
              <a:latin typeface="+mn-ea"/>
            </a:endParaRP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F606681-3D24-44CF-9EFC-A9598E374F2C}"/>
              </a:ext>
            </a:extLst>
          </p:cNvPr>
          <p:cNvCxnSpPr/>
          <p:nvPr/>
        </p:nvCxnSpPr>
        <p:spPr>
          <a:xfrm>
            <a:off x="3941379" y="4643106"/>
            <a:ext cx="998483" cy="4684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A702D60F-2913-42ED-9243-C7D004194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068" y="1933291"/>
            <a:ext cx="8210972" cy="377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9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2454B2-B9B4-4E4F-B5D0-FCB0E643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FineNet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8815BA12-D8EC-48A2-B011-D1A5E5A2F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439" y="1988902"/>
            <a:ext cx="3460928" cy="383559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193BA0B-B280-4F33-8891-41E61993D465}"/>
              </a:ext>
            </a:extLst>
          </p:cNvPr>
          <p:cNvSpPr/>
          <p:nvPr/>
        </p:nvSpPr>
        <p:spPr>
          <a:xfrm>
            <a:off x="5580993" y="200185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+mn-ea"/>
              </a:rPr>
              <a:t>Weighted binary cross-entropy loss instead of MSE loss.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00"/>
                </a:solidFill>
                <a:latin typeface="+mn-ea"/>
              </a:rPr>
              <a:t>Optimize on visible landmarks instead of on all the feature maps.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400" dirty="0">
              <a:latin typeface="+mn-ea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8BBC855-EBA4-406A-84F1-2106BFBAA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228" y="3906700"/>
            <a:ext cx="4819664" cy="2073686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F85E4FB-0507-4838-A2DE-C6A5B73E7861}"/>
              </a:ext>
            </a:extLst>
          </p:cNvPr>
          <p:cNvSpPr/>
          <p:nvPr/>
        </p:nvSpPr>
        <p:spPr>
          <a:xfrm>
            <a:off x="7730067" y="4038600"/>
            <a:ext cx="254000" cy="37253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663F4BD5-628A-46A0-AD99-A6C7F7B85AD4}"/>
              </a:ext>
            </a:extLst>
          </p:cNvPr>
          <p:cNvSpPr/>
          <p:nvPr/>
        </p:nvSpPr>
        <p:spPr>
          <a:xfrm>
            <a:off x="5726981" y="3293533"/>
            <a:ext cx="1774485" cy="1562641"/>
          </a:xfrm>
          <a:custGeom>
            <a:avLst/>
            <a:gdLst>
              <a:gd name="connsiteX0" fmla="*/ 0 w 1642534"/>
              <a:gd name="connsiteY0" fmla="*/ 0 h 1295400"/>
              <a:gd name="connsiteX1" fmla="*/ 1642534 w 1642534"/>
              <a:gd name="connsiteY1" fmla="*/ 1295400 h 1295400"/>
              <a:gd name="connsiteX0" fmla="*/ 0 w 1642534"/>
              <a:gd name="connsiteY0" fmla="*/ 0 h 1474179"/>
              <a:gd name="connsiteX1" fmla="*/ 1642534 w 1642534"/>
              <a:gd name="connsiteY1" fmla="*/ 1295400 h 1474179"/>
              <a:gd name="connsiteX0" fmla="*/ 131951 w 1774485"/>
              <a:gd name="connsiteY0" fmla="*/ 0 h 1562641"/>
              <a:gd name="connsiteX1" fmla="*/ 1774485 w 1774485"/>
              <a:gd name="connsiteY1" fmla="*/ 1295400 h 1562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74485" h="1562641">
                <a:moveTo>
                  <a:pt x="131951" y="0"/>
                </a:moveTo>
                <a:cubicBezTo>
                  <a:pt x="-345004" y="1227667"/>
                  <a:pt x="532708" y="1998133"/>
                  <a:pt x="1774485" y="129540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E49588B-534B-495D-A367-D9E340F8FE2E}"/>
              </a:ext>
            </a:extLst>
          </p:cNvPr>
          <p:cNvSpPr/>
          <p:nvPr/>
        </p:nvSpPr>
        <p:spPr>
          <a:xfrm>
            <a:off x="8085371" y="2378209"/>
            <a:ext cx="3496964" cy="1651000"/>
          </a:xfrm>
          <a:custGeom>
            <a:avLst/>
            <a:gdLst>
              <a:gd name="connsiteX0" fmla="*/ 0 w 1642534"/>
              <a:gd name="connsiteY0" fmla="*/ 0 h 1295400"/>
              <a:gd name="connsiteX1" fmla="*/ 1642534 w 1642534"/>
              <a:gd name="connsiteY1" fmla="*/ 1295400 h 1295400"/>
              <a:gd name="connsiteX0" fmla="*/ 0 w 1642534"/>
              <a:gd name="connsiteY0" fmla="*/ 0 h 1474179"/>
              <a:gd name="connsiteX1" fmla="*/ 1642534 w 1642534"/>
              <a:gd name="connsiteY1" fmla="*/ 1295400 h 1474179"/>
              <a:gd name="connsiteX0" fmla="*/ 131951 w 1774485"/>
              <a:gd name="connsiteY0" fmla="*/ 0 h 1562641"/>
              <a:gd name="connsiteX1" fmla="*/ 1774485 w 1774485"/>
              <a:gd name="connsiteY1" fmla="*/ 1295400 h 1562641"/>
              <a:gd name="connsiteX0" fmla="*/ 3271314 w 3271314"/>
              <a:gd name="connsiteY0" fmla="*/ 0 h 1905288"/>
              <a:gd name="connsiteX1" fmla="*/ 248715 w 3271314"/>
              <a:gd name="connsiteY1" fmla="*/ 1693333 h 1905288"/>
              <a:gd name="connsiteX0" fmla="*/ 3022599 w 3022599"/>
              <a:gd name="connsiteY0" fmla="*/ 0 h 1729355"/>
              <a:gd name="connsiteX1" fmla="*/ 0 w 3022599"/>
              <a:gd name="connsiteY1" fmla="*/ 1693333 h 1729355"/>
              <a:gd name="connsiteX0" fmla="*/ 3022599 w 3698606"/>
              <a:gd name="connsiteY0" fmla="*/ 0 h 1712758"/>
              <a:gd name="connsiteX1" fmla="*/ 0 w 3698606"/>
              <a:gd name="connsiteY1" fmla="*/ 1693333 h 1712758"/>
              <a:gd name="connsiteX0" fmla="*/ 2836332 w 3561410"/>
              <a:gd name="connsiteY0" fmla="*/ 0 h 1670951"/>
              <a:gd name="connsiteX1" fmla="*/ 0 w 3561410"/>
              <a:gd name="connsiteY1" fmla="*/ 1651000 h 1670951"/>
              <a:gd name="connsiteX0" fmla="*/ 2836332 w 3496964"/>
              <a:gd name="connsiteY0" fmla="*/ 0 h 1651000"/>
              <a:gd name="connsiteX1" fmla="*/ 0 w 3496964"/>
              <a:gd name="connsiteY1" fmla="*/ 1651000 h 165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6964" h="1651000">
                <a:moveTo>
                  <a:pt x="2836332" y="0"/>
                </a:moveTo>
                <a:cubicBezTo>
                  <a:pt x="4145844" y="448734"/>
                  <a:pt x="3660423" y="1303865"/>
                  <a:pt x="0" y="1651000"/>
                </a:cubicBezTo>
              </a:path>
            </a:pathLst>
          </a:custGeom>
          <a:noFill/>
          <a:ln w="190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1243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96298C-2D7E-4E98-A09C-A1B9CFF59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Contribution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D35C02-19C3-4EDA-B8A0-B5C243E83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Spatial-Aware Non-Local (SANL): Spatial attention + non-local block </a:t>
            </a:r>
          </a:p>
          <a:p>
            <a:endParaRPr lang="en-US" altLang="zh-CN" sz="3600" dirty="0"/>
          </a:p>
          <a:p>
            <a:r>
              <a:rPr lang="en-US" altLang="zh-CN" sz="3600" dirty="0"/>
              <a:t>A feasible way to deploy: Feeding spatial attention from Grad-CAM to SANL</a:t>
            </a:r>
          </a:p>
          <a:p>
            <a:endParaRPr lang="en-US" altLang="zh-CN" sz="3600" dirty="0"/>
          </a:p>
          <a:p>
            <a:r>
              <a:rPr lang="en-US" altLang="zh-CN" sz="3600" dirty="0"/>
              <a:t>State-of-the-art in fashion landmark detection 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37184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A1CCB-3D9A-42CD-998E-1FB6D8292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CFEC521-3201-445D-88C3-C8CE32AC15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20801" y="1924737"/>
            <a:ext cx="6750397" cy="41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6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87</Words>
  <Application>Microsoft Office PowerPoint</Application>
  <PresentationFormat>宽屏</PresentationFormat>
  <Paragraphs>22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等线 Light</vt:lpstr>
      <vt:lpstr>Arial</vt:lpstr>
      <vt:lpstr>Office 主题​​</vt:lpstr>
      <vt:lpstr>PowerPoint 演示文稿</vt:lpstr>
      <vt:lpstr>Task</vt:lpstr>
      <vt:lpstr>Framework</vt:lpstr>
      <vt:lpstr>Spatial-Aware Non-Local (SANL)</vt:lpstr>
      <vt:lpstr>FineNet</vt:lpstr>
      <vt:lpstr>Contribution</vt:lpstr>
      <vt:lpstr>Experiment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renda bao</dc:creator>
  <cp:lastModifiedBy>renda bao</cp:lastModifiedBy>
  <cp:revision>10</cp:revision>
  <dcterms:created xsi:type="dcterms:W3CDTF">2019-03-16T05:36:34Z</dcterms:created>
  <dcterms:modified xsi:type="dcterms:W3CDTF">2019-03-16T14:40:37Z</dcterms:modified>
</cp:coreProperties>
</file>