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9567D-293C-7AE9-CB89-B6887F8A9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CB711C-F5A7-B5CF-8259-537B88232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847A54-D05A-AD83-5024-C2D5F77D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7654C4-CE48-6E6B-559C-E5204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6F50A-B252-6D04-37E2-6F30E4F3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354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431354-748E-4C0F-6021-18AC8F6B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ECB863-444D-635F-DB36-0FF811FE9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4FA2FE-491A-E114-8781-FDCB78C3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89B598-1D21-0CF6-2F41-F7AC41C8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DEC341-20AB-0A2F-2491-B34FDB54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534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39E417-9332-AF48-DCB4-5783E58E5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59FC2-2410-207A-0A4C-2142B5879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435BD-F538-AC28-3D21-73A27B2F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575545-13E5-7E7E-1F32-2B5AC725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A99D5F-8787-47E3-60DD-409D7473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71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E1386-FFE5-200D-CFE5-7BD2AE53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DF76D7-96DA-D1EA-025D-4901E6B00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3D1E0B-E60C-4E8B-EBCD-E38C0BDF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D4309D-4E04-18E9-8061-2155123F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C0D770-38A5-3D43-A84E-D10851E3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815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49F59C-F671-0415-8D08-EE19CCAC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A79525-44AA-494E-13D9-6B14A0981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6A9C79-5615-8E42-92E9-F0762637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B98077-C429-9D20-6750-C34D9352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34AEC7-5C7A-2B1F-725C-8F1E4821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16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214780-F729-75B1-268F-3B9A50FF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A9A880-660A-408D-3737-98B944C68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DC5B15-5337-CF2B-6903-F36DD6C33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55CD95-EECF-59C7-559B-0B7BCB8E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4CB70C-8815-19DB-4A7B-C82CDC45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5EEECD-8DB5-BC53-E87C-B0E9F5AD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16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36688-D912-8BB0-6C49-5AC3E413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F74BD-1CAD-86D1-0E16-7BFBDC7DA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BD1DBB-FB94-7404-15B5-72FB4BCB8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7C6DDD-3DA3-696D-D4BD-2A6B01D57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179399-B8C2-CB8D-B66B-85C740386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25B0C6-D669-1884-F961-5BD66B1B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F673FCA-0906-D508-F4A0-FFC5F89C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7CFD96-D582-C65B-C408-6388E235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285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B73F5-C011-B697-B893-AA4E4C1A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AF916B-CE68-28CD-1DF9-183BC228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A205CC-4FB1-80B8-9147-8CC5480A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D0D95C-E77F-0AA1-61CF-00C4A7DD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329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F3F939-232D-CEDC-EF03-C4B049A1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2BCCDF-F706-549F-727A-0A0F8081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F33823-D32F-B69E-E95E-54282387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024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2D10A-F701-8B02-B5D7-E7647329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970038-732D-5ED9-2A45-42A3CEA3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B88A96-7C0D-61FC-A879-5C8D37374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E0276A-8E6D-2C4C-8EA3-E3BCE165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4A1F4A-4EAF-236C-30F0-38FE1008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705E2A-4605-2113-69E5-ABC5AC47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286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E2E8F-5650-AB0D-7B64-41C15F6F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40E1E3-EA9D-4A52-73AA-298940FB3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92E6F9-533D-D646-C59F-5E831F772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D6CD0C-FCF4-3195-EA6A-3603FCAA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6ECF40-2667-85C7-980C-3AEAB238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2535D2-1295-F325-6DD0-33303512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282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8F87BF-E1A5-CA98-2AC6-647BCCF8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72DE03-4903-0DE1-0587-FEC07DA1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064CF-B722-1D76-7B81-07ABDB480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F268-0E5E-DA40-9395-C73B33FE3327}" type="datetimeFigureOut">
              <a:rPr kumimoji="1" lang="zh-CN" altLang="en-US" smtClean="0"/>
              <a:t>2022/5/23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00B056-1142-A828-C9E0-E026A5336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25940-9501-0FD2-1DC1-57EC7205A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881A1-A82A-CF4E-ACF5-6EAB817BEB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72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00F3AE4D-F954-71AD-BCAF-41FB3FA44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8726"/>
            <a:ext cx="9144000" cy="469232"/>
          </a:xfrm>
        </p:spPr>
        <p:txBody>
          <a:bodyPr/>
          <a:lstStyle/>
          <a:p>
            <a:r>
              <a:rPr kumimoji="1" lang="en-US" altLang="zh-CN" b="1" dirty="0"/>
              <a:t>CVPR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2022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Oral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12AF4F-C9D3-71BE-7EDB-9837AB62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042"/>
            <a:ext cx="12192000" cy="32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4EC5261-2C89-7716-651F-7DE6A9F99E2A}"/>
              </a:ext>
            </a:extLst>
          </p:cNvPr>
          <p:cNvSpPr txBox="1"/>
          <p:nvPr/>
        </p:nvSpPr>
        <p:spPr>
          <a:xfrm>
            <a:off x="324852" y="144377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Summary</a:t>
            </a:r>
            <a:endParaRPr kumimoji="1" lang="zh-CN" alt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E2696B-50A7-B500-779B-1805769396B6}"/>
              </a:ext>
            </a:extLst>
          </p:cNvPr>
          <p:cNvSpPr txBox="1"/>
          <p:nvPr/>
        </p:nvSpPr>
        <p:spPr>
          <a:xfrm>
            <a:off x="2173705" y="1528011"/>
            <a:ext cx="78445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一般的多尺度信息提取</a:t>
            </a: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Backbone</a:t>
            </a:r>
            <a:r>
              <a:rPr kumimoji="1" lang="zh-CN" altLang="en-US" sz="2000" dirty="0"/>
              <a:t>提取特征后在不同</a:t>
            </a:r>
            <a:r>
              <a:rPr kumimoji="1" lang="en-US" altLang="zh-CN" sz="2000" dirty="0"/>
              <a:t>stage</a:t>
            </a:r>
            <a:r>
              <a:rPr kumimoji="1" lang="zh-CN" altLang="en-US" sz="2000" dirty="0"/>
              <a:t>的特征之间进行</a:t>
            </a: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Shunted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将多尺度信息嵌入到每一层</a:t>
            </a:r>
            <a:r>
              <a:rPr kumimoji="1" lang="en-US" altLang="zh-CN" sz="2000" dirty="0"/>
              <a:t>transformer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block</a:t>
            </a:r>
            <a:r>
              <a:rPr kumimoji="1" lang="zh-CN" altLang="en-US" sz="2000" dirty="0"/>
              <a:t>，经过多层堆叠后可能对性能有较大帮助</a:t>
            </a: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让</a:t>
            </a:r>
            <a:r>
              <a:rPr kumimoji="1" lang="en-US" altLang="zh-CN" sz="2000" dirty="0"/>
              <a:t>MHA</a:t>
            </a:r>
            <a:r>
              <a:rPr kumimoji="1" lang="zh-CN" altLang="en-US" sz="2000" dirty="0"/>
              <a:t>中不同的</a:t>
            </a:r>
            <a:r>
              <a:rPr kumimoji="1" lang="en-US" altLang="zh-CN" sz="2000" dirty="0"/>
              <a:t>head</a:t>
            </a:r>
            <a:r>
              <a:rPr kumimoji="1" lang="zh-CN" altLang="en-US" sz="2000" dirty="0"/>
              <a:t>强行做不同的事情，可能是个讲故事的点</a:t>
            </a:r>
          </a:p>
        </p:txBody>
      </p:sp>
    </p:spTree>
    <p:extLst>
      <p:ext uri="{BB962C8B-B14F-4D97-AF65-F5344CB8AC3E}">
        <p14:creationId xmlns:p14="http://schemas.microsoft.com/office/powerpoint/2010/main" val="81828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92B22DB-6483-3CFB-7EEA-FCE7ECE07998}"/>
              </a:ext>
            </a:extLst>
          </p:cNvPr>
          <p:cNvSpPr txBox="1"/>
          <p:nvPr/>
        </p:nvSpPr>
        <p:spPr>
          <a:xfrm>
            <a:off x="324852" y="144377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Motivation</a:t>
            </a:r>
            <a:endParaRPr kumimoji="1" lang="zh-CN" alt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8F2B7D-3F21-009E-8695-8F4800B5038E}"/>
              </a:ext>
            </a:extLst>
          </p:cNvPr>
          <p:cNvSpPr txBox="1"/>
          <p:nvPr/>
        </p:nvSpPr>
        <p:spPr>
          <a:xfrm>
            <a:off x="1271337" y="1074509"/>
            <a:ext cx="96493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 err="1"/>
              <a:t>ViT</a:t>
            </a:r>
            <a:r>
              <a:rPr kumimoji="1" lang="zh-CN" altLang="en-US" sz="2000" dirty="0"/>
              <a:t>的两点主要缺陷，导致其特征分辨率低，缺乏多尺度信息</a:t>
            </a: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计算复杂度高，时空复杂度与输入</a:t>
            </a:r>
            <a:r>
              <a:rPr kumimoji="1" lang="en-US" altLang="zh-CN" sz="2000" dirty="0"/>
              <a:t>token</a:t>
            </a:r>
            <a:r>
              <a:rPr kumimoji="1" lang="zh-CN" altLang="en-US" sz="2000" dirty="0"/>
              <a:t>数量的平方成正比，导致</a:t>
            </a:r>
            <a:r>
              <a:rPr kumimoji="1" lang="en-US" altLang="zh-CN" sz="2000" dirty="0" err="1"/>
              <a:t>ViT</a:t>
            </a:r>
            <a:r>
              <a:rPr kumimoji="1" lang="zh-CN" altLang="en-US" sz="2000" dirty="0"/>
              <a:t>在输入层就进行</a:t>
            </a:r>
            <a:r>
              <a:rPr kumimoji="1" lang="en-US" altLang="zh-CN" sz="2000" dirty="0"/>
              <a:t>16</a:t>
            </a:r>
            <a:r>
              <a:rPr kumimoji="1" lang="zh-CN" altLang="en-US" sz="2000" dirty="0"/>
              <a:t>倍下采样</a:t>
            </a: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特征提取尺度单一，同一个</a:t>
            </a:r>
            <a:r>
              <a:rPr lang="en-US" altLang="zh-CN" sz="2000" dirty="0"/>
              <a:t>Transformer</a:t>
            </a:r>
            <a:r>
              <a:rPr lang="zh-CN" altLang="en-US" sz="2000" dirty="0"/>
              <a:t> </a:t>
            </a:r>
            <a:r>
              <a:rPr lang="en-US" altLang="zh-CN" sz="2000" dirty="0"/>
              <a:t>block</a:t>
            </a:r>
            <a:r>
              <a:rPr lang="zh-CN" altLang="en-US" sz="2000" dirty="0"/>
              <a:t>中的</a:t>
            </a:r>
            <a:r>
              <a:rPr lang="en-US" altLang="zh-CN" sz="2000" dirty="0"/>
              <a:t>token</a:t>
            </a:r>
            <a:r>
              <a:rPr lang="zh-CN" altLang="en-US" sz="2000" dirty="0"/>
              <a:t>具有固定且相同的视野域，缺乏提取多尺度特征的能力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两个方向的改进</a:t>
            </a: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将特征图划分成若干个窗口，每个窗口内部使用</a:t>
            </a:r>
            <a:r>
              <a:rPr kumimoji="1" lang="en-US" altLang="zh-CN" sz="2000" dirty="0"/>
              <a:t>local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self-attention</a:t>
            </a:r>
            <a:r>
              <a:rPr kumimoji="1" lang="zh-CN" altLang="en-US" sz="2000" dirty="0"/>
              <a:t>，</a:t>
            </a:r>
            <a:r>
              <a:rPr kumimoji="1" lang="en-US" altLang="zh-CN" sz="2000" dirty="0"/>
              <a:t>e.g.,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/>
              <a:t>Swin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Transformer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需要窗口移动和堆叠多层来获得全局视野域</a:t>
            </a: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将</a:t>
            </a:r>
            <a:r>
              <a:rPr kumimoji="1" lang="en-US" altLang="zh-CN" sz="2000" dirty="0"/>
              <a:t>token</a:t>
            </a:r>
            <a:r>
              <a:rPr kumimoji="1" lang="zh-CN" altLang="en-US" sz="2000" dirty="0"/>
              <a:t>合并，扩大视野域，减少</a:t>
            </a:r>
            <a:r>
              <a:rPr kumimoji="1" lang="en-US" altLang="zh-CN" sz="2000" dirty="0"/>
              <a:t>token</a:t>
            </a:r>
            <a:r>
              <a:rPr kumimoji="1" lang="zh-CN" altLang="en-US" sz="2000" dirty="0"/>
              <a:t>数目，</a:t>
            </a:r>
            <a:r>
              <a:rPr kumimoji="1" lang="en-US" altLang="zh-CN" sz="2000" dirty="0"/>
              <a:t>e.g.,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PVT,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Pyramid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/>
              <a:t>ViT</a:t>
            </a:r>
            <a:endParaRPr kumimoji="1" lang="en-US" altLang="zh-CN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PVT</a:t>
            </a:r>
            <a:r>
              <a:rPr kumimoji="1" lang="zh-CN" altLang="en-US" sz="2000" dirty="0"/>
              <a:t>倾向于合并过多的</a:t>
            </a:r>
            <a:r>
              <a:rPr kumimoji="1" lang="en-US" altLang="zh-CN" sz="2000" dirty="0"/>
              <a:t>token</a:t>
            </a:r>
            <a:r>
              <a:rPr kumimoji="1" lang="zh-CN" altLang="en-US" sz="2000" dirty="0"/>
              <a:t>，使得小物体与背景信息混淆</a:t>
            </a:r>
          </a:p>
        </p:txBody>
      </p:sp>
    </p:spTree>
    <p:extLst>
      <p:ext uri="{BB962C8B-B14F-4D97-AF65-F5344CB8AC3E}">
        <p14:creationId xmlns:p14="http://schemas.microsoft.com/office/powerpoint/2010/main" val="116326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92B22DB-6483-3CFB-7EEA-FCE7ECE07998}"/>
              </a:ext>
            </a:extLst>
          </p:cNvPr>
          <p:cNvSpPr txBox="1"/>
          <p:nvPr/>
        </p:nvSpPr>
        <p:spPr>
          <a:xfrm>
            <a:off x="324852" y="144377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Motivation</a:t>
            </a:r>
            <a:endParaRPr kumimoji="1"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B2C8DF-09EE-2D7B-3B03-99FAC553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8" y="1130968"/>
            <a:ext cx="6375980" cy="530258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F8A971-A4A7-2C12-32B0-1BBC242790FD}"/>
              </a:ext>
            </a:extLst>
          </p:cNvPr>
          <p:cNvSpPr txBox="1"/>
          <p:nvPr/>
        </p:nvSpPr>
        <p:spPr>
          <a:xfrm>
            <a:off x="7158789" y="1479884"/>
            <a:ext cx="44516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圆圈数目：参与</a:t>
            </a:r>
            <a:r>
              <a:rPr kumimoji="1" lang="en-US" altLang="zh-CN" dirty="0"/>
              <a:t>self-attention</a:t>
            </a:r>
            <a:r>
              <a:rPr kumimoji="1" lang="zh-CN" altLang="en-US" dirty="0"/>
              <a:t>计算的</a:t>
            </a:r>
            <a:r>
              <a:rPr kumimoji="1" lang="en-US" altLang="zh-CN" dirty="0"/>
              <a:t>token</a:t>
            </a:r>
            <a:r>
              <a:rPr kumimoji="1" lang="zh-CN" altLang="en-US" dirty="0"/>
              <a:t>数，可反映计算量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圆圈大小：</a:t>
            </a:r>
            <a:r>
              <a:rPr kumimoji="1" lang="en-US" altLang="zh-CN" dirty="0"/>
              <a:t>token</a:t>
            </a:r>
            <a:r>
              <a:rPr kumimoji="1" lang="zh-CN" altLang="en-US" dirty="0"/>
              <a:t>的视野域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对于相同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的特征图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ViT</a:t>
            </a:r>
            <a:r>
              <a:rPr kumimoji="1" lang="zh-CN" altLang="en-US" dirty="0"/>
              <a:t>计算量大，关注细粒度小物体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PVT</a:t>
            </a:r>
            <a:r>
              <a:rPr kumimoji="1" lang="zh-CN" altLang="en-US" dirty="0"/>
              <a:t>合并</a:t>
            </a:r>
            <a:r>
              <a:rPr kumimoji="1" lang="en-US" altLang="zh-CN" dirty="0"/>
              <a:t>token</a:t>
            </a:r>
            <a:r>
              <a:rPr kumimoji="1" lang="zh-CN" altLang="en-US" dirty="0"/>
              <a:t>，关注粗粒度大物体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Shunted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SA</a:t>
            </a:r>
            <a:r>
              <a:rPr kumimoji="1" lang="zh-CN" altLang="en-US" dirty="0"/>
              <a:t>：自适应合并</a:t>
            </a:r>
            <a:r>
              <a:rPr kumimoji="1" lang="en-US" altLang="zh-CN" dirty="0"/>
              <a:t>token</a:t>
            </a:r>
            <a:r>
              <a:rPr kumimoji="1" lang="zh-CN" altLang="en-US" dirty="0"/>
              <a:t>，挖掘多尺度信息</a:t>
            </a:r>
          </a:p>
        </p:txBody>
      </p:sp>
    </p:spTree>
    <p:extLst>
      <p:ext uri="{BB962C8B-B14F-4D97-AF65-F5344CB8AC3E}">
        <p14:creationId xmlns:p14="http://schemas.microsoft.com/office/powerpoint/2010/main" val="210928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92B22DB-6483-3CFB-7EEA-FCE7ECE07998}"/>
              </a:ext>
            </a:extLst>
          </p:cNvPr>
          <p:cNvSpPr txBox="1"/>
          <p:nvPr/>
        </p:nvSpPr>
        <p:spPr>
          <a:xfrm>
            <a:off x="324852" y="144377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Method</a:t>
            </a:r>
            <a:endParaRPr kumimoji="1"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481582-0EDE-445E-D454-0C7C7653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597"/>
            <a:ext cx="12192000" cy="25304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8525C9-CAC6-2507-B2AA-658E9A2E7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597"/>
          <a:stretch/>
        </p:blipFill>
        <p:spPr>
          <a:xfrm>
            <a:off x="132346" y="3198012"/>
            <a:ext cx="6116996" cy="35156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50D3A9-DF30-45F0-E3AD-5E00AF862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684" y="3655884"/>
            <a:ext cx="5786800" cy="12999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95CA0F-DF81-3F6D-FB64-8E4274CCB871}"/>
              </a:ext>
            </a:extLst>
          </p:cNvPr>
          <p:cNvSpPr txBox="1"/>
          <p:nvPr/>
        </p:nvSpPr>
        <p:spPr>
          <a:xfrm>
            <a:off x="6581274" y="5162708"/>
            <a:ext cx="3477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X: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feature</a:t>
            </a:r>
          </a:p>
          <a:p>
            <a:r>
              <a:rPr kumimoji="1" lang="en-US" altLang="zh-CN" sz="2000" dirty="0" err="1"/>
              <a:t>i</a:t>
            </a:r>
            <a:r>
              <a:rPr kumimoji="1" lang="en-US" altLang="zh-CN" sz="2000" dirty="0"/>
              <a:t>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index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head</a:t>
            </a:r>
          </a:p>
          <a:p>
            <a:r>
              <a:rPr kumimoji="1" lang="en-US" altLang="zh-CN" sz="2000" dirty="0"/>
              <a:t>MTA: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conv(</a:t>
            </a:r>
            <a:r>
              <a:rPr kumimoji="1" lang="en-US" altLang="zh-CN" sz="2000" dirty="0" err="1"/>
              <a:t>ksize</a:t>
            </a:r>
            <a:r>
              <a:rPr kumimoji="1" lang="en-US" altLang="zh-CN" sz="2000" dirty="0"/>
              <a:t>=r,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stride=r)</a:t>
            </a:r>
          </a:p>
          <a:p>
            <a:r>
              <a:rPr kumimoji="1" lang="en-US" altLang="zh-CN" sz="2000" dirty="0"/>
              <a:t>LE: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/>
              <a:t>depthwise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conv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470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92B22DB-6483-3CFB-7EEA-FCE7ECE07998}"/>
              </a:ext>
            </a:extLst>
          </p:cNvPr>
          <p:cNvSpPr txBox="1"/>
          <p:nvPr/>
        </p:nvSpPr>
        <p:spPr>
          <a:xfrm>
            <a:off x="324852" y="144377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Method</a:t>
            </a:r>
            <a:endParaRPr kumimoji="1" lang="zh-CN" altLang="en-US" sz="28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95CA0F-DF81-3F6D-FB64-8E4274CCB871}"/>
              </a:ext>
            </a:extLst>
          </p:cNvPr>
          <p:cNvSpPr txBox="1"/>
          <p:nvPr/>
        </p:nvSpPr>
        <p:spPr>
          <a:xfrm>
            <a:off x="2914649" y="5879559"/>
            <a:ext cx="570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Detail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specific: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/>
              <a:t>depthwise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conv</a:t>
            </a:r>
            <a:r>
              <a:rPr kumimoji="1" lang="zh-CN" altLang="en-US" sz="2000" dirty="0"/>
              <a:t>聚合</a:t>
            </a:r>
            <a:r>
              <a:rPr kumimoji="1" lang="en-US" altLang="zh-CN" sz="2000" dirty="0"/>
              <a:t>token</a:t>
            </a:r>
            <a:r>
              <a:rPr kumimoji="1" lang="zh-CN" altLang="en-US" sz="2000" dirty="0"/>
              <a:t>间信息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BA3E0C-0168-754F-250B-76043A986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47" y="330713"/>
            <a:ext cx="7455568" cy="53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1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92B22DB-6483-3CFB-7EEA-FCE7ECE07998}"/>
              </a:ext>
            </a:extLst>
          </p:cNvPr>
          <p:cNvSpPr txBox="1"/>
          <p:nvPr/>
        </p:nvSpPr>
        <p:spPr>
          <a:xfrm>
            <a:off x="324852" y="144377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Method</a:t>
            </a:r>
            <a:endParaRPr kumimoji="1"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C33406-878A-0AE8-DF43-D60E21F8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331"/>
            <a:ext cx="12192000" cy="51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92B22DB-6483-3CFB-7EEA-FCE7ECE07998}"/>
              </a:ext>
            </a:extLst>
          </p:cNvPr>
          <p:cNvSpPr txBox="1"/>
          <p:nvPr/>
        </p:nvSpPr>
        <p:spPr>
          <a:xfrm>
            <a:off x="324852" y="144377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Experiments</a:t>
            </a:r>
            <a:endParaRPr kumimoji="1"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FF3C47-E011-5D3A-3D2E-FB625DF7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43" y="0"/>
            <a:ext cx="4089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3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92B22DB-6483-3CFB-7EEA-FCE7ECE07998}"/>
              </a:ext>
            </a:extLst>
          </p:cNvPr>
          <p:cNvSpPr txBox="1"/>
          <p:nvPr/>
        </p:nvSpPr>
        <p:spPr>
          <a:xfrm>
            <a:off x="324852" y="144377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Experiments</a:t>
            </a:r>
            <a:endParaRPr kumimoji="1"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15A642-F5B2-0B1B-11C6-B1F5B7624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784" y="667597"/>
            <a:ext cx="8342432" cy="61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7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363E31-FB62-D6F4-7CBB-C3A52078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089"/>
            <a:ext cx="12192000" cy="58099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4EC5261-2C89-7716-651F-7DE6A9F99E2A}"/>
              </a:ext>
            </a:extLst>
          </p:cNvPr>
          <p:cNvSpPr txBox="1"/>
          <p:nvPr/>
        </p:nvSpPr>
        <p:spPr>
          <a:xfrm>
            <a:off x="324852" y="144377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Experiments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4451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306</Words>
  <Application>Microsoft Macintosh PowerPoint</Application>
  <PresentationFormat>宽屏</PresentationFormat>
  <Paragraphs>45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22</cp:revision>
  <dcterms:created xsi:type="dcterms:W3CDTF">2022-05-23T03:05:02Z</dcterms:created>
  <dcterms:modified xsi:type="dcterms:W3CDTF">2022-05-23T04:32:53Z</dcterms:modified>
</cp:coreProperties>
</file>