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7BCF6-EAB5-CD4C-B50F-2E21ADBE9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B17115-1A24-9B41-8CF8-D6CA7577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2286DD-6F40-A346-8E34-4CB6DEB3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C08425-2642-8E4C-9656-696EF5F5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DA8AFF-C29E-FF42-80E5-4098CD4A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53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A7F14-46F0-024D-99C5-62C8F677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9D880A-5CBC-A947-B577-192F88B17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B7452D-147A-0040-B982-AB2B81BE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B486F2-C6D0-4048-94D5-E54C370E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79F69E-1D3E-BB45-8335-3C7A598E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30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3BC834-91E8-FB43-A018-248F8C49A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985DFD-8285-D846-A0D9-155D8A6F5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638ECF-327D-CD41-811C-736F06E8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962598-30E2-5045-8659-40DE42CE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F94861-7248-9A45-BBD3-8B057E0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864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6D79A-9A39-1241-8C60-8377F1AD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9802FD-9A05-2540-88AB-81F2C3DD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C590F8-60C6-8F49-B03C-A916CC39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B0678-DE8B-8647-B983-6C7ADC0C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41EE04-AC95-7E49-878A-3EE6EF86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650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D5DED-A9C7-1B47-9FA1-6F1E5555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F94E16-1B7E-DB43-B79A-A85417E20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FF710E-B5AD-9044-8901-0418CAC5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66EDE5-E8F7-954E-A94E-9CEBAE1F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3E9F3-D3DD-6C43-BAE2-E0BD5010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10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EAF649-F443-9C41-8AFD-0806E7F2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8BF9DE-7C36-3046-9008-64A0BB2A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6B5884-ECAC-B34F-B894-193C3CD5F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A29063-D46A-0B46-8644-0E619E1D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AB43DC-4D8D-B14B-BCF2-6EAEC7B0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621324-D256-2547-9B57-F67DBF0AE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972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36E987-31F5-214D-86B7-2C7C3E89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054D08-AB7E-954B-A1FD-419F7BE17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EC55E3-1D4B-5C4F-944B-E8164DB91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DD55FD-76EE-9C46-A25B-FADCC43A8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542122-6AC4-6B46-8E54-8229344BB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9137795-8A25-9749-AC19-EEEAD779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9183C14-F578-B34E-8F02-550DEE7B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E16A04-B11B-4448-B1C3-7DF20ED0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078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EE0D6-4851-9C4B-A084-E74DEAAC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D29A7A-102D-C544-99BB-48EBB970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BE557A-E6EB-6849-BC76-58B4C7A1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42A075-14F7-FD4D-9491-4E1EDD57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054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C68AC6-3C4D-5E4E-8FBD-6A8F72FE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0002C7-D018-BE44-92DA-43562057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79C16A-288C-C54C-AF97-DD14AB83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351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042925-6E65-0643-A24A-985C8979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098CB7-3391-954D-9EFB-54241763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44F68C-130F-3A4A-B086-06CE64BBF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21A7CF-32C9-8440-A856-BCA186F0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9FBDCF-4326-3748-A0D3-9E8048BF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026FB0-64FD-2445-82C8-9A938911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384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FAA207-9653-564D-8EEC-09467521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A2D8D7-A0DC-4241-B81A-C843B5ACD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219B30-E94C-4A47-A3A0-2D9BD9F8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826A23-75A1-074B-92D8-0901CE9C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8C0306-8CB9-2F4E-863F-96446E67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DC7EAC-F802-B34C-BA05-925135EE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80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A5F7C4-E136-8A45-8827-856EC2DD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070FB-CFB0-454F-BAB3-1A8AD65AE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20B95-10BE-E943-98A9-802D63532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9A0F-491B-0240-866A-44DA36CB0436}" type="datetimeFigureOut">
              <a:rPr kumimoji="1" lang="zh-CN" altLang="en-US" smtClean="0"/>
              <a:t>2022/3/14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0DA9A-36E9-C84E-B6B5-A05DDF88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24E5C9-460E-EC40-B56D-8A38AF91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F9AA-6FC8-E344-8535-2A02794C1B1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469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7845EC5-1BE7-0C46-965E-C215CA15B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85850"/>
            <a:ext cx="12001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7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Early-fusion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00F94-51C1-834D-BAFE-273EC4304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altLang="zh-CN" dirty="0"/>
              <a:t>LiDAR: 3D points with reflectance, </a:t>
            </a:r>
            <a:r>
              <a:rPr lang="en" altLang="zh-CN" dirty="0" err="1"/>
              <a:t>voxelized</a:t>
            </a:r>
            <a:r>
              <a:rPr lang="en" altLang="zh-CN" dirty="0"/>
              <a:t> tensor, front-view / range-view / bird’s eye view, pseudo-point clouds</a:t>
            </a:r>
          </a:p>
          <a:p>
            <a:endParaRPr lang="en" altLang="zh-CN" dirty="0"/>
          </a:p>
          <a:p>
            <a:r>
              <a:rPr lang="en" altLang="zh-CN" dirty="0"/>
              <a:t>Camera: data-level or feature-level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F198EFB1-38BB-7D42-BEB3-4292DE9B4C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12063"/>
            <a:ext cx="5181600" cy="25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Deep-fusion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00F94-51C1-834D-BAFE-273EC4304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altLang="zh-CN" dirty="0"/>
              <a:t>LiDAR: feature-level</a:t>
            </a:r>
          </a:p>
          <a:p>
            <a:endParaRPr lang="en" altLang="zh-CN" dirty="0"/>
          </a:p>
          <a:p>
            <a:r>
              <a:rPr lang="en" altLang="zh-CN" dirty="0"/>
              <a:t>Camera: data-level or feature-level</a:t>
            </a:r>
          </a:p>
          <a:p>
            <a:endParaRPr lang="en" altLang="zh-CN" dirty="0"/>
          </a:p>
          <a:p>
            <a:r>
              <a:rPr lang="en" altLang="zh-CN" dirty="0"/>
              <a:t>Can be done in a cascading way, which both leverage raw and high-level semantic information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699B3A1-0F8E-0F4B-8F7C-0C201AC3CC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0300" y="2648744"/>
            <a:ext cx="5105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Late-fusion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00F94-51C1-834D-BAFE-273EC4304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</a:t>
            </a:r>
            <a:r>
              <a:rPr lang="en" altLang="zh-CN" dirty="0"/>
              <a:t>use the result of pipelines</a:t>
            </a:r>
            <a:r>
              <a:rPr lang="zh-CN" altLang="en-US" dirty="0"/>
              <a:t> </a:t>
            </a:r>
            <a:r>
              <a:rPr lang="en" altLang="zh-CN" dirty="0"/>
              <a:t>in each modality</a:t>
            </a:r>
          </a:p>
          <a:p>
            <a:endParaRPr lang="en" altLang="zh-CN" dirty="0"/>
          </a:p>
          <a:p>
            <a:r>
              <a:rPr lang="en" altLang="zh-CN" dirty="0"/>
              <a:t>Can be regarded as a kind of ensemble method that</a:t>
            </a:r>
            <a:r>
              <a:rPr lang="zh-CN" altLang="en-US" dirty="0"/>
              <a:t> </a:t>
            </a:r>
            <a:r>
              <a:rPr lang="en" altLang="zh-CN" dirty="0"/>
              <a:t>utilizes multi-modal information to optimize the final proposal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1BF0C18-1E5E-0240-BF3E-99F5AD234F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19929"/>
            <a:ext cx="5181600" cy="276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6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Asymmetry-fusion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00F94-51C1-834D-BAFE-273EC4304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r>
              <a:rPr lang="en" altLang="zh-CN" dirty="0"/>
              <a:t>as at least one branch dominating while</a:t>
            </a:r>
            <a:r>
              <a:rPr lang="zh-CN" altLang="en-US" dirty="0"/>
              <a:t> </a:t>
            </a:r>
            <a:r>
              <a:rPr lang="en" altLang="zh-CN" dirty="0"/>
              <a:t>other branches provide auxiliary information to conduct the</a:t>
            </a:r>
            <a:r>
              <a:rPr lang="zh-CN" altLang="en-US" dirty="0"/>
              <a:t> </a:t>
            </a:r>
            <a:r>
              <a:rPr lang="en" altLang="zh-CN" dirty="0"/>
              <a:t>final task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</a:t>
            </a:r>
            <a:r>
              <a:rPr lang="en" altLang="zh-CN" dirty="0" err="1"/>
              <a:t>nly</a:t>
            </a:r>
            <a:r>
              <a:rPr lang="en" altLang="zh-CN" dirty="0"/>
              <a:t> have</a:t>
            </a:r>
            <a:r>
              <a:rPr lang="zh-CN" altLang="en-US" dirty="0"/>
              <a:t> </a:t>
            </a:r>
            <a:r>
              <a:rPr lang="en" altLang="zh-CN" dirty="0"/>
              <a:t>proposal</a:t>
            </a:r>
            <a:r>
              <a:rPr lang="en-US" altLang="zh-CN" dirty="0"/>
              <a:t>s</a:t>
            </a:r>
            <a:r>
              <a:rPr lang="en" altLang="zh-CN" dirty="0"/>
              <a:t> from one branch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C16A298-2B1E-8A46-A144-B735FE8A30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97366"/>
            <a:ext cx="5181600" cy="30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Fusion</a:t>
            </a:r>
            <a:endParaRPr kumimoji="1"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00F94-51C1-834D-BAFE-273EC4304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U</a:t>
            </a:r>
            <a:r>
              <a:rPr lang="en" altLang="zh-CN" dirty="0"/>
              <a:t>se rule-based methods to utilize</a:t>
            </a:r>
            <a:r>
              <a:rPr lang="zh-CN" altLang="en-US" dirty="0"/>
              <a:t> </a:t>
            </a:r>
            <a:r>
              <a:rPr lang="en" altLang="zh-CN" dirty="0"/>
              <a:t>data in one modality as a supervision signal to guide the interaction of another modality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1727C4D-5F22-5447-A316-A8C7EA7403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900" y="3029744"/>
            <a:ext cx="490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9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Opportunities in Multi-Modal Fusion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F4851A-3BA4-394D-8FA1-FCD2B338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More Advanced Fusion Methodology</a:t>
            </a:r>
          </a:p>
          <a:p>
            <a:pPr lvl="1"/>
            <a:r>
              <a:rPr lang="en" altLang="zh-CN" dirty="0"/>
              <a:t>Misalignment and Information Loss</a:t>
            </a:r>
          </a:p>
          <a:p>
            <a:pPr lvl="2"/>
            <a:r>
              <a:rPr lang="en-US" altLang="zh-CN" dirty="0"/>
              <a:t>Inaccurate</a:t>
            </a:r>
            <a:r>
              <a:rPr lang="zh-CN" altLang="en-US" dirty="0"/>
              <a:t> </a:t>
            </a:r>
            <a:r>
              <a:rPr lang="en-US" altLang="zh-CN" dirty="0" err="1"/>
              <a:t>i</a:t>
            </a:r>
            <a:r>
              <a:rPr lang="en" altLang="zh-CN" dirty="0" err="1"/>
              <a:t>ntrinsic</a:t>
            </a:r>
            <a:r>
              <a:rPr lang="en" altLang="zh-CN" dirty="0"/>
              <a:t> and extrinsic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sensory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</a:p>
          <a:p>
            <a:pPr lvl="2"/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transformation</a:t>
            </a:r>
            <a:endParaRPr lang="en" altLang="zh-CN" dirty="0"/>
          </a:p>
          <a:p>
            <a:pPr lvl="1"/>
            <a:r>
              <a:rPr lang="en" altLang="zh-CN" dirty="0"/>
              <a:t>More Reasonable Fusion Operations</a:t>
            </a:r>
          </a:p>
          <a:p>
            <a:pPr lvl="2"/>
            <a:r>
              <a:rPr kumimoji="1" lang="en-US" altLang="zh-CN" dirty="0"/>
              <a:t>Currently: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concatenation,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element-wise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multiplication</a:t>
            </a:r>
          </a:p>
          <a:p>
            <a:r>
              <a:rPr lang="en" altLang="zh-CN" dirty="0"/>
              <a:t>Multi-Source Information Leverage</a:t>
            </a:r>
          </a:p>
          <a:p>
            <a:pPr lvl="1"/>
            <a:r>
              <a:rPr lang="en" altLang="zh-CN" dirty="0"/>
              <a:t>With More Potential Useful Information</a:t>
            </a:r>
          </a:p>
          <a:p>
            <a:pPr lvl="2"/>
            <a:r>
              <a:rPr lang="en-US" altLang="zh-CN" dirty="0"/>
              <a:t>L</a:t>
            </a:r>
            <a:r>
              <a:rPr lang="en" altLang="zh-CN" dirty="0"/>
              <a:t>ack the effective use of temporal, contextual, and spatial information</a:t>
            </a:r>
          </a:p>
          <a:p>
            <a:pPr lvl="1"/>
            <a:r>
              <a:rPr lang="en" altLang="zh-CN" dirty="0"/>
              <a:t>Self-Supervision for Representation Learning</a:t>
            </a:r>
          </a:p>
          <a:p>
            <a:pPr lvl="2"/>
            <a:r>
              <a:rPr lang="en" altLang="zh-CN" dirty="0"/>
              <a:t>Use</a:t>
            </a:r>
            <a:r>
              <a:rPr lang="zh-CN" altLang="en-US" dirty="0"/>
              <a:t> </a:t>
            </a:r>
            <a:r>
              <a:rPr lang="en" altLang="zh-CN" dirty="0"/>
              <a:t>the multi-modal data for self-supervised learning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44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1A2B9-49BF-134B-9E6B-62E51931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Opportunities in Multi-Modal Fusion</a:t>
            </a:r>
            <a:r>
              <a:rPr lang="zh-CN" altLang="en-US" dirty="0"/>
              <a:t> </a:t>
            </a:r>
            <a:r>
              <a:rPr lang="en-US" altLang="zh-CN" dirty="0"/>
              <a:t>(Cont.)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F4851A-3BA4-394D-8FA1-FCD2B338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Intrinsic Problems in Perception Sensors</a:t>
            </a:r>
          </a:p>
          <a:p>
            <a:pPr lvl="1"/>
            <a:r>
              <a:rPr lang="en" altLang="zh-CN" dirty="0"/>
              <a:t>Data Domain Bias</a:t>
            </a:r>
          </a:p>
          <a:p>
            <a:pPr lvl="2"/>
            <a:r>
              <a:rPr lang="en-US" altLang="zh-CN" dirty="0"/>
              <a:t>Sensor,</a:t>
            </a:r>
            <a:r>
              <a:rPr lang="zh-CN" altLang="en-US" dirty="0"/>
              <a:t> </a:t>
            </a:r>
            <a:r>
              <a:rPr lang="en" altLang="zh-CN" dirty="0"/>
              <a:t>weather, season, location</a:t>
            </a:r>
          </a:p>
          <a:p>
            <a:pPr lvl="1"/>
            <a:r>
              <a:rPr lang="en" altLang="zh-CN" dirty="0"/>
              <a:t>Conflicts with Data Resolution</a:t>
            </a:r>
          </a:p>
          <a:p>
            <a:pPr lvl="2"/>
            <a:r>
              <a:rPr lang="en" altLang="zh-CN" dirty="0"/>
              <a:t>The spatial density of</a:t>
            </a:r>
            <a:r>
              <a:rPr lang="zh-CN" altLang="en-US" dirty="0"/>
              <a:t> </a:t>
            </a:r>
            <a:r>
              <a:rPr lang="en" altLang="zh-CN" dirty="0"/>
              <a:t>LiDAR is notably lower than that of the image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635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56E04-B381-8141-872D-46236BF0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Limitations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single-modal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05D50-9530-5246-B2C0-2029B2E4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" altLang="zh-CN" dirty="0" err="1"/>
              <a:t>amera</a:t>
            </a:r>
            <a:r>
              <a:rPr lang="en" altLang="zh-CN" dirty="0"/>
              <a:t> </a:t>
            </a:r>
          </a:p>
          <a:p>
            <a:pPr lvl="1"/>
            <a:r>
              <a:rPr lang="en-US" altLang="zh-CN" dirty="0"/>
              <a:t>M</a:t>
            </a:r>
            <a:r>
              <a:rPr lang="en" altLang="zh-CN" dirty="0" err="1"/>
              <a:t>ainly</a:t>
            </a:r>
            <a:r>
              <a:rPr lang="en" altLang="zh-CN" dirty="0"/>
              <a:t> captured in the lower position of the front view</a:t>
            </a:r>
          </a:p>
          <a:p>
            <a:pPr lvl="1"/>
            <a:r>
              <a:rPr lang="en" altLang="zh-CN" dirty="0"/>
              <a:t>Objects may be occluded in more complex scenes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Lidar</a:t>
            </a:r>
          </a:p>
          <a:p>
            <a:pPr lvl="1"/>
            <a:r>
              <a:rPr lang="en" altLang="zh-CN" dirty="0"/>
              <a:t>Various resolutions at different distances</a:t>
            </a:r>
          </a:p>
          <a:p>
            <a:pPr lvl="1"/>
            <a:r>
              <a:rPr lang="en-US" altLang="zh-CN" dirty="0"/>
              <a:t>V</a:t>
            </a:r>
            <a:r>
              <a:rPr lang="en" altLang="zh-CN" dirty="0" err="1"/>
              <a:t>ulnerable</a:t>
            </a:r>
            <a:r>
              <a:rPr lang="en" altLang="zh-CN" dirty="0"/>
              <a:t> to extreme weather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90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1476B-3402-B44E-819F-566A9F60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AECDE2-4B3E-0F47-9820-15544774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b="1" dirty="0"/>
              <a:t>taxonomy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" altLang="zh-CN" dirty="0"/>
              <a:t>the</a:t>
            </a:r>
            <a:r>
              <a:rPr lang="zh-CN" altLang="en-US" dirty="0"/>
              <a:t> </a:t>
            </a:r>
            <a:r>
              <a:rPr lang="en" altLang="zh-CN" dirty="0"/>
              <a:t>feature representation</a:t>
            </a:r>
          </a:p>
          <a:p>
            <a:pPr lvl="1"/>
            <a:r>
              <a:rPr lang="en-US" altLang="zh-CN" dirty="0"/>
              <a:t>Strong-fusion</a:t>
            </a:r>
          </a:p>
          <a:p>
            <a:pPr lvl="2"/>
            <a:r>
              <a:rPr lang="en-US" altLang="zh-CN" dirty="0"/>
              <a:t>E</a:t>
            </a:r>
            <a:r>
              <a:rPr lang="en" altLang="zh-CN" dirty="0" err="1"/>
              <a:t>arly</a:t>
            </a:r>
            <a:r>
              <a:rPr lang="en" altLang="zh-CN" dirty="0"/>
              <a:t>-fusion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" altLang="zh-CN" dirty="0"/>
              <a:t>deep-fusion, late-fusion,</a:t>
            </a:r>
            <a:r>
              <a:rPr lang="zh-CN" altLang="en-US" dirty="0"/>
              <a:t> </a:t>
            </a:r>
            <a:r>
              <a:rPr lang="en" altLang="zh-CN" dirty="0"/>
              <a:t>asymmetry-fusion</a:t>
            </a:r>
          </a:p>
          <a:p>
            <a:pPr lvl="1"/>
            <a:r>
              <a:rPr lang="en-US" altLang="zh-CN" dirty="0"/>
              <a:t>Weak-fusion</a:t>
            </a:r>
          </a:p>
          <a:p>
            <a:r>
              <a:rPr lang="en-US" altLang="zh-CN" dirty="0"/>
              <a:t>A</a:t>
            </a:r>
            <a:r>
              <a:rPr lang="en" altLang="zh-CN" dirty="0"/>
              <a:t>n in-depth survey about the </a:t>
            </a:r>
            <a:r>
              <a:rPr lang="en" altLang="zh-CN" b="1" dirty="0"/>
              <a:t>data format</a:t>
            </a:r>
            <a:r>
              <a:rPr lang="zh-CN" altLang="en-US" b="1" dirty="0"/>
              <a:t> </a:t>
            </a:r>
            <a:r>
              <a:rPr lang="en" altLang="zh-CN" b="1" dirty="0"/>
              <a:t>and representation </a:t>
            </a:r>
            <a:r>
              <a:rPr lang="en" altLang="zh-CN" dirty="0"/>
              <a:t>of the LiDAR and camera branch</a:t>
            </a:r>
            <a:r>
              <a:rPr lang="zh-CN" altLang="en-US" dirty="0"/>
              <a:t> </a:t>
            </a:r>
            <a:r>
              <a:rPr lang="en" altLang="zh-CN" dirty="0"/>
              <a:t>and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discussion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en" altLang="zh-CN" dirty="0"/>
              <a:t> their different </a:t>
            </a:r>
            <a:r>
              <a:rPr lang="en" altLang="zh-CN" b="1" dirty="0"/>
              <a:t>characteristics</a:t>
            </a:r>
          </a:p>
          <a:p>
            <a:r>
              <a:rPr lang="en-US" altLang="zh-CN" dirty="0"/>
              <a:t>A</a:t>
            </a:r>
            <a:r>
              <a:rPr lang="en" altLang="zh-CN" dirty="0"/>
              <a:t> detailed analysis about the remaining </a:t>
            </a:r>
            <a:r>
              <a:rPr lang="en" altLang="zh-CN" b="1" dirty="0"/>
              <a:t>problems</a:t>
            </a:r>
            <a:r>
              <a:rPr lang="en" altLang="zh-CN" dirty="0"/>
              <a:t> and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" altLang="zh-CN" dirty="0" err="1"/>
              <a:t>introduc</a:t>
            </a:r>
            <a:r>
              <a:rPr lang="en-US" altLang="zh-CN" dirty="0" err="1"/>
              <a:t>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en" altLang="zh-CN" dirty="0"/>
              <a:t> several potential </a:t>
            </a:r>
            <a:r>
              <a:rPr lang="en" altLang="zh-CN" b="1" dirty="0"/>
              <a:t>research directions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6065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5C5D7D5-9636-1E4C-B34F-FAE9117C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Multi-modal Sensor Fusion Perception Tasks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2908490-E00B-B94B-97C0-012C83DACD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" altLang="zh-CN" dirty="0"/>
              <a:t>Object Detection</a:t>
            </a:r>
          </a:p>
          <a:p>
            <a:r>
              <a:rPr lang="en" altLang="zh-CN" dirty="0"/>
              <a:t>Semantic Segmentation</a:t>
            </a:r>
          </a:p>
          <a:p>
            <a:r>
              <a:rPr lang="en-US" altLang="zh-CN" dirty="0"/>
              <a:t>Others</a:t>
            </a:r>
            <a:endParaRPr lang="en" altLang="zh-CN" dirty="0"/>
          </a:p>
          <a:p>
            <a:pPr lvl="1"/>
            <a:r>
              <a:rPr lang="en-US" altLang="zh-CN" dirty="0"/>
              <a:t>O</a:t>
            </a:r>
            <a:r>
              <a:rPr lang="en" altLang="zh-CN" dirty="0" err="1"/>
              <a:t>bject</a:t>
            </a:r>
            <a:r>
              <a:rPr lang="en" altLang="zh-CN" dirty="0"/>
              <a:t> classification</a:t>
            </a:r>
          </a:p>
          <a:p>
            <a:pPr lvl="1"/>
            <a:r>
              <a:rPr lang="en" altLang="zh-CN" dirty="0"/>
              <a:t>Depth completion</a:t>
            </a:r>
            <a:r>
              <a:rPr lang="zh-CN" altLang="en-US" dirty="0"/>
              <a:t> </a:t>
            </a:r>
            <a:r>
              <a:rPr lang="en" altLang="zh-CN" dirty="0"/>
              <a:t>and prediction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F447BB4-B506-A74C-9D43-1822C1A59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16641"/>
            <a:ext cx="5181600" cy="23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7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69B7E-F40D-9747-B269-7162255C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Open competitions and Datasets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6096F6-58D8-6B4E-A1D7-802BD01E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KITTI</a:t>
            </a:r>
          </a:p>
          <a:p>
            <a:pPr lvl="1"/>
            <a:r>
              <a:rPr kumimoji="1" lang="en-US" altLang="zh-CN" dirty="0"/>
              <a:t>2D,</a:t>
            </a:r>
            <a:r>
              <a:rPr kumimoji="1" lang="zh-CN" altLang="en-US" dirty="0"/>
              <a:t> </a:t>
            </a:r>
            <a:r>
              <a:rPr kumimoji="1" lang="en-US" altLang="zh-CN" dirty="0"/>
              <a:t>3D,</a:t>
            </a:r>
            <a:r>
              <a:rPr kumimoji="1" lang="zh-CN" altLang="en-US" dirty="0"/>
              <a:t> </a:t>
            </a:r>
            <a:r>
              <a:rPr kumimoji="1" lang="en-US" altLang="zh-CN" dirty="0"/>
              <a:t>BEV</a:t>
            </a:r>
          </a:p>
          <a:p>
            <a:pPr lvl="1"/>
            <a:r>
              <a:rPr kumimoji="1" lang="en-US" altLang="zh-CN" dirty="0"/>
              <a:t>Cars,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pedestrians,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cyclists</a:t>
            </a:r>
          </a:p>
          <a:p>
            <a:pPr lvl="1"/>
            <a:r>
              <a:rPr kumimoji="1" lang="en-US" altLang="zh-CN" dirty="0"/>
              <a:t>Easy,</a:t>
            </a:r>
            <a:r>
              <a:rPr kumimoji="1" lang="zh-CN" altLang="en-US" dirty="0"/>
              <a:t> </a:t>
            </a:r>
            <a:r>
              <a:rPr kumimoji="1" lang="en-US" altLang="zh-CN" dirty="0"/>
              <a:t>medium,</a:t>
            </a:r>
            <a:r>
              <a:rPr kumimoji="1" lang="zh-CN" altLang="en-US" dirty="0"/>
              <a:t> </a:t>
            </a:r>
            <a:r>
              <a:rPr kumimoji="1" lang="en-US" altLang="zh-CN" dirty="0"/>
              <a:t>hard</a:t>
            </a:r>
          </a:p>
          <a:p>
            <a:r>
              <a:rPr kumimoji="1" lang="en-US" altLang="zh-CN" dirty="0"/>
              <a:t>Waymo</a:t>
            </a:r>
          </a:p>
          <a:p>
            <a:pPr lvl="1"/>
            <a:r>
              <a:rPr kumimoji="1" lang="en-US" altLang="zh-CN" dirty="0"/>
              <a:t>20s</a:t>
            </a:r>
            <a:r>
              <a:rPr kumimoji="1" lang="zh-CN" altLang="en-US" dirty="0"/>
              <a:t> </a:t>
            </a:r>
            <a:r>
              <a:rPr kumimoji="1" lang="en-US" altLang="zh-CN" dirty="0"/>
              <a:t>/</a:t>
            </a:r>
            <a:r>
              <a:rPr kumimoji="1" lang="zh-CN" altLang="en-US" dirty="0"/>
              <a:t> </a:t>
            </a:r>
            <a:r>
              <a:rPr kumimoji="1" lang="en-US" altLang="zh-CN" dirty="0"/>
              <a:t>scene</a:t>
            </a:r>
          </a:p>
          <a:p>
            <a:pPr lvl="1"/>
            <a:r>
              <a:rPr kumimoji="1" lang="en-US" altLang="zh-CN" dirty="0"/>
              <a:t>Vehicles,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cyclists,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pedestrians</a:t>
            </a:r>
          </a:p>
          <a:p>
            <a:r>
              <a:rPr kumimoji="1" lang="en-US" altLang="zh-CN" dirty="0" err="1"/>
              <a:t>nuScenes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23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categories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51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69B7E-F40D-9747-B269-7162255C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Open competitions and Datasets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8AC533-9E8F-3B4F-BA6C-247363DF7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875" y="1825625"/>
            <a:ext cx="61102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8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E6134-AC58-CA40-A881-7B0B7253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Representations for </a:t>
            </a:r>
            <a:r>
              <a:rPr lang="en" altLang="zh-CN" dirty="0" err="1"/>
              <a:t>LiDA</a:t>
            </a:r>
            <a:r>
              <a:rPr lang="en-US" altLang="zh-CN" dirty="0"/>
              <a:t>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C0909E-A5E5-B641-BA69-20495D538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zh-CN" dirty="0"/>
              <a:t>Point-based</a:t>
            </a:r>
          </a:p>
          <a:p>
            <a:pPr lvl="1"/>
            <a:r>
              <a:rPr lang="en-US" altLang="zh-CN" dirty="0"/>
              <a:t>Redundancy,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endParaRPr lang="en" altLang="zh-CN" dirty="0"/>
          </a:p>
          <a:p>
            <a:r>
              <a:rPr lang="en" altLang="zh-CN" dirty="0"/>
              <a:t>Voxel-base</a:t>
            </a:r>
            <a:r>
              <a:rPr lang="en-US" altLang="zh-CN" dirty="0"/>
              <a:t>d</a:t>
            </a:r>
          </a:p>
          <a:p>
            <a:pPr lvl="1"/>
            <a:r>
              <a:rPr lang="en-US" altLang="zh-CN" dirty="0"/>
              <a:t>Centroid,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density,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offset,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linearity,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curvature,</a:t>
            </a:r>
            <a:r>
              <a:rPr lang="zh-CN" altLang="en-US" dirty="0"/>
              <a:t> </a:t>
            </a:r>
            <a:r>
              <a:rPr lang="en-US" altLang="zh-CN" dirty="0"/>
              <a:t>…</a:t>
            </a:r>
          </a:p>
          <a:p>
            <a:pPr lvl="1"/>
            <a:r>
              <a:rPr lang="en-US" altLang="zh-CN" dirty="0"/>
              <a:t>Reduced</a:t>
            </a:r>
            <a:r>
              <a:rPr lang="zh-CN" altLang="en-US" dirty="0"/>
              <a:t> </a:t>
            </a:r>
            <a:r>
              <a:rPr lang="en-US" altLang="zh-CN" dirty="0"/>
              <a:t>redundancy,</a:t>
            </a:r>
            <a:r>
              <a:rPr lang="zh-CN" altLang="en-US" dirty="0"/>
              <a:t> </a:t>
            </a:r>
            <a:r>
              <a:rPr lang="en-US" altLang="zh-CN" dirty="0"/>
              <a:t>faster</a:t>
            </a:r>
          </a:p>
          <a:p>
            <a:r>
              <a:rPr lang="en" altLang="zh-CN" dirty="0"/>
              <a:t>2D-mapping-based</a:t>
            </a:r>
          </a:p>
          <a:p>
            <a:pPr lvl="1"/>
            <a:r>
              <a:rPr lang="en-US" altLang="zh-CN" dirty="0"/>
              <a:t>C</a:t>
            </a:r>
            <a:r>
              <a:rPr lang="en" altLang="zh-CN" dirty="0" err="1"/>
              <a:t>amera</a:t>
            </a:r>
            <a:r>
              <a:rPr lang="en" altLang="zh-CN" dirty="0"/>
              <a:t> plane map (CPM) </a:t>
            </a:r>
          </a:p>
          <a:p>
            <a:pPr lvl="1"/>
            <a:r>
              <a:rPr lang="en" altLang="zh-CN" dirty="0"/>
              <a:t>Bird</a:t>
            </a:r>
            <a:r>
              <a:rPr lang="en-US" altLang="zh-CN" dirty="0"/>
              <a:t>’</a:t>
            </a:r>
            <a:r>
              <a:rPr lang="en" altLang="zh-CN" dirty="0"/>
              <a:t>s eye view (BEV)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514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EE6134-AC58-CA40-A881-7B0B7253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dirty="0"/>
              <a:t>Fusion Methodology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BBFE6EA-0F21-424B-9656-D491FEC19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850" y="2686844"/>
            <a:ext cx="6464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3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8AB3F-39B0-334B-9018-F9956604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Strong Fusion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677269E-CCE8-C443-A905-42A7C9216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288" y="1825625"/>
            <a:ext cx="59294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431</Words>
  <Application>Microsoft Macintosh PowerPoint</Application>
  <PresentationFormat>宽屏</PresentationFormat>
  <Paragraphs>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Limitations of single-modal data perception</vt:lpstr>
      <vt:lpstr>Contributions</vt:lpstr>
      <vt:lpstr>Multi-modal Sensor Fusion Perception Tasks</vt:lpstr>
      <vt:lpstr>Open competitions and Datasets</vt:lpstr>
      <vt:lpstr>Open competitions and Datasets</vt:lpstr>
      <vt:lpstr>Representations for LiDAR</vt:lpstr>
      <vt:lpstr>Fusion Methodology</vt:lpstr>
      <vt:lpstr>Strong Fusion</vt:lpstr>
      <vt:lpstr>Early-fusion</vt:lpstr>
      <vt:lpstr>Deep-fusion</vt:lpstr>
      <vt:lpstr>Late-fusion</vt:lpstr>
      <vt:lpstr>Asymmetry-fusion</vt:lpstr>
      <vt:lpstr>Weak Fusion</vt:lpstr>
      <vt:lpstr>Opportunities in Multi-Modal Fusion</vt:lpstr>
      <vt:lpstr>Opportunities in Multi-Modal Fusion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孔 祥浩</dc:creator>
  <cp:lastModifiedBy>孔 祥浩</cp:lastModifiedBy>
  <cp:revision>20</cp:revision>
  <dcterms:created xsi:type="dcterms:W3CDTF">2022-03-08T11:17:20Z</dcterms:created>
  <dcterms:modified xsi:type="dcterms:W3CDTF">2022-03-14T13:00:58Z</dcterms:modified>
</cp:coreProperties>
</file>