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89" r:id="rId2"/>
    <p:sldId id="287" r:id="rId3"/>
    <p:sldId id="257" r:id="rId4"/>
    <p:sldId id="290" r:id="rId5"/>
    <p:sldId id="291" r:id="rId6"/>
    <p:sldId id="292" r:id="rId7"/>
    <p:sldId id="293" r:id="rId8"/>
    <p:sldId id="260" r:id="rId9"/>
    <p:sldId id="285" r:id="rId10"/>
    <p:sldId id="286" r:id="rId11"/>
    <p:sldId id="261" r:id="rId12"/>
    <p:sldId id="280" r:id="rId13"/>
    <p:sldId id="282" r:id="rId14"/>
    <p:sldId id="281" r:id="rId15"/>
    <p:sldId id="294" r:id="rId16"/>
    <p:sldId id="262" r:id="rId17"/>
    <p:sldId id="283" r:id="rId18"/>
    <p:sldId id="284" r:id="rId19"/>
    <p:sldId id="266" r:id="rId20"/>
    <p:sldId id="263" r:id="rId21"/>
    <p:sldId id="264" r:id="rId22"/>
    <p:sldId id="265" r:id="rId23"/>
    <p:sldId id="296" r:id="rId24"/>
    <p:sldId id="268" r:id="rId25"/>
    <p:sldId id="269" r:id="rId26"/>
    <p:sldId id="270" r:id="rId27"/>
    <p:sldId id="297" r:id="rId28"/>
    <p:sldId id="298" r:id="rId29"/>
    <p:sldId id="271" r:id="rId30"/>
    <p:sldId id="272" r:id="rId31"/>
    <p:sldId id="273" r:id="rId32"/>
    <p:sldId id="274" r:id="rId33"/>
    <p:sldId id="275" r:id="rId34"/>
    <p:sldId id="276" r:id="rId35"/>
    <p:sldId id="277" r:id="rId36"/>
    <p:sldId id="278" r:id="rId37"/>
    <p:sldId id="279" r:id="rId38"/>
    <p:sldId id="299" r:id="rId39"/>
    <p:sldId id="300" r:id="rId4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28" autoAdjust="0"/>
    <p:restoredTop sz="90209" autoAdjust="0"/>
  </p:normalViewPr>
  <p:slideViewPr>
    <p:cSldViewPr>
      <p:cViewPr>
        <p:scale>
          <a:sx n="66" d="100"/>
          <a:sy n="66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678AD-567F-4777-8069-095B86A12704}" type="datetimeFigureOut">
              <a:rPr lang="zh-CN" altLang="en-US" smtClean="0"/>
              <a:t>2020/2/25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938749-0A48-4F63-9536-D1C367A9D6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1880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38749-0A48-4F63-9536-D1C367A9D6C5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8393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2020/2/25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2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Report </a:t>
            </a:r>
            <a:r>
              <a:rPr lang="en-US" altLang="zh-CN" dirty="0"/>
              <a:t>on </a:t>
            </a:r>
            <a:r>
              <a:rPr lang="en-US" altLang="zh-CN" dirty="0" err="1" smtClean="0"/>
              <a:t>TextVQA</a:t>
            </a:r>
            <a:r>
              <a:rPr lang="en-US" altLang="zh-CN" dirty="0" smtClean="0"/>
              <a:t> </a:t>
            </a:r>
            <a:r>
              <a:rPr lang="en-US" altLang="zh-CN" dirty="0"/>
              <a:t>C</a:t>
            </a:r>
            <a:r>
              <a:rPr lang="en-US" altLang="zh-CN" dirty="0" smtClean="0"/>
              <a:t>hallenge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03648" y="4221088"/>
            <a:ext cx="6400800" cy="1752600"/>
          </a:xfrm>
        </p:spPr>
        <p:txBody>
          <a:bodyPr>
            <a:normAutofit/>
          </a:bodyPr>
          <a:lstStyle/>
          <a:p>
            <a:r>
              <a:rPr lang="en-US" altLang="zh-CN" sz="2400" dirty="0" smtClean="0">
                <a:solidFill>
                  <a:schemeClr val="tx1"/>
                </a:solidFill>
              </a:rPr>
              <a:t>Wang </a:t>
            </a:r>
            <a:r>
              <a:rPr lang="en-US" altLang="zh-CN" sz="2400" dirty="0" err="1" smtClean="0">
                <a:solidFill>
                  <a:schemeClr val="tx1"/>
                </a:solidFill>
              </a:rPr>
              <a:t>Zhaokai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323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07" y="3791595"/>
            <a:ext cx="7391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653136"/>
            <a:ext cx="726757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589240"/>
            <a:ext cx="855345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6" y="548680"/>
            <a:ext cx="9139262" cy="3103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1447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2</a:t>
            </a:r>
            <a:r>
              <a:rPr lang="zh-CN" altLang="en-US" sz="3200" dirty="0"/>
              <a:t>、</a:t>
            </a:r>
            <a:r>
              <a:rPr lang="en-US" altLang="zh-CN" sz="3200" dirty="0"/>
              <a:t>2019 </a:t>
            </a:r>
            <a:r>
              <a:rPr lang="en-US" altLang="zh-CN" sz="3200" dirty="0" err="1"/>
              <a:t>TextVQA</a:t>
            </a:r>
            <a:r>
              <a:rPr lang="en-US" altLang="zh-CN" sz="3200" dirty="0"/>
              <a:t> Challenge Winner</a:t>
            </a:r>
            <a:endParaRPr lang="zh-CN" alt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085428"/>
            <a:ext cx="6743847" cy="4429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71800" y="1268760"/>
            <a:ext cx="38820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VQA-Dial Workshop 2019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107753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06784" cy="5120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6324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28956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454" y="1484783"/>
            <a:ext cx="5461077" cy="3289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75791" y="344732"/>
            <a:ext cx="26132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/>
              <a:t>MFH module</a:t>
            </a:r>
            <a:endParaRPr lang="zh-CN" altLang="en-US" sz="3600" dirty="0"/>
          </a:p>
        </p:txBody>
      </p:sp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2483768" y="5157192"/>
            <a:ext cx="5997352" cy="1440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 smtClean="0"/>
              <a:t>Similar to co-attention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8881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80" y="908720"/>
            <a:ext cx="7439025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457200" y="3789040"/>
            <a:ext cx="8229600" cy="2337123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Calculate the similarity between Answer Embedding and OCR / Top-K Answer from fixed vocabulary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370747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Results</a:t>
            </a:r>
            <a:endParaRPr lang="zh-CN" alt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390" y="2204864"/>
            <a:ext cx="5915025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9594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200" dirty="0"/>
              <a:t>3</a:t>
            </a:r>
            <a:r>
              <a:rPr lang="zh-CN" altLang="en-US" sz="3200" dirty="0"/>
              <a:t>、</a:t>
            </a:r>
            <a:r>
              <a:rPr lang="en-US" altLang="zh-CN" sz="3200" dirty="0"/>
              <a:t>2019 </a:t>
            </a:r>
            <a:r>
              <a:rPr lang="en-US" altLang="zh-CN" sz="3200" dirty="0" err="1"/>
              <a:t>TextVQA</a:t>
            </a:r>
            <a:r>
              <a:rPr lang="en-US" altLang="zh-CN" sz="3200" dirty="0"/>
              <a:t> Challenge Runner-up</a:t>
            </a:r>
            <a:endParaRPr lang="zh-CN" altLang="en-US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2856"/>
            <a:ext cx="7573052" cy="395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55776" y="1412776"/>
            <a:ext cx="38820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VQA-Dial Workshop 2019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1615681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7165386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0137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77" y="1916832"/>
            <a:ext cx="8150180" cy="3828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31466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hinkPad\AppData\Roaming\Typora\typora-user-images\image-2020022216073317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78" y="2564904"/>
            <a:ext cx="8784976" cy="234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标题 1"/>
          <p:cNvSpPr txBox="1">
            <a:spLocks/>
          </p:cNvSpPr>
          <p:nvPr/>
        </p:nvSpPr>
        <p:spPr>
          <a:xfrm>
            <a:off x="25152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/>
              <a:t>4</a:t>
            </a:r>
            <a:r>
              <a:rPr lang="zh-CN" altLang="en-US" sz="3600" dirty="0"/>
              <a:t>、</a:t>
            </a:r>
            <a:r>
              <a:rPr lang="en-US" altLang="zh-CN" sz="3600" dirty="0"/>
              <a:t>M4C</a:t>
            </a:r>
            <a:endParaRPr lang="zh-CN" alt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680473" y="1124744"/>
            <a:ext cx="1722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F</a:t>
            </a:r>
            <a:r>
              <a:rPr lang="en-US" altLang="zh-CN" sz="2800" dirty="0" smtClean="0"/>
              <a:t>rom </a:t>
            </a:r>
            <a:r>
              <a:rPr lang="en-US" altLang="zh-CN" sz="2800" dirty="0" err="1"/>
              <a:t>a</a:t>
            </a:r>
            <a:r>
              <a:rPr lang="en-US" altLang="zh-CN" sz="2800" dirty="0" err="1" smtClean="0"/>
              <a:t>rxiv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703992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2F1EDCA-C515-4A79-A5E3-200BE8E4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</a:t>
            </a:r>
            <a:r>
              <a:rPr lang="en-US" altLang="zh-CN" dirty="0" smtClean="0"/>
              <a:t>utline</a:t>
            </a:r>
            <a:endParaRPr lang="zh-CN" altLang="en-US" dirty="0"/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xmlns="" id="{9C3E8307-2F64-4E91-9C99-A6F6805A30C4}"/>
              </a:ext>
            </a:extLst>
          </p:cNvPr>
          <p:cNvSpPr txBox="1"/>
          <p:nvPr/>
        </p:nvSpPr>
        <p:spPr>
          <a:xfrm>
            <a:off x="827584" y="2348880"/>
            <a:ext cx="74888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0</a:t>
            </a:r>
            <a:r>
              <a:rPr lang="zh-CN" altLang="en-US" sz="3200" dirty="0" smtClean="0"/>
              <a:t>、</a:t>
            </a:r>
            <a:r>
              <a:rPr lang="en-US" altLang="zh-CN" sz="3200" dirty="0" err="1" smtClean="0"/>
              <a:t>TextVQA</a:t>
            </a:r>
            <a:r>
              <a:rPr lang="en-US" altLang="zh-CN" sz="3200" dirty="0" smtClean="0"/>
              <a:t> dataset</a:t>
            </a:r>
          </a:p>
          <a:p>
            <a:r>
              <a:rPr lang="en-US" altLang="zh-CN" sz="3200" dirty="0" smtClean="0"/>
              <a:t>1</a:t>
            </a:r>
            <a:r>
              <a:rPr lang="zh-CN" altLang="en-US" sz="3200" dirty="0"/>
              <a:t>、</a:t>
            </a:r>
            <a:r>
              <a:rPr lang="en-US" altLang="zh-CN" sz="3200" dirty="0" err="1"/>
              <a:t>LoRRA</a:t>
            </a:r>
            <a:r>
              <a:rPr lang="en-US" altLang="zh-CN" sz="3200" dirty="0"/>
              <a:t> (baseline</a:t>
            </a:r>
            <a:r>
              <a:rPr lang="en-US" altLang="zh-CN" sz="3200" dirty="0" smtClean="0"/>
              <a:t>)	Accuracy: 27.63%</a:t>
            </a:r>
            <a:endParaRPr lang="en-US" altLang="zh-CN" sz="3200" dirty="0"/>
          </a:p>
          <a:p>
            <a:r>
              <a:rPr lang="en-US" altLang="zh-CN" sz="3200" dirty="0"/>
              <a:t>2</a:t>
            </a:r>
            <a:r>
              <a:rPr lang="zh-CN" altLang="en-US" sz="3200" dirty="0"/>
              <a:t>、</a:t>
            </a:r>
            <a:r>
              <a:rPr lang="en-US" altLang="zh-CN" sz="3200" dirty="0"/>
              <a:t>2019 </a:t>
            </a:r>
            <a:r>
              <a:rPr lang="en-US" altLang="zh-CN" sz="3200" dirty="0" smtClean="0"/>
              <a:t>winner		Accuracy: 31.44%</a:t>
            </a:r>
            <a:endParaRPr lang="en-US" altLang="zh-CN" sz="3200" dirty="0"/>
          </a:p>
          <a:p>
            <a:r>
              <a:rPr lang="en-US" altLang="zh-CN" sz="3200" dirty="0"/>
              <a:t>3</a:t>
            </a:r>
            <a:r>
              <a:rPr lang="zh-CN" altLang="en-US" sz="3200" dirty="0"/>
              <a:t>、</a:t>
            </a:r>
            <a:r>
              <a:rPr lang="en-US" altLang="zh-CN" sz="3200" dirty="0"/>
              <a:t>2019 </a:t>
            </a:r>
            <a:r>
              <a:rPr lang="en-US" altLang="zh-CN" sz="3200" dirty="0" smtClean="0"/>
              <a:t>runner-up	Accuracy: 30.54%</a:t>
            </a:r>
            <a:endParaRPr lang="en-US" altLang="zh-CN" sz="3200" dirty="0"/>
          </a:p>
          <a:p>
            <a:r>
              <a:rPr lang="en-US" altLang="zh-CN" sz="3200" dirty="0"/>
              <a:t>4</a:t>
            </a:r>
            <a:r>
              <a:rPr lang="zh-CN" altLang="en-US" sz="3200" dirty="0"/>
              <a:t>、</a:t>
            </a:r>
            <a:r>
              <a:rPr lang="en-US" altLang="zh-CN" sz="3200" dirty="0" smtClean="0"/>
              <a:t>M4C			Accuracy: 40.46%</a:t>
            </a:r>
          </a:p>
        </p:txBody>
      </p:sp>
    </p:spTree>
    <p:extLst>
      <p:ext uri="{BB962C8B-B14F-4D97-AF65-F5344CB8AC3E}">
        <p14:creationId xmlns:p14="http://schemas.microsoft.com/office/powerpoint/2010/main" val="36829085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US" altLang="zh-CN" dirty="0"/>
              <a:t>Motivation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800" dirty="0"/>
              <a:t>Current models:</a:t>
            </a:r>
          </a:p>
          <a:p>
            <a:r>
              <a:rPr lang="en-US" altLang="zh-CN" sz="2800" dirty="0"/>
              <a:t>fusion between two modalities (question &amp; image, question &amp; OCR tokens)</a:t>
            </a:r>
          </a:p>
          <a:p>
            <a:r>
              <a:rPr lang="en-US" altLang="zh-CN" sz="2800" dirty="0"/>
              <a:t>Single-step classification</a:t>
            </a:r>
          </a:p>
          <a:p>
            <a:r>
              <a:rPr lang="en-US" altLang="zh-CN" sz="2800" dirty="0"/>
              <a:t>Insufficient text representation (ignore font, color or location of the text)</a:t>
            </a:r>
          </a:p>
          <a:p>
            <a:pPr marL="0" indent="0">
              <a:buNone/>
            </a:pPr>
            <a:r>
              <a:rPr lang="en-US" altLang="zh-CN" sz="2800" dirty="0"/>
              <a:t>M4C</a:t>
            </a:r>
            <a:r>
              <a:rPr lang="zh-CN" altLang="en-US" sz="2800" dirty="0"/>
              <a:t>：</a:t>
            </a:r>
            <a:endParaRPr lang="en-US" altLang="zh-CN" sz="2800" dirty="0"/>
          </a:p>
          <a:p>
            <a:r>
              <a:rPr lang="en-US" altLang="zh-CN" sz="2800" dirty="0"/>
              <a:t>Multimodal transformers</a:t>
            </a:r>
          </a:p>
          <a:p>
            <a:r>
              <a:rPr lang="en-US" altLang="zh-CN" sz="2800" dirty="0"/>
              <a:t>Iterative Answer Prediction</a:t>
            </a:r>
          </a:p>
          <a:p>
            <a:r>
              <a:rPr lang="en-US" altLang="zh-CN" sz="2800" dirty="0"/>
              <a:t>Rich representation of text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9358053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hinkPad\AppData\Roaming\Typora\typora-user-images\image-2020022212314305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8791495" cy="312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2507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hinkPad\AppData\Roaming\Typora\typora-user-images\image-2020022212332909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1" y="1124744"/>
            <a:ext cx="9058300" cy="330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1143000"/>
          </a:xfrm>
        </p:spPr>
        <p:txBody>
          <a:bodyPr/>
          <a:lstStyle/>
          <a:p>
            <a:r>
              <a:rPr lang="en-US" altLang="zh-CN" dirty="0"/>
              <a:t>Model</a:t>
            </a:r>
            <a:endParaRPr lang="zh-CN" altLang="en-US" dirty="0"/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457200" y="4509120"/>
            <a:ext cx="8229600" cy="2088232"/>
          </a:xfrm>
        </p:spPr>
        <p:txBody>
          <a:bodyPr/>
          <a:lstStyle/>
          <a:p>
            <a:r>
              <a:rPr lang="en-US" altLang="zh-CN" dirty="0"/>
              <a:t>Common embedding space</a:t>
            </a:r>
          </a:p>
          <a:p>
            <a:r>
              <a:rPr lang="en-US" altLang="zh-CN" dirty="0"/>
              <a:t>Multimodal Transformers</a:t>
            </a:r>
          </a:p>
          <a:p>
            <a:r>
              <a:rPr lang="en-US" altLang="zh-CN" dirty="0"/>
              <a:t>Iterative Answer Prediction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844970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Embedding of question words:</a:t>
            </a:r>
          </a:p>
          <a:p>
            <a:pPr marL="0" indent="0">
              <a:buNone/>
            </a:pPr>
            <a:r>
              <a:rPr lang="en-US" altLang="zh-CN" dirty="0"/>
              <a:t>Pre-trained BERT and fine-tune during training</a:t>
            </a:r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284984"/>
            <a:ext cx="5715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600" dirty="0"/>
              <a:t>Common Embedding Space</a:t>
            </a:r>
            <a:br>
              <a:rPr lang="en-US" altLang="zh-CN" sz="3600" dirty="0"/>
            </a:br>
            <a:r>
              <a:rPr lang="en-US" altLang="zh-CN" sz="3600" dirty="0"/>
              <a:t> (</a:t>
            </a:r>
            <a:r>
              <a:rPr lang="en-US" altLang="zh-CN" sz="3600" i="1" dirty="0"/>
              <a:t>d</a:t>
            </a:r>
            <a:r>
              <a:rPr lang="en-US" altLang="zh-CN" sz="3600" dirty="0"/>
              <a:t> dimension)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60647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8651" y="-113473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CN" sz="2800" dirty="0" smtClean="0"/>
          </a:p>
          <a:p>
            <a:r>
              <a:rPr lang="en-US" altLang="zh-CN" sz="2800" dirty="0" smtClean="0"/>
              <a:t>Embedding of detected objects:</a:t>
            </a:r>
          </a:p>
          <a:p>
            <a:pPr marL="0" indent="0">
              <a:buNone/>
            </a:pPr>
            <a:endParaRPr lang="en-US" altLang="zh-CN" sz="2800" dirty="0"/>
          </a:p>
          <a:p>
            <a:pPr marL="0" indent="0">
              <a:buNone/>
            </a:pPr>
            <a:endParaRPr lang="en-US" altLang="zh-CN" sz="2800" dirty="0"/>
          </a:p>
          <a:p>
            <a:pPr marL="0" indent="0">
              <a:buNone/>
            </a:pPr>
            <a:r>
              <a:rPr lang="en-US" altLang="zh-CN" sz="2800" dirty="0"/>
              <a:t>where	        (appearance feature)is extracted by Faster R-CNN</a:t>
            </a:r>
          </a:p>
          <a:p>
            <a:pPr marL="0" indent="0">
              <a:buNone/>
            </a:pPr>
            <a:r>
              <a:rPr lang="en-US" altLang="zh-CN" sz="2800" dirty="0"/>
              <a:t>     (location feature) =</a:t>
            </a:r>
          </a:p>
          <a:p>
            <a:endParaRPr lang="zh-CN" altLang="en-US" sz="2800" dirty="0"/>
          </a:p>
        </p:txBody>
      </p:sp>
      <p:pic>
        <p:nvPicPr>
          <p:cNvPr id="6146" name="Picture 2" descr="C:\Users\ThinkPad\AppData\Roaming\Typora\typora-user-images\image-2020022213273374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208" y="1196752"/>
            <a:ext cx="5112568" cy="68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ThinkPad\AppData\Roaming\Typora\typora-user-images\image-2020022213233141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943200"/>
            <a:ext cx="5194176" cy="43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845" y="1884587"/>
            <a:ext cx="4667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32" y="2924944"/>
            <a:ext cx="428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883" y="3645024"/>
            <a:ext cx="5781675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28360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CN" sz="2800" dirty="0"/>
              <a:t>Embedding of OCR with rich representations</a:t>
            </a:r>
          </a:p>
          <a:p>
            <a:pPr marL="0" indent="0">
              <a:buNone/>
            </a:pPr>
            <a:r>
              <a:rPr lang="en-US" altLang="zh-CN" sz="2800" dirty="0"/>
              <a:t>character, appearance (font, color), location</a:t>
            </a:r>
          </a:p>
          <a:p>
            <a:pPr marL="0" indent="0">
              <a:buNone/>
            </a:pPr>
            <a:endParaRPr lang="en-US" altLang="zh-CN" sz="2800" dirty="0"/>
          </a:p>
          <a:p>
            <a:pPr marL="0" indent="0">
              <a:buNone/>
            </a:pPr>
            <a:r>
              <a:rPr lang="en-US" altLang="zh-CN" sz="2800" dirty="0"/>
              <a:t>     : OCR tokens </a:t>
            </a:r>
            <a:r>
              <a:rPr lang="zh-CN" altLang="en-US" sz="2800" dirty="0"/>
              <a:t>→ </a:t>
            </a:r>
            <a:r>
              <a:rPr lang="en-US" altLang="zh-CN" sz="2800" dirty="0" err="1"/>
              <a:t>FastText</a:t>
            </a:r>
            <a:r>
              <a:rPr lang="en-US" altLang="zh-CN" sz="2800" dirty="0"/>
              <a:t> </a:t>
            </a:r>
            <a:r>
              <a:rPr lang="zh-CN" altLang="en-US" sz="2800" dirty="0"/>
              <a:t>→</a:t>
            </a:r>
            <a:r>
              <a:rPr lang="en-US" altLang="zh-CN" sz="2800" dirty="0"/>
              <a:t> word embedding with </a:t>
            </a:r>
            <a:r>
              <a:rPr lang="en-US" altLang="zh-CN" sz="2800" dirty="0" err="1"/>
              <a:t>subword</a:t>
            </a:r>
            <a:r>
              <a:rPr lang="en-US" altLang="zh-CN" sz="2800" dirty="0"/>
              <a:t> information</a:t>
            </a:r>
          </a:p>
          <a:p>
            <a:pPr marL="0" indent="0">
              <a:buNone/>
            </a:pPr>
            <a:r>
              <a:rPr lang="en-US" altLang="zh-CN" sz="2800" dirty="0"/>
              <a:t>    :: bounding box </a:t>
            </a:r>
            <a:r>
              <a:rPr lang="zh-CN" altLang="en-US" sz="2800" dirty="0"/>
              <a:t>→ </a:t>
            </a:r>
            <a:r>
              <a:rPr lang="en-US" altLang="zh-CN" sz="2800" dirty="0"/>
              <a:t>Faster R-CNN</a:t>
            </a:r>
          </a:p>
          <a:p>
            <a:pPr marL="0" indent="0">
              <a:buNone/>
            </a:pPr>
            <a:r>
              <a:rPr lang="en-US" altLang="zh-CN" sz="2800" dirty="0"/>
              <a:t>     : character in tokens </a:t>
            </a:r>
            <a:r>
              <a:rPr lang="zh-CN" altLang="en-US" sz="2800" dirty="0"/>
              <a:t>→ </a:t>
            </a:r>
            <a:r>
              <a:rPr lang="en-US" altLang="zh-CN" sz="2800" dirty="0"/>
              <a:t>PHOC</a:t>
            </a:r>
          </a:p>
          <a:p>
            <a:pPr marL="0" indent="0">
              <a:buNone/>
            </a:pPr>
            <a:r>
              <a:rPr lang="en-US" altLang="zh-CN" sz="2800" dirty="0"/>
              <a:t>     : (location feature) =</a:t>
            </a:r>
          </a:p>
          <a:p>
            <a:pPr marL="0" indent="0">
              <a:buNone/>
            </a:pPr>
            <a:endParaRPr lang="en-US" altLang="zh-CN" sz="2800" dirty="0"/>
          </a:p>
          <a:p>
            <a:endParaRPr lang="zh-CN" altLang="en-US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211" y="1284015"/>
            <a:ext cx="58102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77" y="1817415"/>
            <a:ext cx="3524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77" y="2665512"/>
            <a:ext cx="3905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77" y="3239083"/>
            <a:ext cx="3238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77" y="3673624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 descr="C:\Users\ThinkPad\AppData\Roaming\Typora\typora-user-images\image-20200222132331417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256" y="3758952"/>
            <a:ext cx="5194176" cy="43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71"/>
          <a:stretch/>
        </p:blipFill>
        <p:spPr bwMode="auto">
          <a:xfrm>
            <a:off x="2214564" y="4509120"/>
            <a:ext cx="4591544" cy="220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10759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Multimodal </a:t>
            </a:r>
            <a:r>
              <a:rPr lang="en-US" altLang="zh-CN" sz="3600" dirty="0" smtClean="0"/>
              <a:t>Fusion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/>
          <a:p>
            <a:r>
              <a:rPr lang="en-US" altLang="zh-CN" dirty="0"/>
              <a:t>Allow attention between entities from different </a:t>
            </a:r>
            <a:r>
              <a:rPr lang="en-US" altLang="zh-CN" dirty="0" smtClean="0"/>
              <a:t>modalities</a:t>
            </a:r>
            <a:endParaRPr lang="en-US" altLang="zh-CN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1008"/>
            <a:ext cx="9130060" cy="985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70513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Dynamic Pointer Network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Take in previous word and predict next word with dynamic pointer network</a:t>
            </a:r>
          </a:p>
          <a:p>
            <a:r>
              <a:rPr lang="en-US" altLang="zh-CN" dirty="0"/>
              <a:t>Predict scores of </a:t>
            </a:r>
            <a:r>
              <a:rPr lang="en-US" altLang="zh-CN" i="1" dirty="0"/>
              <a:t>i-</a:t>
            </a:r>
            <a:r>
              <a:rPr lang="en-US" altLang="zh-CN" i="1" dirty="0" err="1"/>
              <a:t>th</a:t>
            </a:r>
            <a:r>
              <a:rPr lang="en-US" altLang="zh-CN" i="1" dirty="0"/>
              <a:t> word </a:t>
            </a:r>
            <a:r>
              <a:rPr lang="en-US" altLang="zh-CN" dirty="0"/>
              <a:t>in vocabulary and n-</a:t>
            </a:r>
            <a:r>
              <a:rPr lang="en-US" altLang="zh-CN" dirty="0" err="1"/>
              <a:t>th</a:t>
            </a:r>
            <a:r>
              <a:rPr lang="en-US" altLang="zh-CN" dirty="0"/>
              <a:t> OCR token.</a:t>
            </a:r>
            <a:endParaRPr lang="zh-CN" altLang="en-US" dirty="0"/>
          </a:p>
          <a:p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933056"/>
            <a:ext cx="6661386" cy="2762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86699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hinkPad\AppData\Roaming\Typora\typora-user-images\image-2020022212332909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29"/>
          <a:stretch/>
        </p:blipFill>
        <p:spPr bwMode="auto">
          <a:xfrm>
            <a:off x="647769" y="962372"/>
            <a:ext cx="7402948" cy="514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525" y="6133810"/>
            <a:ext cx="595999" cy="456510"/>
          </a:xfrm>
          <a:prstGeom prst="rect">
            <a:avLst/>
          </a:prstGeom>
          <a:solidFill>
            <a:srgbClr val="000000">
              <a:shade val="95000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/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537" y="6133811"/>
            <a:ext cx="606674" cy="48222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直接箭头连接符 7"/>
          <p:cNvCxnSpPr/>
          <p:nvPr/>
        </p:nvCxnSpPr>
        <p:spPr>
          <a:xfrm flipV="1">
            <a:off x="7344513" y="5244186"/>
            <a:ext cx="0" cy="88962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38"/>
          <a:stretch/>
        </p:blipFill>
        <p:spPr bwMode="auto">
          <a:xfrm>
            <a:off x="7035335" y="2996622"/>
            <a:ext cx="525202" cy="43241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942382" y="6108981"/>
            <a:ext cx="924947" cy="7361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 smtClean="0"/>
              <a:t>or</a:t>
            </a:r>
            <a:endParaRPr lang="zh-CN" altLang="en-US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043" y="2996622"/>
            <a:ext cx="524918" cy="4481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319" y="2238357"/>
            <a:ext cx="552767" cy="43204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329" y="1627852"/>
            <a:ext cx="566724" cy="41795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953" y="1823091"/>
            <a:ext cx="522431" cy="41526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509" y="1884248"/>
            <a:ext cx="733425" cy="3143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矩形 12"/>
          <p:cNvSpPr/>
          <p:nvPr/>
        </p:nvSpPr>
        <p:spPr>
          <a:xfrm>
            <a:off x="402403" y="925798"/>
            <a:ext cx="2693638" cy="7020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内容占位符 2"/>
          <p:cNvSpPr txBox="1">
            <a:spLocks/>
          </p:cNvSpPr>
          <p:nvPr/>
        </p:nvSpPr>
        <p:spPr>
          <a:xfrm>
            <a:off x="2833919" y="1677756"/>
            <a:ext cx="924947" cy="736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zh-CN" dirty="0" smtClean="0"/>
              <a:t>……</a:t>
            </a:r>
            <a:endParaRPr lang="zh-CN" altLang="en-US" dirty="0"/>
          </a:p>
        </p:txBody>
      </p:sp>
      <p:cxnSp>
        <p:nvCxnSpPr>
          <p:cNvPr id="19" name="直接箭头连接符 18"/>
          <p:cNvCxnSpPr/>
          <p:nvPr/>
        </p:nvCxnSpPr>
        <p:spPr>
          <a:xfrm flipH="1" flipV="1">
            <a:off x="8280617" y="6400032"/>
            <a:ext cx="432048" cy="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V="1">
            <a:off x="8712665" y="980398"/>
            <a:ext cx="0" cy="543766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2565168" y="980398"/>
            <a:ext cx="614749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2603848" y="987463"/>
            <a:ext cx="0" cy="69029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2108481" y="4796822"/>
            <a:ext cx="0" cy="160321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/>
          <p:nvPr/>
        </p:nvCxnSpPr>
        <p:spPr>
          <a:xfrm>
            <a:off x="2113502" y="6362064"/>
            <a:ext cx="4116584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6786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2699" y="4501405"/>
            <a:ext cx="8638935" cy="1223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800" dirty="0" smtClean="0"/>
              <a:t>Take </a:t>
            </a:r>
            <a:r>
              <a:rPr lang="en-US" altLang="zh-CN" sz="2800" dirty="0" err="1"/>
              <a:t>argmax</a:t>
            </a:r>
            <a:r>
              <a:rPr lang="en-US" altLang="zh-CN" sz="2800" dirty="0"/>
              <a:t> of       , to predict next word with the highest score</a:t>
            </a:r>
            <a:endParaRPr lang="zh-CN" altLang="en-US" sz="2800" dirty="0"/>
          </a:p>
        </p:txBody>
      </p:sp>
      <p:pic>
        <p:nvPicPr>
          <p:cNvPr id="8194" name="Picture 2" descr="C:\Users\ThinkPad\AppData\Roaming\Typora\typora-user-images\image-2020022214070860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26" y="1836341"/>
            <a:ext cx="4750055" cy="80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ThinkPad\AppData\Roaming\Typora\typora-user-images\image-2020022214091476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99" y="2636912"/>
            <a:ext cx="68389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73" y="3924573"/>
            <a:ext cx="268605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976" y="4572645"/>
            <a:ext cx="6381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Answer Prediction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1198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TextVQA</a:t>
            </a:r>
            <a:r>
              <a:rPr lang="en-US" altLang="zh-CN" dirty="0" smtClean="0"/>
              <a:t> Dataset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560" y="1628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VQA </a:t>
            </a:r>
            <a:r>
              <a:rPr lang="en-US" altLang="zh-CN" dirty="0"/>
              <a:t>that are related </a:t>
            </a:r>
            <a:r>
              <a:rPr lang="en-US" altLang="zh-CN" dirty="0" smtClean="0"/>
              <a:t>to extracting </a:t>
            </a:r>
            <a:r>
              <a:rPr lang="en-US" altLang="zh-CN" dirty="0"/>
              <a:t>text </a:t>
            </a:r>
            <a:r>
              <a:rPr lang="en-US" altLang="zh-CN" dirty="0" smtClean="0"/>
              <a:t>from images</a:t>
            </a:r>
            <a:r>
              <a:rPr lang="en-US" altLang="zh-CN" dirty="0"/>
              <a:t>.</a:t>
            </a:r>
          </a:p>
          <a:p>
            <a:pPr marL="0" indent="0">
              <a:buNone/>
            </a:pPr>
            <a:endParaRPr lang="en-US" altLang="zh-CN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12976"/>
            <a:ext cx="842010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36182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Add position embedding of step </a:t>
            </a:r>
            <a:r>
              <a:rPr lang="en-US" altLang="zh-CN" i="1" dirty="0"/>
              <a:t>t</a:t>
            </a:r>
          </a:p>
          <a:p>
            <a:r>
              <a:rPr lang="en-US" altLang="zh-CN" dirty="0"/>
              <a:t>Add type embedding (whether previous word is from vocabulary or OCR)</a:t>
            </a:r>
          </a:p>
          <a:p>
            <a:r>
              <a:rPr lang="en-US" altLang="zh-CN" dirty="0"/>
              <a:t>Add &lt;start&gt; and &lt;end&gt; token</a:t>
            </a:r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r>
              <a:rPr lang="en-US" altLang="zh-CN" dirty="0"/>
              <a:t>Use multi-label sigmoid loss</a:t>
            </a:r>
            <a:endParaRPr lang="zh-CN" altLang="en-US" dirty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Extra Token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4275174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373216"/>
            <a:ext cx="8229600" cy="7529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 err="1"/>
              <a:t>TextVQA</a:t>
            </a:r>
            <a:r>
              <a:rPr lang="en-US" altLang="zh-CN" sz="2400" dirty="0"/>
              <a:t> dataset</a:t>
            </a:r>
            <a:endParaRPr lang="zh-CN" altLang="en-US" sz="2400" dirty="0"/>
          </a:p>
        </p:txBody>
      </p:sp>
      <p:pic>
        <p:nvPicPr>
          <p:cNvPr id="9218" name="Picture 2" descr="C:\Users\ThinkPad\AppData\Roaming\Typora\typora-user-images\image-2020022214453207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7" y="1556792"/>
            <a:ext cx="901065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1889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4293096"/>
            <a:ext cx="8229600" cy="1833067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Important to have both fixed vocabulary and OCR copying</a:t>
            </a:r>
            <a:endParaRPr lang="zh-CN" altLang="en-US" sz="2400" dirty="0"/>
          </a:p>
        </p:txBody>
      </p:sp>
      <p:pic>
        <p:nvPicPr>
          <p:cNvPr id="10242" name="Picture 2" descr="C:\Users\ThinkPad\AppData\Roaming\Typora\typora-user-images\image-202002221555175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732"/>
            <a:ext cx="8791575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2745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ThinkPad\AppData\Roaming\Typora\typora-user-images\image-2020022214543499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7261730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467544" y="5157192"/>
            <a:ext cx="8229600" cy="1112987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Giant improvement from 1-step to 2-step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466215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4221088"/>
            <a:ext cx="8229600" cy="1905075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ST-VQA dataset</a:t>
            </a:r>
            <a:endParaRPr lang="zh-CN" altLang="en-US" sz="2400" dirty="0"/>
          </a:p>
        </p:txBody>
      </p:sp>
      <p:pic>
        <p:nvPicPr>
          <p:cNvPr id="12290" name="Picture 2" descr="C:\Users\ThinkPad\AppData\Roaming\Typora\typora-user-images\image-2020022215120259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7019925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2398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4437112"/>
            <a:ext cx="8229600" cy="1689051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OCR-VQA dataset</a:t>
            </a:r>
            <a:endParaRPr lang="zh-CN" altLang="en-US" sz="2400" dirty="0"/>
          </a:p>
        </p:txBody>
      </p:sp>
      <p:pic>
        <p:nvPicPr>
          <p:cNvPr id="13314" name="Picture 2" descr="C:\Users\ThinkPad\AppData\Roaming\Typora\typora-user-images\image-2020022215425007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7572375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7291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/>
          <a:lstStyle/>
          <a:p>
            <a:r>
              <a:rPr lang="en-US" altLang="zh-CN" dirty="0"/>
              <a:t>Qualitative Results</a:t>
            </a:r>
            <a:endParaRPr lang="zh-CN" altLang="en-US" dirty="0"/>
          </a:p>
        </p:txBody>
      </p:sp>
      <p:pic>
        <p:nvPicPr>
          <p:cNvPr id="14338" name="Picture 2" descr="C:\Users\ThinkPad\AppData\Roaming\Typora\typora-user-images\image-202002221559456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893445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10" y="843186"/>
            <a:ext cx="81629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20366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-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5805264"/>
            <a:ext cx="8229600" cy="853555"/>
          </a:xfrm>
        </p:spPr>
        <p:txBody>
          <a:bodyPr>
            <a:normAutofit/>
          </a:bodyPr>
          <a:lstStyle/>
          <a:p>
            <a:r>
              <a:rPr lang="en-US" altLang="zh-CN" sz="2800" dirty="0"/>
              <a:t>Most errors come from OCR</a:t>
            </a:r>
            <a:endParaRPr lang="zh-CN" altLang="en-US" sz="2800" dirty="0"/>
          </a:p>
        </p:txBody>
      </p:sp>
      <p:pic>
        <p:nvPicPr>
          <p:cNvPr id="15362" name="Picture 2" descr="C:\Users\ThinkPad\AppData\Roaming\Typora\typora-user-images\image-202002221602257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0648"/>
            <a:ext cx="5832648" cy="526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4384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CN" dirty="0" smtClean="0"/>
          </a:p>
          <a:p>
            <a:r>
              <a:rPr lang="en-US" altLang="zh-CN" dirty="0" smtClean="0"/>
              <a:t>Key point: how </a:t>
            </a:r>
            <a:r>
              <a:rPr lang="en-US" altLang="zh-CN" dirty="0"/>
              <a:t>to combine </a:t>
            </a:r>
            <a:r>
              <a:rPr lang="en-US" altLang="zh-CN" dirty="0" smtClean="0"/>
              <a:t>3 modalities </a:t>
            </a:r>
            <a:r>
              <a:rPr lang="en-US" altLang="zh-CN" dirty="0"/>
              <a:t>(question, image, OCR tokens) and how to choose </a:t>
            </a:r>
            <a:r>
              <a:rPr lang="en-US" altLang="zh-CN" dirty="0" smtClean="0"/>
              <a:t>answers from </a:t>
            </a:r>
            <a:r>
              <a:rPr lang="en-US" altLang="zh-CN" dirty="0"/>
              <a:t>OCR or fixed vocabulary.</a:t>
            </a:r>
          </a:p>
          <a:p>
            <a:r>
              <a:rPr lang="en-US" altLang="zh-CN" dirty="0" smtClean="0"/>
              <a:t>(compared to VQA</a:t>
            </a:r>
            <a:r>
              <a:rPr lang="zh-CN" altLang="en-US" dirty="0" smtClean="0"/>
              <a:t>：</a:t>
            </a:r>
            <a:r>
              <a:rPr lang="en-US" altLang="zh-CN" dirty="0" smtClean="0"/>
              <a:t>only 2 modalities; answers only from fixed vocabulary)</a:t>
            </a:r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r>
              <a:rPr lang="en-US" altLang="zh-CN" sz="3600" dirty="0" smtClean="0"/>
              <a:t>My Understanding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4846242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896544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2020.2 </a:t>
            </a:r>
          </a:p>
          <a:p>
            <a:pPr marL="0" indent="0">
              <a:buNone/>
            </a:pPr>
            <a:r>
              <a:rPr lang="en-US" altLang="zh-CN" sz="2800" dirty="0" smtClean="0"/>
              <a:t>Basic </a:t>
            </a:r>
            <a:r>
              <a:rPr lang="en-US" altLang="zh-CN" sz="2800" dirty="0"/>
              <a:t>Knowledge </a:t>
            </a:r>
            <a:r>
              <a:rPr lang="en-US" altLang="zh-CN" sz="2800" dirty="0" smtClean="0"/>
              <a:t>(cs231n</a:t>
            </a:r>
            <a:r>
              <a:rPr lang="en-US" altLang="zh-CN" sz="2800" dirty="0"/>
              <a:t>, </a:t>
            </a:r>
            <a:r>
              <a:rPr lang="en-US" altLang="zh-CN" sz="2800" dirty="0" smtClean="0"/>
              <a:t>cs224n)</a:t>
            </a:r>
          </a:p>
          <a:p>
            <a:pPr marL="0" indent="0">
              <a:buNone/>
            </a:pPr>
            <a:r>
              <a:rPr lang="en-US" altLang="zh-CN" sz="2800" dirty="0" smtClean="0"/>
              <a:t>Papers </a:t>
            </a:r>
            <a:r>
              <a:rPr lang="en-US" altLang="zh-CN" sz="2800" dirty="0"/>
              <a:t>(</a:t>
            </a:r>
            <a:r>
              <a:rPr lang="en-US" altLang="zh-CN" sz="2800" dirty="0" err="1"/>
              <a:t>LoRRA</a:t>
            </a:r>
            <a:r>
              <a:rPr lang="en-US" altLang="zh-CN" sz="2800" dirty="0"/>
              <a:t>, M4C</a:t>
            </a:r>
            <a:r>
              <a:rPr lang="en-US" altLang="zh-CN" sz="2800" dirty="0" smtClean="0"/>
              <a:t>) </a:t>
            </a:r>
          </a:p>
          <a:p>
            <a:pPr marL="0" indent="0">
              <a:buNone/>
            </a:pPr>
            <a:r>
              <a:rPr lang="en-US" altLang="zh-CN" sz="2800" dirty="0" smtClean="0"/>
              <a:t>Environment (</a:t>
            </a:r>
            <a:r>
              <a:rPr lang="en-US" altLang="zh-CN" sz="2800" dirty="0" err="1" smtClean="0"/>
              <a:t>pythia</a:t>
            </a:r>
            <a:r>
              <a:rPr lang="en-US" altLang="zh-CN" sz="2800" dirty="0" smtClean="0"/>
              <a:t>)</a:t>
            </a:r>
            <a:endParaRPr lang="en-US" altLang="zh-CN" sz="2800" dirty="0"/>
          </a:p>
          <a:p>
            <a:r>
              <a:rPr lang="en-US" altLang="zh-CN" sz="2800" dirty="0" smtClean="0"/>
              <a:t>2020.3</a:t>
            </a:r>
          </a:p>
          <a:p>
            <a:pPr marL="0" indent="0">
              <a:buNone/>
            </a:pPr>
            <a:r>
              <a:rPr lang="en-US" altLang="zh-CN" sz="2800" dirty="0" smtClean="0"/>
              <a:t>Run </a:t>
            </a:r>
            <a:r>
              <a:rPr lang="en-US" altLang="zh-CN" sz="2800" dirty="0" err="1" smtClean="0"/>
              <a:t>LoRRA</a:t>
            </a:r>
            <a:r>
              <a:rPr lang="en-US" altLang="zh-CN" sz="2800" dirty="0" smtClean="0"/>
              <a:t> model, achieve same accuracy</a:t>
            </a:r>
            <a:endParaRPr lang="en-US" altLang="zh-CN" sz="2800" dirty="0"/>
          </a:p>
          <a:p>
            <a:r>
              <a:rPr lang="en-US" altLang="zh-CN" sz="2800" dirty="0" smtClean="0"/>
              <a:t>2020.4 – 2020.5</a:t>
            </a:r>
            <a:endParaRPr lang="en-US" altLang="zh-CN" sz="2800" dirty="0"/>
          </a:p>
          <a:p>
            <a:pPr marL="0" indent="0">
              <a:buNone/>
            </a:pPr>
            <a:r>
              <a:rPr lang="en-US" altLang="zh-CN" sz="2800" dirty="0" smtClean="0"/>
              <a:t>Train model and fine-tune, improve accuracy by 2%</a:t>
            </a:r>
          </a:p>
          <a:p>
            <a:r>
              <a:rPr lang="en-US" altLang="zh-CN" sz="2800" dirty="0" smtClean="0"/>
              <a:t>Deadline: 5.27</a:t>
            </a:r>
            <a:endParaRPr lang="en-US" altLang="zh-CN" sz="2800" dirty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96752"/>
          </a:xfrm>
        </p:spPr>
        <p:txBody>
          <a:bodyPr>
            <a:normAutofit/>
          </a:bodyPr>
          <a:lstStyle/>
          <a:p>
            <a:r>
              <a:rPr lang="en-US" altLang="zh-CN" sz="3600" dirty="0" smtClean="0"/>
              <a:t>Preparations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006179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40768"/>
            <a:ext cx="4896966" cy="5236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Examples of </a:t>
            </a:r>
            <a:r>
              <a:rPr lang="en-US" altLang="zh-CN" dirty="0" err="1" smtClean="0"/>
              <a:t>TextVQA</a:t>
            </a:r>
            <a:r>
              <a:rPr lang="en-US" altLang="zh-CN" dirty="0" smtClean="0"/>
              <a:t> dataset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94845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Length of Questions and Answers </a:t>
            </a:r>
            <a:endParaRPr lang="zh-CN" altLang="en-US" dirty="0"/>
          </a:p>
        </p:txBody>
      </p:sp>
      <p:pic>
        <p:nvPicPr>
          <p:cNvPr id="4" name="Picture 2" descr="C:\Users\ThinkPad\AppData\Roaming\Typora\typora-user-images\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39" b="50000"/>
          <a:stretch/>
        </p:blipFill>
        <p:spPr bwMode="auto">
          <a:xfrm>
            <a:off x="303275" y="1700808"/>
            <a:ext cx="8181617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097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Number of OCR tokens</a:t>
            </a:r>
            <a:endParaRPr lang="zh-CN" altLang="en-US" dirty="0"/>
          </a:p>
        </p:txBody>
      </p:sp>
      <p:pic>
        <p:nvPicPr>
          <p:cNvPr id="4" name="Picture 2" descr="C:\Users\ThinkPad\AppData\Roaming\Typora\typora-user-images\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61" b="50000"/>
          <a:stretch/>
        </p:blipFill>
        <p:spPr bwMode="auto">
          <a:xfrm>
            <a:off x="1835696" y="1700808"/>
            <a:ext cx="5688632" cy="489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55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/>
              <a:t>Most Common Questions and Answers</a:t>
            </a:r>
            <a:endParaRPr lang="zh-CN" altLang="en-US" sz="4000" dirty="0"/>
          </a:p>
        </p:txBody>
      </p:sp>
      <p:pic>
        <p:nvPicPr>
          <p:cNvPr id="4" name="Picture 2" descr="C:\Users\ThinkPad\AppData\Roaming\Typora\typora-user-images\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7" t="50000"/>
          <a:stretch/>
        </p:blipFill>
        <p:spPr bwMode="auto">
          <a:xfrm>
            <a:off x="755576" y="2060848"/>
            <a:ext cx="788391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55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The model need to combine question, image and text, and choose between OCR results or fixed vocabulary.</a:t>
            </a:r>
          </a:p>
          <a:p>
            <a:pPr marL="0" indent="0">
              <a:buNone/>
            </a:pPr>
            <a:endParaRPr lang="en-US" altLang="zh-CN" dirty="0"/>
          </a:p>
          <a:p>
            <a:r>
              <a:rPr lang="en-US" altLang="zh-CN" dirty="0"/>
              <a:t>VQA models do not perform well on </a:t>
            </a:r>
            <a:r>
              <a:rPr lang="en-US" altLang="zh-CN" dirty="0" err="1"/>
              <a:t>TextVQA</a:t>
            </a:r>
            <a:r>
              <a:rPr lang="en-US" altLang="zh-CN" dirty="0"/>
              <a:t>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7270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0952" y="548680"/>
            <a:ext cx="8229600" cy="1143000"/>
          </a:xfrm>
        </p:spPr>
        <p:txBody>
          <a:bodyPr/>
          <a:lstStyle/>
          <a:p>
            <a:r>
              <a:rPr lang="en-US" altLang="zh-CN" dirty="0"/>
              <a:t>1</a:t>
            </a:r>
            <a:r>
              <a:rPr lang="zh-CN" altLang="en-US" dirty="0"/>
              <a:t>、</a:t>
            </a:r>
            <a:r>
              <a:rPr lang="en-US" altLang="zh-CN" dirty="0" err="1"/>
              <a:t>LoRRA</a:t>
            </a:r>
            <a:r>
              <a:rPr lang="en-US" altLang="zh-CN" dirty="0"/>
              <a:t> </a:t>
            </a:r>
            <a:r>
              <a:rPr lang="zh-CN" altLang="en-US" dirty="0"/>
              <a:t> </a:t>
            </a:r>
            <a:r>
              <a:rPr lang="en-US" altLang="zh-CN" dirty="0"/>
              <a:t>(</a:t>
            </a:r>
            <a:r>
              <a:rPr lang="en-US" altLang="zh-CN" dirty="0" smtClean="0"/>
              <a:t>Baseline)</a:t>
            </a:r>
            <a:endParaRPr lang="zh-CN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24944"/>
            <a:ext cx="8748464" cy="2331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14710" y="1700808"/>
            <a:ext cx="1997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/>
              <a:t>CVPR 2019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156575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451</Words>
  <Application>Microsoft Office PowerPoint</Application>
  <PresentationFormat>全屏显示(4:3)</PresentationFormat>
  <Paragraphs>98</Paragraphs>
  <Slides>39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40" baseType="lpstr">
      <vt:lpstr>Office 主题</vt:lpstr>
      <vt:lpstr>Report on TextVQA Challenge</vt:lpstr>
      <vt:lpstr>Outline</vt:lpstr>
      <vt:lpstr>TextVQA Dataset</vt:lpstr>
      <vt:lpstr>Examples of TextVQA dataset</vt:lpstr>
      <vt:lpstr>Length of Questions and Answers </vt:lpstr>
      <vt:lpstr>Number of OCR tokens</vt:lpstr>
      <vt:lpstr>Most Common Questions and Answers</vt:lpstr>
      <vt:lpstr>PowerPoint 演示文稿</vt:lpstr>
      <vt:lpstr>1、LoRRA  (Baseline)</vt:lpstr>
      <vt:lpstr>PowerPoint 演示文稿</vt:lpstr>
      <vt:lpstr>2、2019 TextVQA Challenge Winner</vt:lpstr>
      <vt:lpstr>PowerPoint 演示文稿</vt:lpstr>
      <vt:lpstr>PowerPoint 演示文稿</vt:lpstr>
      <vt:lpstr>PowerPoint 演示文稿</vt:lpstr>
      <vt:lpstr>Results</vt:lpstr>
      <vt:lpstr>3、2019 TextVQA Challenge Runner-up</vt:lpstr>
      <vt:lpstr>PowerPoint 演示文稿</vt:lpstr>
      <vt:lpstr>PowerPoint 演示文稿</vt:lpstr>
      <vt:lpstr>PowerPoint 演示文稿</vt:lpstr>
      <vt:lpstr>Motivation</vt:lpstr>
      <vt:lpstr>PowerPoint 演示文稿</vt:lpstr>
      <vt:lpstr>Model</vt:lpstr>
      <vt:lpstr>Common Embedding Space  (d dimension)</vt:lpstr>
      <vt:lpstr>PowerPoint 演示文稿</vt:lpstr>
      <vt:lpstr>PowerPoint 演示文稿</vt:lpstr>
      <vt:lpstr>Multimodal Fusion</vt:lpstr>
      <vt:lpstr>Dynamic Pointer Network</vt:lpstr>
      <vt:lpstr>PowerPoint 演示文稿</vt:lpstr>
      <vt:lpstr>Answer Prediction</vt:lpstr>
      <vt:lpstr>Extra Token</vt:lpstr>
      <vt:lpstr>Experiments</vt:lpstr>
      <vt:lpstr>PowerPoint 演示文稿</vt:lpstr>
      <vt:lpstr>PowerPoint 演示文稿</vt:lpstr>
      <vt:lpstr>PowerPoint 演示文稿</vt:lpstr>
      <vt:lpstr>PowerPoint 演示文稿</vt:lpstr>
      <vt:lpstr>Qualitative Results</vt:lpstr>
      <vt:lpstr>-</vt:lpstr>
      <vt:lpstr>My Understanding</vt:lpstr>
      <vt:lpstr>Preparations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ThinkPad</dc:creator>
  <cp:lastModifiedBy>Windows 用户</cp:lastModifiedBy>
  <cp:revision>44</cp:revision>
  <dcterms:created xsi:type="dcterms:W3CDTF">2020-02-22T08:28:52Z</dcterms:created>
  <dcterms:modified xsi:type="dcterms:W3CDTF">2020-02-25T11:34:00Z</dcterms:modified>
</cp:coreProperties>
</file>