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7E1EE-626D-0647-B806-34DF18D54975}"/>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0B98DC2-4623-9C45-AC85-021A152DB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7D654DF6-D8CC-9C47-9947-1E91E2345812}"/>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D422F05D-51D0-6C48-978D-5606F9C4CC5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5B60734-1F46-C04A-9CA0-F8C8FAC865F7}"/>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55686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A8993-2642-D241-80B3-0DA772BB527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C3C407D-14AA-6A49-AE4E-473E7E98183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058D87C-2101-F843-A327-3958E1536571}"/>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0546D902-8FB3-F549-99A2-CEB5CC33C91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9D15D92-1711-CF4E-AEAA-E1B97309A96C}"/>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201521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A533EF-A74D-CA4A-BCDB-1FE08B0B35F4}"/>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EEA47A3-93C9-DE4D-9253-1C074DD8ED43}"/>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46269D2-32D0-8C41-BA38-D7FA524BEBD5}"/>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750A5ED6-33C8-824B-92C2-9FBAF0FBD76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27078DE-DBE4-5B43-BFED-F79A34BA4538}"/>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31735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FAA03C-119E-7E41-AEF3-55D1D8DBB25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A8AF622-91CC-3940-8F1A-85EAA8BBADD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1509D41-7C6C-1241-8EA2-FD3DF3AFA429}"/>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046DC9DA-6CF8-FF42-B7B8-C4615705DC3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2FB0198-DC0E-0E40-B255-F7C9F21FBE89}"/>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411858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EDB70-AD01-9F47-B528-DCF9DEA68E97}"/>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B4196F0-D5FE-C048-B311-3692179E7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EB61577-CB79-8C49-9036-21053291F05A}"/>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577FC413-0C3F-6946-9BFB-8C17918E79D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6EC66EC-941D-3846-B4DE-2C5CB5D4AA5F}"/>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387954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C3AE9E-08FD-F748-80BF-5DF0AC2A21E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3768818-064C-A04B-A019-CE7A8E596925}"/>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DC7C3B7-406E-CD4B-865D-21A26450654A}"/>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B310127-C231-E341-ADC7-20205D6E1C81}"/>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6" name="页脚占位符 5">
            <a:extLst>
              <a:ext uri="{FF2B5EF4-FFF2-40B4-BE49-F238E27FC236}">
                <a16:creationId xmlns:a16="http://schemas.microsoft.com/office/drawing/2014/main" id="{7A3A8A18-E129-8141-A9CA-423AF917C2E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E8301CC-BE4B-754A-9880-A769D59A9A3F}"/>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193800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2FB5C-7C2E-4846-852E-CA5A23EE227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EB25745-ADBC-5548-A428-5EF829B47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EFDE001-0374-FC4F-802F-AFD156C10FCF}"/>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CB084E8-3CB6-8E4C-9DA9-B63C6A39B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84573D8F-B8A7-A84F-BD9A-99F75A5C288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592F9E4-B1FA-BE47-98DB-E6CEC2149B5E}"/>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8" name="页脚占位符 7">
            <a:extLst>
              <a:ext uri="{FF2B5EF4-FFF2-40B4-BE49-F238E27FC236}">
                <a16:creationId xmlns:a16="http://schemas.microsoft.com/office/drawing/2014/main" id="{2C2486E7-C827-EF4C-808B-18158AE02DFE}"/>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2B1311DB-543C-7B49-9C02-6F993195B158}"/>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24322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8B48D-2467-0644-ACF6-2C3EF0446924}"/>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A727A799-8B79-7946-9D05-8542F9D520AD}"/>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4" name="页脚占位符 3">
            <a:extLst>
              <a:ext uri="{FF2B5EF4-FFF2-40B4-BE49-F238E27FC236}">
                <a16:creationId xmlns:a16="http://schemas.microsoft.com/office/drawing/2014/main" id="{3246ECBA-C89F-EC44-9E0D-BB574C4441BC}"/>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EFCEBD5-B591-F949-B41B-B0FDF78DDCD0}"/>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19327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7A22E2F-D88E-F945-BFE3-82961D91A154}"/>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3" name="页脚占位符 2">
            <a:extLst>
              <a:ext uri="{FF2B5EF4-FFF2-40B4-BE49-F238E27FC236}">
                <a16:creationId xmlns:a16="http://schemas.microsoft.com/office/drawing/2014/main" id="{40708655-AD3B-324D-8067-64153C9D7EDD}"/>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939FC97-B31E-0A4D-8CAA-85FA51A71541}"/>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23027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9B1D75-8A07-AC45-9747-4DD20E5AB54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63959C6-C77D-1D41-A52A-7BC0E41CA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954A7C2-E6C1-B64E-BC52-79EA95177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B3270C3-96FA-2D44-A456-C8FA0DF287E2}"/>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6" name="页脚占位符 5">
            <a:extLst>
              <a:ext uri="{FF2B5EF4-FFF2-40B4-BE49-F238E27FC236}">
                <a16:creationId xmlns:a16="http://schemas.microsoft.com/office/drawing/2014/main" id="{FF5C89DA-D746-B643-9C29-937AD3AF5F0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0F04F19-CEC8-8545-85A7-FDA5A344F5E2}"/>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366376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E51BF-EB58-8648-8504-E939322E3C5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0E3D53D8-D1B2-0A4C-ADE1-218DA00C1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2BA836C-F56B-FB4A-9876-4D093C105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F6E24D6-8093-0F48-B325-9E7C3529467D}"/>
              </a:ext>
            </a:extLst>
          </p:cNvPr>
          <p:cNvSpPr>
            <a:spLocks noGrp="1"/>
          </p:cNvSpPr>
          <p:nvPr>
            <p:ph type="dt" sz="half" idx="10"/>
          </p:nvPr>
        </p:nvSpPr>
        <p:spPr/>
        <p:txBody>
          <a:bodyPr/>
          <a:lstStyle/>
          <a:p>
            <a:fld id="{7686A35A-A8B0-9948-AF11-AF044A03A3D6}" type="datetimeFigureOut">
              <a:rPr kumimoji="1" lang="zh-CN" altLang="en-US" smtClean="0"/>
              <a:t>2020/3/29</a:t>
            </a:fld>
            <a:endParaRPr kumimoji="1" lang="zh-CN" altLang="en-US"/>
          </a:p>
        </p:txBody>
      </p:sp>
      <p:sp>
        <p:nvSpPr>
          <p:cNvPr id="6" name="页脚占位符 5">
            <a:extLst>
              <a:ext uri="{FF2B5EF4-FFF2-40B4-BE49-F238E27FC236}">
                <a16:creationId xmlns:a16="http://schemas.microsoft.com/office/drawing/2014/main" id="{3AA70C98-114C-1F4E-A28B-785B08B4610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E2C1CA3-2CAF-6A4F-AA3C-6EDA6F8C53D6}"/>
              </a:ext>
            </a:extLst>
          </p:cNvPr>
          <p:cNvSpPr>
            <a:spLocks noGrp="1"/>
          </p:cNvSpPr>
          <p:nvPr>
            <p:ph type="sldNum" sz="quarter" idx="12"/>
          </p:nvPr>
        </p:nvSpPr>
        <p:spPr/>
        <p:txBody>
          <a:body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173543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E493652-E29F-B642-8FD9-71DC7A8ED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B6D7F0C-B5E5-654C-9737-1E4FCDDF4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D62DE1E-3CB9-7D4B-8EFD-A7144044B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6A35A-A8B0-9948-AF11-AF044A03A3D6}" type="datetimeFigureOut">
              <a:rPr kumimoji="1" lang="zh-CN" altLang="en-US" smtClean="0"/>
              <a:t>2020/3/29</a:t>
            </a:fld>
            <a:endParaRPr kumimoji="1" lang="zh-CN" altLang="en-US"/>
          </a:p>
        </p:txBody>
      </p:sp>
      <p:sp>
        <p:nvSpPr>
          <p:cNvPr id="5" name="页脚占位符 4">
            <a:extLst>
              <a:ext uri="{FF2B5EF4-FFF2-40B4-BE49-F238E27FC236}">
                <a16:creationId xmlns:a16="http://schemas.microsoft.com/office/drawing/2014/main" id="{F8ED8AE7-7AA6-C348-892D-2A8682910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63EB6FD-811A-EF48-AE9E-E898167A0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FAB42-FFA7-A847-A977-8DE1E68EE2E5}" type="slidenum">
              <a:rPr kumimoji="1" lang="zh-CN" altLang="en-US" smtClean="0"/>
              <a:t>‹#›</a:t>
            </a:fld>
            <a:endParaRPr kumimoji="1" lang="zh-CN" altLang="en-US"/>
          </a:p>
        </p:txBody>
      </p:sp>
    </p:spTree>
    <p:extLst>
      <p:ext uri="{BB962C8B-B14F-4D97-AF65-F5344CB8AC3E}">
        <p14:creationId xmlns:p14="http://schemas.microsoft.com/office/powerpoint/2010/main" val="3699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C4D8691-7E88-4841-8337-58E4253D4D12}"/>
              </a:ext>
            </a:extLst>
          </p:cNvPr>
          <p:cNvPicPr>
            <a:picLocks noChangeAspect="1"/>
          </p:cNvPicPr>
          <p:nvPr/>
        </p:nvPicPr>
        <p:blipFill>
          <a:blip r:embed="rId2"/>
          <a:stretch>
            <a:fillRect/>
          </a:stretch>
        </p:blipFill>
        <p:spPr>
          <a:xfrm>
            <a:off x="1015821" y="1502745"/>
            <a:ext cx="10160358" cy="2244064"/>
          </a:xfrm>
          <a:prstGeom prst="rect">
            <a:avLst/>
          </a:prstGeom>
        </p:spPr>
      </p:pic>
      <p:sp>
        <p:nvSpPr>
          <p:cNvPr id="5" name="文本框 4">
            <a:extLst>
              <a:ext uri="{FF2B5EF4-FFF2-40B4-BE49-F238E27FC236}">
                <a16:creationId xmlns:a16="http://schemas.microsoft.com/office/drawing/2014/main" id="{D74BD4DF-F743-6447-AA4D-CA7EE42C5207}"/>
              </a:ext>
            </a:extLst>
          </p:cNvPr>
          <p:cNvSpPr txBox="1"/>
          <p:nvPr/>
        </p:nvSpPr>
        <p:spPr>
          <a:xfrm>
            <a:off x="6924907" y="4315521"/>
            <a:ext cx="1784195" cy="461665"/>
          </a:xfrm>
          <a:prstGeom prst="rect">
            <a:avLst/>
          </a:prstGeom>
          <a:noFill/>
        </p:spPr>
        <p:txBody>
          <a:bodyPr wrap="square" rtlCol="0">
            <a:spAutoFit/>
          </a:bodyPr>
          <a:lstStyle/>
          <a:p>
            <a:pPr algn="ctr"/>
            <a:r>
              <a:rPr kumimoji="1" lang="en-US" altLang="zh-CN" sz="2400" b="1" dirty="0"/>
              <a:t>CVPR19</a:t>
            </a:r>
            <a:endParaRPr kumimoji="1" lang="zh-CN" altLang="en-US" sz="2400" b="1" dirty="0"/>
          </a:p>
        </p:txBody>
      </p:sp>
    </p:spTree>
    <p:extLst>
      <p:ext uri="{BB962C8B-B14F-4D97-AF65-F5344CB8AC3E}">
        <p14:creationId xmlns:p14="http://schemas.microsoft.com/office/powerpoint/2010/main" val="131974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48DD6D5-6006-134B-97F9-BA8995A8CFED}"/>
              </a:ext>
            </a:extLst>
          </p:cNvPr>
          <p:cNvPicPr>
            <a:picLocks noChangeAspect="1"/>
          </p:cNvPicPr>
          <p:nvPr/>
        </p:nvPicPr>
        <p:blipFill>
          <a:blip r:embed="rId2"/>
          <a:stretch>
            <a:fillRect/>
          </a:stretch>
        </p:blipFill>
        <p:spPr>
          <a:xfrm>
            <a:off x="412595" y="2297459"/>
            <a:ext cx="5840168" cy="2497564"/>
          </a:xfrm>
          <a:prstGeom prst="rect">
            <a:avLst/>
          </a:prstGeom>
        </p:spPr>
      </p:pic>
      <p:sp>
        <p:nvSpPr>
          <p:cNvPr id="5" name="文本框 4">
            <a:extLst>
              <a:ext uri="{FF2B5EF4-FFF2-40B4-BE49-F238E27FC236}">
                <a16:creationId xmlns:a16="http://schemas.microsoft.com/office/drawing/2014/main" id="{D9D705B7-3238-C242-A4F0-D6C8FAFA2C73}"/>
              </a:ext>
            </a:extLst>
          </p:cNvPr>
          <p:cNvSpPr txBox="1"/>
          <p:nvPr/>
        </p:nvSpPr>
        <p:spPr>
          <a:xfrm>
            <a:off x="568712" y="591015"/>
            <a:ext cx="2274849" cy="461665"/>
          </a:xfrm>
          <a:prstGeom prst="rect">
            <a:avLst/>
          </a:prstGeom>
          <a:noFill/>
        </p:spPr>
        <p:txBody>
          <a:bodyPr wrap="square" rtlCol="0">
            <a:spAutoFit/>
          </a:bodyPr>
          <a:lstStyle/>
          <a:p>
            <a:r>
              <a:rPr kumimoji="1" lang="en-US" altLang="zh-CN" sz="2400" b="1" dirty="0"/>
              <a:t>Visual</a:t>
            </a:r>
            <a:r>
              <a:rPr kumimoji="1" lang="zh-CN" altLang="en-US" sz="2400" b="1" dirty="0"/>
              <a:t> </a:t>
            </a:r>
            <a:r>
              <a:rPr kumimoji="1" lang="en-US" altLang="zh-CN" sz="2400" b="1" dirty="0"/>
              <a:t>Dialog</a:t>
            </a:r>
            <a:endParaRPr kumimoji="1" lang="zh-CN" altLang="en-US" sz="2400" b="1" dirty="0"/>
          </a:p>
        </p:txBody>
      </p:sp>
      <p:sp>
        <p:nvSpPr>
          <p:cNvPr id="6" name="矩形 5">
            <a:extLst>
              <a:ext uri="{FF2B5EF4-FFF2-40B4-BE49-F238E27FC236}">
                <a16:creationId xmlns:a16="http://schemas.microsoft.com/office/drawing/2014/main" id="{234DAC6F-0A3D-6E46-AD63-C336CDE1B91D}"/>
              </a:ext>
            </a:extLst>
          </p:cNvPr>
          <p:cNvSpPr/>
          <p:nvPr/>
        </p:nvSpPr>
        <p:spPr>
          <a:xfrm>
            <a:off x="624467" y="1732672"/>
            <a:ext cx="2787805" cy="646331"/>
          </a:xfrm>
          <a:prstGeom prst="rect">
            <a:avLst/>
          </a:prstGeom>
        </p:spPr>
        <p:txBody>
          <a:bodyPr wrap="square">
            <a:spAutoFit/>
          </a:bodyPr>
          <a:lstStyle/>
          <a:p>
            <a:pPr algn="ctr"/>
            <a:r>
              <a:rPr lang="en-US" altLang="zh-CN" dirty="0"/>
              <a:t>An</a:t>
            </a:r>
            <a:r>
              <a:rPr lang="zh-CN" altLang="en-US" dirty="0"/>
              <a:t> </a:t>
            </a:r>
            <a:r>
              <a:rPr lang="en-US" altLang="zh-CN" dirty="0"/>
              <a:t>unmade</a:t>
            </a:r>
            <a:r>
              <a:rPr lang="zh-CN" altLang="en-US" dirty="0"/>
              <a:t> </a:t>
            </a:r>
            <a:r>
              <a:rPr lang="en-US" altLang="zh-CN" dirty="0"/>
              <a:t>bed</a:t>
            </a:r>
            <a:r>
              <a:rPr lang="zh-CN" altLang="en-US" dirty="0"/>
              <a:t> </a:t>
            </a:r>
            <a:r>
              <a:rPr lang="en-US" altLang="zh-CN" dirty="0"/>
              <a:t>with</a:t>
            </a:r>
            <a:r>
              <a:rPr lang="zh-CN" altLang="en-US" dirty="0"/>
              <a:t> </a:t>
            </a:r>
            <a:r>
              <a:rPr lang="en-US" altLang="zh-CN" dirty="0"/>
              <a:t>side</a:t>
            </a:r>
            <a:r>
              <a:rPr lang="zh-CN" altLang="en-US" dirty="0"/>
              <a:t> </a:t>
            </a:r>
            <a:r>
              <a:rPr lang="en-US" altLang="zh-CN" dirty="0"/>
              <a:t>table</a:t>
            </a:r>
            <a:r>
              <a:rPr lang="zh-CN" altLang="en-US" dirty="0"/>
              <a:t> </a:t>
            </a:r>
            <a:r>
              <a:rPr lang="en-US" altLang="zh-CN" dirty="0"/>
              <a:t>and</a:t>
            </a:r>
            <a:r>
              <a:rPr lang="zh-CN" altLang="en-US" dirty="0"/>
              <a:t> </a:t>
            </a:r>
            <a:r>
              <a:rPr lang="en-US" altLang="zh-CN" dirty="0"/>
              <a:t>lamps.</a:t>
            </a:r>
            <a:endParaRPr lang="zh-CN" altLang="en-US" dirty="0"/>
          </a:p>
        </p:txBody>
      </p:sp>
      <p:sp>
        <p:nvSpPr>
          <p:cNvPr id="7" name="矩形 6">
            <a:extLst>
              <a:ext uri="{FF2B5EF4-FFF2-40B4-BE49-F238E27FC236}">
                <a16:creationId xmlns:a16="http://schemas.microsoft.com/office/drawing/2014/main" id="{17C22598-424C-114F-961B-81BA7CA55ACF}"/>
              </a:ext>
            </a:extLst>
          </p:cNvPr>
          <p:cNvSpPr/>
          <p:nvPr/>
        </p:nvSpPr>
        <p:spPr>
          <a:xfrm>
            <a:off x="6464635" y="1028211"/>
            <a:ext cx="4891023" cy="5036059"/>
          </a:xfrm>
          <a:prstGeom prst="rect">
            <a:avLst/>
          </a:prstGeom>
        </p:spPr>
        <p:txBody>
          <a:bodyPr wrap="square">
            <a:spAutoFit/>
          </a:bodyPr>
          <a:lstStyle/>
          <a:p>
            <a:pPr>
              <a:lnSpc>
                <a:spcPct val="150000"/>
              </a:lnSpc>
            </a:pPr>
            <a:r>
              <a:rPr lang="en-US" altLang="zh-CN" dirty="0"/>
              <a:t>Two</a:t>
            </a:r>
            <a:r>
              <a:rPr lang="zh-CN" altLang="en-US" dirty="0"/>
              <a:t> </a:t>
            </a:r>
            <a:r>
              <a:rPr lang="en-US" altLang="zh-CN" dirty="0"/>
              <a:t>major</a:t>
            </a:r>
            <a:r>
              <a:rPr lang="zh-CN" altLang="en-US" dirty="0"/>
              <a:t> </a:t>
            </a:r>
            <a:r>
              <a:rPr lang="en-US" altLang="zh-CN" dirty="0"/>
              <a:t>Problem:</a:t>
            </a:r>
          </a:p>
          <a:p>
            <a:pPr marL="285750" indent="-285750">
              <a:lnSpc>
                <a:spcPct val="150000"/>
              </a:lnSpc>
              <a:buFont typeface="Arial" panose="020B0604020202020204" pitchFamily="34" charset="0"/>
              <a:buChar char="•"/>
            </a:pPr>
            <a:r>
              <a:rPr lang="en-US" altLang="zh-CN" dirty="0"/>
              <a:t>How</a:t>
            </a:r>
            <a:r>
              <a:rPr lang="zh-CN" altLang="en-US" dirty="0"/>
              <a:t> </a:t>
            </a:r>
            <a:r>
              <a:rPr lang="en-US" altLang="zh-CN" dirty="0"/>
              <a:t>to</a:t>
            </a:r>
            <a:r>
              <a:rPr lang="zh-CN" altLang="en-US" dirty="0"/>
              <a:t> </a:t>
            </a:r>
            <a:r>
              <a:rPr lang="en-US" altLang="zh-CN" dirty="0"/>
              <a:t>answer</a:t>
            </a:r>
            <a:r>
              <a:rPr lang="zh-CN" altLang="en-US" dirty="0"/>
              <a:t> </a:t>
            </a:r>
            <a:r>
              <a:rPr lang="en-US" altLang="zh-CN" dirty="0"/>
              <a:t>visually-grounded</a:t>
            </a:r>
            <a:r>
              <a:rPr lang="zh-CN" altLang="en-US" dirty="0"/>
              <a:t> </a:t>
            </a:r>
            <a:r>
              <a:rPr lang="en-US" altLang="zh-CN" dirty="0"/>
              <a:t>questions,</a:t>
            </a:r>
            <a:r>
              <a:rPr lang="zh-CN" altLang="en-US" dirty="0"/>
              <a:t> </a:t>
            </a:r>
            <a:r>
              <a:rPr lang="en-US" altLang="zh-CN" dirty="0"/>
              <a:t>which</a:t>
            </a:r>
            <a:r>
              <a:rPr lang="zh-CN" altLang="en-US" dirty="0"/>
              <a:t> </a:t>
            </a:r>
            <a:r>
              <a:rPr lang="en-US" altLang="zh-CN" dirty="0"/>
              <a:t>is</a:t>
            </a:r>
            <a:r>
              <a:rPr lang="zh-CN" altLang="en-US" dirty="0"/>
              <a:t> </a:t>
            </a:r>
            <a:r>
              <a:rPr lang="en-US" altLang="zh-CN" dirty="0"/>
              <a:t>the</a:t>
            </a:r>
            <a:r>
              <a:rPr lang="zh-CN" altLang="en-US" dirty="0"/>
              <a:t> </a:t>
            </a:r>
            <a:r>
              <a:rPr lang="en-US" altLang="zh-CN" dirty="0"/>
              <a:t>core</a:t>
            </a:r>
            <a:r>
              <a:rPr lang="zh-CN" altLang="en-US" dirty="0"/>
              <a:t> </a:t>
            </a:r>
            <a:r>
              <a:rPr lang="en-US" altLang="zh-CN" dirty="0"/>
              <a:t>challenge</a:t>
            </a:r>
            <a:r>
              <a:rPr lang="zh-CN" altLang="en-US" dirty="0"/>
              <a:t> </a:t>
            </a:r>
            <a:r>
              <a:rPr lang="en-US" altLang="zh-CN" dirty="0"/>
              <a:t>in</a:t>
            </a:r>
            <a:r>
              <a:rPr lang="zh-CN" altLang="en-US" dirty="0"/>
              <a:t> </a:t>
            </a:r>
            <a:r>
              <a:rPr lang="en-US" altLang="zh-CN" b="1" dirty="0"/>
              <a:t>VQA</a:t>
            </a:r>
          </a:p>
          <a:p>
            <a:pPr marL="285750" indent="-285750">
              <a:lnSpc>
                <a:spcPct val="150000"/>
              </a:lnSpc>
              <a:buFont typeface="Arial" panose="020B0604020202020204" pitchFamily="34" charset="0"/>
              <a:buChar char="•"/>
            </a:pPr>
            <a:r>
              <a:rPr lang="en-US" altLang="zh-CN" b="1" dirty="0"/>
              <a:t>How</a:t>
            </a:r>
            <a:r>
              <a:rPr lang="zh-CN" altLang="en-US" b="1" dirty="0"/>
              <a:t> </a:t>
            </a:r>
            <a:r>
              <a:rPr lang="en-US" altLang="zh-CN" b="1" dirty="0"/>
              <a:t>to</a:t>
            </a:r>
            <a:r>
              <a:rPr lang="zh-CN" altLang="en-US" b="1" dirty="0"/>
              <a:t> </a:t>
            </a:r>
            <a:r>
              <a:rPr lang="en-US" altLang="zh-CN" b="1" dirty="0"/>
              <a:t>infer</a:t>
            </a:r>
            <a:r>
              <a:rPr lang="zh-CN" altLang="en-US" b="1" dirty="0"/>
              <a:t> </a:t>
            </a:r>
            <a:r>
              <a:rPr lang="en-US" altLang="zh-CN" b="1" dirty="0"/>
              <a:t>the</a:t>
            </a:r>
            <a:r>
              <a:rPr lang="zh-CN" altLang="en-US" b="1" dirty="0"/>
              <a:t> </a:t>
            </a:r>
            <a:r>
              <a:rPr lang="en-US" altLang="zh-CN" b="1" dirty="0"/>
              <a:t>co-reference</a:t>
            </a:r>
            <a:r>
              <a:rPr lang="zh-CN" altLang="en-US" b="1" dirty="0"/>
              <a:t> </a:t>
            </a:r>
            <a:r>
              <a:rPr lang="en-US" altLang="zh-CN" b="1" dirty="0"/>
              <a:t>between</a:t>
            </a:r>
            <a:r>
              <a:rPr lang="zh-CN" altLang="en-US" b="1" dirty="0"/>
              <a:t> </a:t>
            </a:r>
            <a:r>
              <a:rPr lang="en-US" altLang="zh-CN" b="1" dirty="0"/>
              <a:t>questions</a:t>
            </a:r>
            <a:r>
              <a:rPr lang="zh-CN" altLang="en-US" b="1" dirty="0"/>
              <a:t> </a:t>
            </a:r>
            <a:r>
              <a:rPr lang="en-US" altLang="zh-CN" b="1" dirty="0"/>
              <a:t>and</a:t>
            </a:r>
            <a:r>
              <a:rPr lang="zh-CN" altLang="en-US" b="1" dirty="0"/>
              <a:t> </a:t>
            </a:r>
            <a:r>
              <a:rPr lang="en-US" altLang="zh-CN" b="1" dirty="0"/>
              <a:t>the</a:t>
            </a:r>
            <a:r>
              <a:rPr lang="zh-CN" altLang="en-US" b="1" dirty="0"/>
              <a:t> </a:t>
            </a:r>
            <a:r>
              <a:rPr lang="en-US" altLang="zh-CN" b="1" dirty="0"/>
              <a:t>dialog</a:t>
            </a:r>
            <a:r>
              <a:rPr lang="zh-CN" altLang="en-US" b="1" dirty="0"/>
              <a:t> </a:t>
            </a:r>
            <a:r>
              <a:rPr lang="en-US" altLang="zh-CN" b="1" dirty="0"/>
              <a:t>history</a:t>
            </a:r>
          </a:p>
          <a:p>
            <a:pPr marL="742950" lvl="1" indent="-285750">
              <a:lnSpc>
                <a:spcPct val="150000"/>
              </a:lnSpc>
              <a:buFont typeface="Arial" panose="020B0604020202020204" pitchFamily="34" charset="0"/>
              <a:buChar char="•"/>
            </a:pPr>
            <a:r>
              <a:rPr lang="en-US" altLang="zh-CN" dirty="0"/>
              <a:t>example:</a:t>
            </a:r>
            <a:r>
              <a:rPr lang="zh-CN" altLang="en-US" dirty="0"/>
              <a:t> </a:t>
            </a:r>
            <a:r>
              <a:rPr lang="en" altLang="zh-CN" dirty="0"/>
              <a:t>pronouns (e.g., “they”) in the question (e.g., “Are they on or off?”) are linked with nouns (e.g., “lamps”) appearing in the dialog history (e.g., “How many lamps are there?”) and the object grounded in the image. </a:t>
            </a:r>
            <a:endParaRPr lang="zh-CN" altLang="en-US" dirty="0"/>
          </a:p>
        </p:txBody>
      </p:sp>
    </p:spTree>
    <p:extLst>
      <p:ext uri="{BB962C8B-B14F-4D97-AF65-F5344CB8AC3E}">
        <p14:creationId xmlns:p14="http://schemas.microsoft.com/office/powerpoint/2010/main" val="21022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8D05B73-4212-9F44-8BE0-657C472F1FFB}"/>
              </a:ext>
            </a:extLst>
          </p:cNvPr>
          <p:cNvPicPr>
            <a:picLocks noChangeAspect="1"/>
          </p:cNvPicPr>
          <p:nvPr/>
        </p:nvPicPr>
        <p:blipFill>
          <a:blip r:embed="rId2"/>
          <a:stretch>
            <a:fillRect/>
          </a:stretch>
        </p:blipFill>
        <p:spPr>
          <a:xfrm>
            <a:off x="568712" y="1118650"/>
            <a:ext cx="6306123" cy="4456959"/>
          </a:xfrm>
          <a:prstGeom prst="rect">
            <a:avLst/>
          </a:prstGeom>
        </p:spPr>
      </p:pic>
      <p:sp>
        <p:nvSpPr>
          <p:cNvPr id="5" name="文本框 4">
            <a:extLst>
              <a:ext uri="{FF2B5EF4-FFF2-40B4-BE49-F238E27FC236}">
                <a16:creationId xmlns:a16="http://schemas.microsoft.com/office/drawing/2014/main" id="{CA9C3799-67F0-2545-8FCE-5ACF802BC90C}"/>
              </a:ext>
            </a:extLst>
          </p:cNvPr>
          <p:cNvSpPr txBox="1"/>
          <p:nvPr/>
        </p:nvSpPr>
        <p:spPr>
          <a:xfrm>
            <a:off x="568712" y="412596"/>
            <a:ext cx="2274849" cy="461665"/>
          </a:xfrm>
          <a:prstGeom prst="rect">
            <a:avLst/>
          </a:prstGeom>
          <a:noFill/>
        </p:spPr>
        <p:txBody>
          <a:bodyPr wrap="square" rtlCol="0">
            <a:spAutoFit/>
          </a:bodyPr>
          <a:lstStyle/>
          <a:p>
            <a:r>
              <a:rPr kumimoji="1" lang="en-US" altLang="zh-CN" sz="2400" b="1" dirty="0"/>
              <a:t>Intuition</a:t>
            </a:r>
            <a:endParaRPr kumimoji="1" lang="zh-CN" altLang="en-US" sz="2400" b="1" dirty="0"/>
          </a:p>
        </p:txBody>
      </p:sp>
      <p:sp>
        <p:nvSpPr>
          <p:cNvPr id="6" name="矩形 5">
            <a:extLst>
              <a:ext uri="{FF2B5EF4-FFF2-40B4-BE49-F238E27FC236}">
                <a16:creationId xmlns:a16="http://schemas.microsoft.com/office/drawing/2014/main" id="{38941C39-5024-BF42-934B-028B935CEA3A}"/>
              </a:ext>
            </a:extLst>
          </p:cNvPr>
          <p:cNvSpPr/>
          <p:nvPr/>
        </p:nvSpPr>
        <p:spPr>
          <a:xfrm>
            <a:off x="6874835" y="1467112"/>
            <a:ext cx="4891023" cy="337406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t>Previous</a:t>
            </a:r>
            <a:r>
              <a:rPr lang="zh-CN" altLang="en-US" dirty="0"/>
              <a:t> </a:t>
            </a:r>
            <a:r>
              <a:rPr lang="en-US" altLang="zh-CN" dirty="0"/>
              <a:t>work:</a:t>
            </a:r>
            <a:r>
              <a:rPr lang="zh-CN" altLang="en-US" dirty="0"/>
              <a:t> </a:t>
            </a:r>
            <a:r>
              <a:rPr lang="en-US" altLang="zh-CN" dirty="0"/>
              <a:t>apply</a:t>
            </a:r>
            <a:r>
              <a:rPr lang="zh-CN" altLang="en-US" dirty="0"/>
              <a:t> </a:t>
            </a:r>
            <a:r>
              <a:rPr lang="en-US" altLang="zh-CN" dirty="0"/>
              <a:t>a</a:t>
            </a:r>
            <a:r>
              <a:rPr lang="zh-CN" altLang="en-US" dirty="0"/>
              <a:t> </a:t>
            </a:r>
            <a:r>
              <a:rPr lang="en-US" altLang="zh-CN" dirty="0"/>
              <a:t>soft</a:t>
            </a:r>
            <a:r>
              <a:rPr lang="zh-CN" altLang="en-US" dirty="0"/>
              <a:t> </a:t>
            </a:r>
            <a:r>
              <a:rPr lang="en-US" altLang="zh-CN" dirty="0"/>
              <a:t>attention</a:t>
            </a:r>
            <a:r>
              <a:rPr lang="zh-CN" altLang="en-US" dirty="0"/>
              <a:t> </a:t>
            </a:r>
            <a:r>
              <a:rPr lang="en-US" altLang="zh-CN" dirty="0"/>
              <a:t>over</a:t>
            </a:r>
            <a:r>
              <a:rPr lang="zh-CN" altLang="en-US" dirty="0"/>
              <a:t> </a:t>
            </a:r>
            <a:r>
              <a:rPr lang="en-US" altLang="zh-CN" dirty="0"/>
              <a:t>all</a:t>
            </a:r>
            <a:r>
              <a:rPr lang="zh-CN" altLang="en-US" dirty="0"/>
              <a:t> </a:t>
            </a:r>
            <a:r>
              <a:rPr lang="en-US" altLang="zh-CN" dirty="0"/>
              <a:t>the</a:t>
            </a:r>
            <a:r>
              <a:rPr lang="zh-CN" altLang="en-US" dirty="0"/>
              <a:t> </a:t>
            </a:r>
            <a:r>
              <a:rPr lang="en-US" altLang="zh-CN" b="1" dirty="0"/>
              <a:t>stored</a:t>
            </a:r>
            <a:r>
              <a:rPr lang="zh-CN" altLang="en-US" b="1" dirty="0"/>
              <a:t> </a:t>
            </a:r>
            <a:r>
              <a:rPr lang="en-US" altLang="zh-CN" b="1" dirty="0"/>
              <a:t>visual</a:t>
            </a:r>
            <a:r>
              <a:rPr lang="zh-CN" altLang="en-US" b="1" dirty="0"/>
              <a:t> </a:t>
            </a:r>
            <a:r>
              <a:rPr lang="en-US" altLang="zh-CN" b="1" dirty="0"/>
              <a:t>attentions</a:t>
            </a:r>
            <a:r>
              <a:rPr lang="zh-CN" altLang="en-US" b="1" dirty="0"/>
              <a:t> </a:t>
            </a:r>
            <a:r>
              <a:rPr lang="en-US" altLang="zh-CN" dirty="0"/>
              <a:t>for</a:t>
            </a:r>
            <a:r>
              <a:rPr lang="zh-CN" altLang="en-US" dirty="0"/>
              <a:t> </a:t>
            </a:r>
            <a:r>
              <a:rPr lang="en-US" altLang="zh-CN" dirty="0"/>
              <a:t>refinement</a:t>
            </a:r>
          </a:p>
          <a:p>
            <a:pPr marL="285750" indent="-285750">
              <a:lnSpc>
                <a:spcPct val="150000"/>
              </a:lnSpc>
              <a:buFont typeface="Arial" panose="020B0604020202020204" pitchFamily="34" charset="0"/>
              <a:buChar char="•"/>
            </a:pPr>
            <a:r>
              <a:rPr lang="en-US" altLang="zh-CN" dirty="0"/>
              <a:t>Human</a:t>
            </a:r>
            <a:r>
              <a:rPr lang="zh-CN" altLang="en-US" dirty="0"/>
              <a:t> </a:t>
            </a:r>
            <a:r>
              <a:rPr lang="en-US" altLang="zh-CN" b="1" dirty="0"/>
              <a:t>rarely</a:t>
            </a:r>
            <a:r>
              <a:rPr lang="zh-CN" altLang="en-US" b="1" dirty="0"/>
              <a:t> </a:t>
            </a:r>
            <a:r>
              <a:rPr lang="en-US" altLang="zh-CN" b="1" dirty="0"/>
              <a:t>remember</a:t>
            </a:r>
            <a:r>
              <a:rPr lang="zh-CN" altLang="en-US" b="1" dirty="0"/>
              <a:t> </a:t>
            </a:r>
            <a:r>
              <a:rPr lang="en-US" altLang="zh-CN" dirty="0"/>
              <a:t>all</a:t>
            </a:r>
            <a:r>
              <a:rPr lang="zh-CN" altLang="en-US" dirty="0"/>
              <a:t> </a:t>
            </a:r>
            <a:r>
              <a:rPr lang="en-US" altLang="zh-CN" dirty="0"/>
              <a:t>their</a:t>
            </a:r>
            <a:r>
              <a:rPr lang="zh-CN" altLang="en-US" dirty="0"/>
              <a:t> </a:t>
            </a:r>
            <a:r>
              <a:rPr lang="en-US" altLang="zh-CN" dirty="0"/>
              <a:t>previous</a:t>
            </a:r>
            <a:r>
              <a:rPr lang="zh-CN" altLang="en-US" dirty="0"/>
              <a:t> </a:t>
            </a:r>
            <a:r>
              <a:rPr lang="en-US" altLang="zh-CN" b="1" dirty="0"/>
              <a:t>visual</a:t>
            </a:r>
            <a:r>
              <a:rPr lang="zh-CN" altLang="en-US" b="1" dirty="0"/>
              <a:t> </a:t>
            </a:r>
            <a:r>
              <a:rPr lang="en-US" altLang="zh-CN" b="1" dirty="0"/>
              <a:t>attentions</a:t>
            </a:r>
            <a:r>
              <a:rPr lang="en-US" altLang="zh-CN" dirty="0"/>
              <a:t>,</a:t>
            </a:r>
            <a:r>
              <a:rPr lang="zh-CN" altLang="en-US" dirty="0"/>
              <a:t> </a:t>
            </a:r>
            <a:r>
              <a:rPr lang="en-US" altLang="zh-CN" dirty="0"/>
              <a:t>and</a:t>
            </a:r>
            <a:r>
              <a:rPr lang="zh-CN" altLang="en-US" dirty="0"/>
              <a:t> </a:t>
            </a:r>
            <a:r>
              <a:rPr lang="en-US" altLang="zh-CN" dirty="0"/>
              <a:t>only</a:t>
            </a:r>
            <a:r>
              <a:rPr lang="zh-CN" altLang="en-US" dirty="0"/>
              <a:t> </a:t>
            </a:r>
            <a:r>
              <a:rPr lang="en-US" altLang="zh-CN" b="1" dirty="0"/>
              <a:t>review</a:t>
            </a:r>
            <a:r>
              <a:rPr lang="zh-CN" altLang="en-US" b="1" dirty="0"/>
              <a:t> </a:t>
            </a:r>
            <a:r>
              <a:rPr lang="en-US" altLang="zh-CN" b="1" dirty="0"/>
              <a:t>the</a:t>
            </a:r>
            <a:r>
              <a:rPr lang="zh-CN" altLang="en-US" b="1" dirty="0"/>
              <a:t> </a:t>
            </a:r>
            <a:r>
              <a:rPr lang="en-US" altLang="zh-CN" b="1" dirty="0"/>
              <a:t>topic-related</a:t>
            </a:r>
            <a:r>
              <a:rPr lang="zh-CN" altLang="en-US" b="1" dirty="0"/>
              <a:t> </a:t>
            </a:r>
            <a:r>
              <a:rPr lang="en-US" altLang="zh-CN" b="1" dirty="0"/>
              <a:t>dialog</a:t>
            </a:r>
            <a:r>
              <a:rPr lang="zh-CN" altLang="en-US" b="1" dirty="0"/>
              <a:t> </a:t>
            </a:r>
            <a:r>
              <a:rPr lang="en-US" altLang="zh-CN" b="1" dirty="0"/>
              <a:t>history</a:t>
            </a:r>
            <a:r>
              <a:rPr lang="zh-CN" altLang="en-US" dirty="0"/>
              <a:t> </a:t>
            </a:r>
            <a:r>
              <a:rPr lang="en-US" altLang="zh-CN" dirty="0"/>
              <a:t>when</a:t>
            </a:r>
            <a:r>
              <a:rPr lang="zh-CN" altLang="en-US" dirty="0"/>
              <a:t> </a:t>
            </a:r>
            <a:r>
              <a:rPr lang="en-US" altLang="zh-CN" dirty="0"/>
              <a:t>confused</a:t>
            </a:r>
            <a:r>
              <a:rPr lang="zh-CN" altLang="en-US" dirty="0"/>
              <a:t> </a:t>
            </a:r>
            <a:r>
              <a:rPr lang="en-US" altLang="zh-CN" dirty="0"/>
              <a:t>with</a:t>
            </a:r>
            <a:r>
              <a:rPr lang="zh-CN" altLang="en-US" dirty="0"/>
              <a:t> </a:t>
            </a:r>
            <a:r>
              <a:rPr lang="en-US" altLang="zh-CN" dirty="0"/>
              <a:t>ambiguous</a:t>
            </a:r>
            <a:r>
              <a:rPr lang="zh-CN" altLang="en-US" dirty="0"/>
              <a:t> </a:t>
            </a:r>
            <a:r>
              <a:rPr lang="en-US" altLang="zh-CN" dirty="0"/>
              <a:t>question</a:t>
            </a:r>
          </a:p>
          <a:p>
            <a:pPr marL="285750" indent="-285750">
              <a:lnSpc>
                <a:spcPct val="150000"/>
              </a:lnSpc>
              <a:buFont typeface="Arial" panose="020B0604020202020204" pitchFamily="34" charset="0"/>
              <a:buChar char="•"/>
            </a:pPr>
            <a:r>
              <a:rPr lang="en-US" altLang="zh-CN" dirty="0"/>
              <a:t>expect</a:t>
            </a:r>
            <a:r>
              <a:rPr lang="zh-CN" altLang="en-US" dirty="0"/>
              <a:t> </a:t>
            </a:r>
            <a:r>
              <a:rPr lang="en-US" altLang="zh-CN" dirty="0"/>
              <a:t>our</a:t>
            </a:r>
            <a:r>
              <a:rPr lang="zh-CN" altLang="en-US" dirty="0"/>
              <a:t> </a:t>
            </a:r>
            <a:r>
              <a:rPr lang="en-US" altLang="zh-CN" dirty="0"/>
              <a:t>dialog</a:t>
            </a:r>
            <a:r>
              <a:rPr lang="zh-CN" altLang="en-US" dirty="0"/>
              <a:t> </a:t>
            </a:r>
            <a:r>
              <a:rPr lang="en-US" altLang="zh-CN" dirty="0"/>
              <a:t>agent</a:t>
            </a:r>
            <a:r>
              <a:rPr lang="zh-CN" altLang="en-US" dirty="0"/>
              <a:t> </a:t>
            </a:r>
            <a:r>
              <a:rPr lang="en-US" altLang="zh-CN" dirty="0"/>
              <a:t>to</a:t>
            </a:r>
            <a:r>
              <a:rPr lang="zh-CN" altLang="en-US" dirty="0"/>
              <a:t> </a:t>
            </a:r>
            <a:r>
              <a:rPr lang="en-US" altLang="zh-CN" b="1" dirty="0"/>
              <a:t>selectively</a:t>
            </a:r>
            <a:r>
              <a:rPr lang="zh-CN" altLang="en-US" b="1" dirty="0"/>
              <a:t> </a:t>
            </a:r>
            <a:r>
              <a:rPr lang="en-US" altLang="zh-CN" b="1" dirty="0"/>
              <a:t>review</a:t>
            </a:r>
            <a:r>
              <a:rPr lang="zh-CN" altLang="en-US" b="1" dirty="0"/>
              <a:t> </a:t>
            </a:r>
            <a:r>
              <a:rPr lang="en-US" altLang="zh-CN" b="1" dirty="0"/>
              <a:t>the</a:t>
            </a:r>
            <a:r>
              <a:rPr lang="zh-CN" altLang="en-US" b="1" dirty="0"/>
              <a:t> </a:t>
            </a:r>
            <a:r>
              <a:rPr lang="en-US" altLang="zh-CN" b="1" dirty="0"/>
              <a:t>dialog</a:t>
            </a:r>
            <a:r>
              <a:rPr lang="zh-CN" altLang="en-US" b="1" dirty="0"/>
              <a:t> </a:t>
            </a:r>
            <a:r>
              <a:rPr lang="en-US" altLang="zh-CN" b="1" dirty="0"/>
              <a:t>history</a:t>
            </a:r>
            <a:r>
              <a:rPr lang="en-US" altLang="zh-CN" dirty="0"/>
              <a:t>.</a:t>
            </a:r>
          </a:p>
        </p:txBody>
      </p:sp>
    </p:spTree>
    <p:extLst>
      <p:ext uri="{BB962C8B-B14F-4D97-AF65-F5344CB8AC3E}">
        <p14:creationId xmlns:p14="http://schemas.microsoft.com/office/powerpoint/2010/main" val="121844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CFE129A-0709-BC44-A44B-11A5E2B5C9AB}"/>
              </a:ext>
            </a:extLst>
          </p:cNvPr>
          <p:cNvSpPr txBox="1"/>
          <p:nvPr/>
        </p:nvSpPr>
        <p:spPr>
          <a:xfrm>
            <a:off x="568712" y="412596"/>
            <a:ext cx="2274849" cy="461665"/>
          </a:xfrm>
          <a:prstGeom prst="rect">
            <a:avLst/>
          </a:prstGeom>
          <a:noFill/>
        </p:spPr>
        <p:txBody>
          <a:bodyPr wrap="square" rtlCol="0">
            <a:spAutoFit/>
          </a:bodyPr>
          <a:lstStyle/>
          <a:p>
            <a:r>
              <a:rPr kumimoji="1" lang="en-US" altLang="zh-CN" sz="2400" b="1" dirty="0"/>
              <a:t>Approach</a:t>
            </a:r>
            <a:endParaRPr kumimoji="1" lang="zh-CN" altLang="en-US" sz="2400" b="1" dirty="0"/>
          </a:p>
        </p:txBody>
      </p:sp>
      <p:pic>
        <p:nvPicPr>
          <p:cNvPr id="5" name="图片 4">
            <a:extLst>
              <a:ext uri="{FF2B5EF4-FFF2-40B4-BE49-F238E27FC236}">
                <a16:creationId xmlns:a16="http://schemas.microsoft.com/office/drawing/2014/main" id="{B4274381-82EA-254B-9849-3FBBA14BC9DC}"/>
              </a:ext>
            </a:extLst>
          </p:cNvPr>
          <p:cNvPicPr>
            <a:picLocks noChangeAspect="1"/>
          </p:cNvPicPr>
          <p:nvPr/>
        </p:nvPicPr>
        <p:blipFill>
          <a:blip r:embed="rId2"/>
          <a:stretch>
            <a:fillRect/>
          </a:stretch>
        </p:blipFill>
        <p:spPr>
          <a:xfrm>
            <a:off x="568712" y="1326995"/>
            <a:ext cx="5896727" cy="3459976"/>
          </a:xfrm>
          <a:prstGeom prst="rect">
            <a:avLst/>
          </a:prstGeom>
        </p:spPr>
      </p:pic>
      <p:sp>
        <p:nvSpPr>
          <p:cNvPr id="6" name="文本框 5">
            <a:extLst>
              <a:ext uri="{FF2B5EF4-FFF2-40B4-BE49-F238E27FC236}">
                <a16:creationId xmlns:a16="http://schemas.microsoft.com/office/drawing/2014/main" id="{1E3D309F-AB86-C647-86DE-85C0F0808603}"/>
              </a:ext>
            </a:extLst>
          </p:cNvPr>
          <p:cNvSpPr txBox="1"/>
          <p:nvPr/>
        </p:nvSpPr>
        <p:spPr>
          <a:xfrm>
            <a:off x="6735336" y="1583473"/>
            <a:ext cx="4650058" cy="2543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b="1" dirty="0"/>
              <a:t>INFER module</a:t>
            </a:r>
            <a:r>
              <a:rPr kumimoji="1" lang="en-US" altLang="zh-CN" dirty="0"/>
              <a:t>: assert the recursion termination condition and compute visual feature fusion weight</a:t>
            </a:r>
          </a:p>
          <a:p>
            <a:pPr marL="285750" indent="-285750">
              <a:lnSpc>
                <a:spcPct val="150000"/>
              </a:lnSpc>
              <a:buFont typeface="Arial" panose="020B0604020202020204" pitchFamily="34" charset="0"/>
              <a:buChar char="•"/>
            </a:pPr>
            <a:r>
              <a:rPr kumimoji="1" lang="en-US" altLang="zh-CN" b="1" dirty="0"/>
              <a:t>PAIR module</a:t>
            </a:r>
            <a:r>
              <a:rPr kumimoji="1" lang="en-US" altLang="zh-CN" dirty="0"/>
              <a:t>: return the paired round</a:t>
            </a:r>
          </a:p>
          <a:p>
            <a:pPr marL="285750" indent="-285750">
              <a:lnSpc>
                <a:spcPct val="150000"/>
              </a:lnSpc>
              <a:buFont typeface="Arial" panose="020B0604020202020204" pitchFamily="34" charset="0"/>
              <a:buChar char="•"/>
            </a:pPr>
            <a:r>
              <a:rPr kumimoji="1" lang="en-US" altLang="zh-CN" b="1" dirty="0"/>
              <a:t>ATT module</a:t>
            </a:r>
            <a:r>
              <a:rPr kumimoji="1" lang="en-US" altLang="zh-CN" dirty="0"/>
              <a:t>: calculate question-guided visual attention</a:t>
            </a:r>
          </a:p>
        </p:txBody>
      </p:sp>
    </p:spTree>
    <p:extLst>
      <p:ext uri="{BB962C8B-B14F-4D97-AF65-F5344CB8AC3E}">
        <p14:creationId xmlns:p14="http://schemas.microsoft.com/office/powerpoint/2010/main" val="378931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DAD6AA2-210C-E244-A0DA-2F3E2892AD01}"/>
              </a:ext>
            </a:extLst>
          </p:cNvPr>
          <p:cNvPicPr>
            <a:picLocks noChangeAspect="1"/>
          </p:cNvPicPr>
          <p:nvPr/>
        </p:nvPicPr>
        <p:blipFill>
          <a:blip r:embed="rId2"/>
          <a:stretch>
            <a:fillRect/>
          </a:stretch>
        </p:blipFill>
        <p:spPr>
          <a:xfrm>
            <a:off x="628342" y="286989"/>
            <a:ext cx="4712622" cy="2824201"/>
          </a:xfrm>
          <a:prstGeom prst="rect">
            <a:avLst/>
          </a:prstGeom>
        </p:spPr>
      </p:pic>
      <p:pic>
        <p:nvPicPr>
          <p:cNvPr id="5" name="图片 4">
            <a:extLst>
              <a:ext uri="{FF2B5EF4-FFF2-40B4-BE49-F238E27FC236}">
                <a16:creationId xmlns:a16="http://schemas.microsoft.com/office/drawing/2014/main" id="{FDFDB49D-5486-CD49-A1FC-67E53DFE4F3A}"/>
              </a:ext>
            </a:extLst>
          </p:cNvPr>
          <p:cNvPicPr>
            <a:picLocks noChangeAspect="1"/>
          </p:cNvPicPr>
          <p:nvPr/>
        </p:nvPicPr>
        <p:blipFill>
          <a:blip r:embed="rId3"/>
          <a:stretch>
            <a:fillRect/>
          </a:stretch>
        </p:blipFill>
        <p:spPr>
          <a:xfrm>
            <a:off x="628342" y="3429000"/>
            <a:ext cx="4728792" cy="2984189"/>
          </a:xfrm>
          <a:prstGeom prst="rect">
            <a:avLst/>
          </a:prstGeom>
        </p:spPr>
      </p:pic>
      <p:pic>
        <p:nvPicPr>
          <p:cNvPr id="6" name="图片 5">
            <a:extLst>
              <a:ext uri="{FF2B5EF4-FFF2-40B4-BE49-F238E27FC236}">
                <a16:creationId xmlns:a16="http://schemas.microsoft.com/office/drawing/2014/main" id="{43B05191-5CD4-7745-A15E-5055C8EE31FE}"/>
              </a:ext>
            </a:extLst>
          </p:cNvPr>
          <p:cNvPicPr>
            <a:picLocks noChangeAspect="1"/>
          </p:cNvPicPr>
          <p:nvPr/>
        </p:nvPicPr>
        <p:blipFill>
          <a:blip r:embed="rId4"/>
          <a:stretch>
            <a:fillRect/>
          </a:stretch>
        </p:blipFill>
        <p:spPr>
          <a:xfrm>
            <a:off x="5933842" y="3429000"/>
            <a:ext cx="5780494" cy="3073400"/>
          </a:xfrm>
          <a:prstGeom prst="rect">
            <a:avLst/>
          </a:prstGeom>
        </p:spPr>
      </p:pic>
      <p:pic>
        <p:nvPicPr>
          <p:cNvPr id="7" name="图片 6">
            <a:extLst>
              <a:ext uri="{FF2B5EF4-FFF2-40B4-BE49-F238E27FC236}">
                <a16:creationId xmlns:a16="http://schemas.microsoft.com/office/drawing/2014/main" id="{2A28523A-74C3-DC4A-AF12-0C29955A622E}"/>
              </a:ext>
            </a:extLst>
          </p:cNvPr>
          <p:cNvPicPr>
            <a:picLocks noChangeAspect="1"/>
          </p:cNvPicPr>
          <p:nvPr/>
        </p:nvPicPr>
        <p:blipFill>
          <a:blip r:embed="rId5"/>
          <a:stretch>
            <a:fillRect/>
          </a:stretch>
        </p:blipFill>
        <p:spPr>
          <a:xfrm>
            <a:off x="5801489" y="711664"/>
            <a:ext cx="6045200" cy="1974850"/>
          </a:xfrm>
          <a:prstGeom prst="rect">
            <a:avLst/>
          </a:prstGeom>
        </p:spPr>
      </p:pic>
    </p:spTree>
    <p:extLst>
      <p:ext uri="{BB962C8B-B14F-4D97-AF65-F5344CB8AC3E}">
        <p14:creationId xmlns:p14="http://schemas.microsoft.com/office/powerpoint/2010/main" val="300255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6880603-24C2-D343-B0A9-72ABC6AD6830}"/>
              </a:ext>
            </a:extLst>
          </p:cNvPr>
          <p:cNvSpPr txBox="1"/>
          <p:nvPr/>
        </p:nvSpPr>
        <p:spPr>
          <a:xfrm>
            <a:off x="669073" y="755180"/>
            <a:ext cx="3702205" cy="461665"/>
          </a:xfrm>
          <a:prstGeom prst="rect">
            <a:avLst/>
          </a:prstGeom>
          <a:noFill/>
        </p:spPr>
        <p:txBody>
          <a:bodyPr wrap="square" rtlCol="0">
            <a:spAutoFit/>
          </a:bodyPr>
          <a:lstStyle/>
          <a:p>
            <a:r>
              <a:rPr kumimoji="1" lang="en-US" altLang="zh-CN" sz="2400" b="1" dirty="0"/>
              <a:t>Feature</a:t>
            </a:r>
            <a:r>
              <a:rPr kumimoji="1" lang="zh-CN" altLang="en-US" sz="2400" b="1" dirty="0"/>
              <a:t> </a:t>
            </a:r>
            <a:r>
              <a:rPr kumimoji="1" lang="en-US" altLang="zh-CN" sz="2400" b="1" dirty="0"/>
              <a:t>Representation</a:t>
            </a:r>
            <a:endParaRPr kumimoji="1" lang="zh-CN" altLang="en-US" sz="2400" b="1" dirty="0"/>
          </a:p>
        </p:txBody>
      </p:sp>
      <p:pic>
        <p:nvPicPr>
          <p:cNvPr id="5" name="图片 4">
            <a:extLst>
              <a:ext uri="{FF2B5EF4-FFF2-40B4-BE49-F238E27FC236}">
                <a16:creationId xmlns:a16="http://schemas.microsoft.com/office/drawing/2014/main" id="{B43CB360-C306-6149-9F7B-703CC53D19A9}"/>
              </a:ext>
            </a:extLst>
          </p:cNvPr>
          <p:cNvPicPr>
            <a:picLocks noChangeAspect="1"/>
          </p:cNvPicPr>
          <p:nvPr/>
        </p:nvPicPr>
        <p:blipFill>
          <a:blip r:embed="rId2"/>
          <a:stretch>
            <a:fillRect/>
          </a:stretch>
        </p:blipFill>
        <p:spPr>
          <a:xfrm>
            <a:off x="975732" y="3587306"/>
            <a:ext cx="3395546" cy="565924"/>
          </a:xfrm>
          <a:prstGeom prst="rect">
            <a:avLst/>
          </a:prstGeom>
        </p:spPr>
      </p:pic>
      <p:pic>
        <p:nvPicPr>
          <p:cNvPr id="6" name="图片 5">
            <a:extLst>
              <a:ext uri="{FF2B5EF4-FFF2-40B4-BE49-F238E27FC236}">
                <a16:creationId xmlns:a16="http://schemas.microsoft.com/office/drawing/2014/main" id="{C8ED572C-4B02-5C46-9746-4F2FF2419F30}"/>
              </a:ext>
            </a:extLst>
          </p:cNvPr>
          <p:cNvPicPr>
            <a:picLocks noChangeAspect="1"/>
          </p:cNvPicPr>
          <p:nvPr/>
        </p:nvPicPr>
        <p:blipFill>
          <a:blip r:embed="rId3"/>
          <a:stretch>
            <a:fillRect/>
          </a:stretch>
        </p:blipFill>
        <p:spPr>
          <a:xfrm>
            <a:off x="5232865" y="1805077"/>
            <a:ext cx="6119076" cy="2898510"/>
          </a:xfrm>
          <a:prstGeom prst="rect">
            <a:avLst/>
          </a:prstGeom>
        </p:spPr>
      </p:pic>
      <p:sp>
        <p:nvSpPr>
          <p:cNvPr id="7" name="矩形 6">
            <a:extLst>
              <a:ext uri="{FF2B5EF4-FFF2-40B4-BE49-F238E27FC236}">
                <a16:creationId xmlns:a16="http://schemas.microsoft.com/office/drawing/2014/main" id="{F500665C-4E99-024C-8938-9CC12B0C8D66}"/>
              </a:ext>
            </a:extLst>
          </p:cNvPr>
          <p:cNvSpPr/>
          <p:nvPr/>
        </p:nvSpPr>
        <p:spPr>
          <a:xfrm>
            <a:off x="940420" y="1957759"/>
            <a:ext cx="3894848" cy="1296573"/>
          </a:xfrm>
          <a:prstGeom prst="rect">
            <a:avLst/>
          </a:prstGeom>
        </p:spPr>
        <p:txBody>
          <a:bodyPr wrap="square">
            <a:spAutoFit/>
          </a:bodyPr>
          <a:lstStyle/>
          <a:p>
            <a:pPr>
              <a:lnSpc>
                <a:spcPct val="150000"/>
              </a:lnSpc>
            </a:pPr>
            <a:r>
              <a:rPr lang="en-US" altLang="zh-CN" dirty="0"/>
              <a:t>filtered</a:t>
            </a:r>
            <a:r>
              <a:rPr lang="zh-CN" altLang="en-US" dirty="0"/>
              <a:t> </a:t>
            </a:r>
            <a:r>
              <a:rPr lang="en-US" altLang="zh-CN" dirty="0"/>
              <a:t>visual</a:t>
            </a:r>
            <a:r>
              <a:rPr lang="zh-CN" altLang="en-US" dirty="0"/>
              <a:t> </a:t>
            </a:r>
            <a:r>
              <a:rPr lang="en-US" altLang="zh-CN" dirty="0"/>
              <a:t>feature</a:t>
            </a:r>
            <a:r>
              <a:rPr lang="zh-CN" altLang="en-US" dirty="0"/>
              <a:t> </a:t>
            </a:r>
            <a:r>
              <a:rPr lang="en-US" altLang="zh-CN" dirty="0"/>
              <a:t>+</a:t>
            </a:r>
            <a:r>
              <a:rPr lang="zh-CN" altLang="en-US" dirty="0"/>
              <a:t> </a:t>
            </a:r>
            <a:endParaRPr lang="en-US" altLang="zh-CN" dirty="0"/>
          </a:p>
          <a:p>
            <a:pPr>
              <a:lnSpc>
                <a:spcPct val="150000"/>
              </a:lnSpc>
            </a:pPr>
            <a:r>
              <a:rPr lang="en-US" altLang="zh-CN" dirty="0"/>
              <a:t>answering-aware</a:t>
            </a:r>
            <a:r>
              <a:rPr lang="zh-CN" altLang="en-US" dirty="0"/>
              <a:t> </a:t>
            </a:r>
            <a:r>
              <a:rPr lang="en-US" altLang="zh-CN" dirty="0"/>
              <a:t>question</a:t>
            </a:r>
            <a:r>
              <a:rPr lang="zh-CN" altLang="en-US" dirty="0"/>
              <a:t> </a:t>
            </a:r>
            <a:r>
              <a:rPr lang="en-US" altLang="zh-CN" dirty="0"/>
              <a:t>feature</a:t>
            </a:r>
            <a:r>
              <a:rPr lang="zh-CN" altLang="en-US" dirty="0"/>
              <a:t> </a:t>
            </a:r>
            <a:r>
              <a:rPr lang="en-US" altLang="zh-CN" dirty="0"/>
              <a:t>+</a:t>
            </a:r>
            <a:r>
              <a:rPr lang="zh-CN" altLang="en-US" dirty="0"/>
              <a:t> </a:t>
            </a:r>
            <a:endParaRPr lang="en-US" altLang="zh-CN" dirty="0"/>
          </a:p>
          <a:p>
            <a:pPr>
              <a:lnSpc>
                <a:spcPct val="150000"/>
              </a:lnSpc>
            </a:pPr>
            <a:r>
              <a:rPr lang="en-US" altLang="zh-CN" dirty="0"/>
              <a:t>fact</a:t>
            </a:r>
            <a:r>
              <a:rPr lang="zh-CN" altLang="en-US" dirty="0"/>
              <a:t> </a:t>
            </a:r>
            <a:r>
              <a:rPr lang="en-US" altLang="zh-CN" dirty="0"/>
              <a:t>embedding</a:t>
            </a:r>
            <a:endParaRPr lang="zh-CN" altLang="en-US" dirty="0"/>
          </a:p>
        </p:txBody>
      </p:sp>
    </p:spTree>
    <p:extLst>
      <p:ext uri="{BB962C8B-B14F-4D97-AF65-F5344CB8AC3E}">
        <p14:creationId xmlns:p14="http://schemas.microsoft.com/office/powerpoint/2010/main" val="398353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A96466F-EAD0-4144-8926-0D6DF942D733}"/>
              </a:ext>
            </a:extLst>
          </p:cNvPr>
          <p:cNvPicPr>
            <a:picLocks noChangeAspect="1"/>
          </p:cNvPicPr>
          <p:nvPr/>
        </p:nvPicPr>
        <p:blipFill>
          <a:blip r:embed="rId2"/>
          <a:stretch>
            <a:fillRect/>
          </a:stretch>
        </p:blipFill>
        <p:spPr>
          <a:xfrm>
            <a:off x="677008" y="561450"/>
            <a:ext cx="10837983" cy="5735099"/>
          </a:xfrm>
          <a:prstGeom prst="rect">
            <a:avLst/>
          </a:prstGeom>
        </p:spPr>
      </p:pic>
    </p:spTree>
    <p:extLst>
      <p:ext uri="{BB962C8B-B14F-4D97-AF65-F5344CB8AC3E}">
        <p14:creationId xmlns:p14="http://schemas.microsoft.com/office/powerpoint/2010/main" val="289737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23CA6CF-DAA3-054F-999C-1BDCC02E0A8F}"/>
              </a:ext>
            </a:extLst>
          </p:cNvPr>
          <p:cNvPicPr>
            <a:picLocks noChangeAspect="1"/>
          </p:cNvPicPr>
          <p:nvPr/>
        </p:nvPicPr>
        <p:blipFill>
          <a:blip r:embed="rId2"/>
          <a:stretch>
            <a:fillRect/>
          </a:stretch>
        </p:blipFill>
        <p:spPr>
          <a:xfrm>
            <a:off x="6405176" y="165222"/>
            <a:ext cx="4478416" cy="3348652"/>
          </a:xfrm>
          <a:prstGeom prst="rect">
            <a:avLst/>
          </a:prstGeom>
        </p:spPr>
      </p:pic>
      <p:pic>
        <p:nvPicPr>
          <p:cNvPr id="5" name="图片 4">
            <a:extLst>
              <a:ext uri="{FF2B5EF4-FFF2-40B4-BE49-F238E27FC236}">
                <a16:creationId xmlns:a16="http://schemas.microsoft.com/office/drawing/2014/main" id="{860DD795-DD85-D846-8D93-1077A96E514F}"/>
              </a:ext>
            </a:extLst>
          </p:cNvPr>
          <p:cNvPicPr>
            <a:picLocks noChangeAspect="1"/>
          </p:cNvPicPr>
          <p:nvPr/>
        </p:nvPicPr>
        <p:blipFill>
          <a:blip r:embed="rId3"/>
          <a:stretch>
            <a:fillRect/>
          </a:stretch>
        </p:blipFill>
        <p:spPr>
          <a:xfrm>
            <a:off x="5794159" y="3598436"/>
            <a:ext cx="5974895" cy="3004014"/>
          </a:xfrm>
          <a:prstGeom prst="rect">
            <a:avLst/>
          </a:prstGeom>
        </p:spPr>
      </p:pic>
      <p:pic>
        <p:nvPicPr>
          <p:cNvPr id="6" name="图片 5">
            <a:extLst>
              <a:ext uri="{FF2B5EF4-FFF2-40B4-BE49-F238E27FC236}">
                <a16:creationId xmlns:a16="http://schemas.microsoft.com/office/drawing/2014/main" id="{9EC613F9-50CB-6140-A676-0E1F876323AC}"/>
              </a:ext>
            </a:extLst>
          </p:cNvPr>
          <p:cNvPicPr>
            <a:picLocks noChangeAspect="1"/>
          </p:cNvPicPr>
          <p:nvPr/>
        </p:nvPicPr>
        <p:blipFill>
          <a:blip r:embed="rId4"/>
          <a:stretch>
            <a:fillRect/>
          </a:stretch>
        </p:blipFill>
        <p:spPr>
          <a:xfrm>
            <a:off x="0" y="1170413"/>
            <a:ext cx="5322936" cy="3468494"/>
          </a:xfrm>
          <a:prstGeom prst="rect">
            <a:avLst/>
          </a:prstGeom>
        </p:spPr>
      </p:pic>
    </p:spTree>
    <p:extLst>
      <p:ext uri="{BB962C8B-B14F-4D97-AF65-F5344CB8AC3E}">
        <p14:creationId xmlns:p14="http://schemas.microsoft.com/office/powerpoint/2010/main" val="13877223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192</Words>
  <Application>Microsoft Macintosh PowerPoint</Application>
  <PresentationFormat>宽屏</PresentationFormat>
  <Paragraphs>19</Paragraphs>
  <Slides>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8</vt:i4>
      </vt:variant>
    </vt:vector>
  </HeadingPairs>
  <TitlesOfParts>
    <vt:vector size="12" baseType="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bcbcd983</dc:creator>
  <cp:lastModifiedBy>bcbcd983</cp:lastModifiedBy>
  <cp:revision>16</cp:revision>
  <dcterms:created xsi:type="dcterms:W3CDTF">2020-03-29T03:26:48Z</dcterms:created>
  <dcterms:modified xsi:type="dcterms:W3CDTF">2020-03-29T11:26:55Z</dcterms:modified>
</cp:coreProperties>
</file>