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3" r:id="rId5"/>
    <p:sldId id="260" r:id="rId6"/>
    <p:sldId id="264" r:id="rId7"/>
    <p:sldId id="265" r:id="rId8"/>
    <p:sldId id="266" r:id="rId9"/>
    <p:sldId id="261" r:id="rId10"/>
    <p:sldId id="262"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8" autoAdjust="0"/>
    <p:restoredTop sz="59388" autoAdjust="0"/>
  </p:normalViewPr>
  <p:slideViewPr>
    <p:cSldViewPr snapToGrid="0">
      <p:cViewPr varScale="1">
        <p:scale>
          <a:sx n="67" d="100"/>
          <a:sy n="67" d="100"/>
        </p:scale>
        <p:origin x="20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6A5CC-F556-4715-BA79-E1975541DE4A}" type="datetimeFigureOut">
              <a:rPr lang="zh-CN" altLang="en-US" smtClean="0"/>
              <a:t>2020/1/12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EE6BC-C7F3-42D6-8CCF-7454211C8839}" type="slidenum">
              <a:rPr lang="zh-CN" altLang="en-US" smtClean="0"/>
              <a:t>‹#›</a:t>
            </a:fld>
            <a:endParaRPr lang="zh-CN" altLang="en-US"/>
          </a:p>
        </p:txBody>
      </p:sp>
    </p:spTree>
    <p:extLst>
      <p:ext uri="{BB962C8B-B14F-4D97-AF65-F5344CB8AC3E}">
        <p14:creationId xmlns:p14="http://schemas.microsoft.com/office/powerpoint/2010/main" val="2806975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1</a:t>
            </a:fld>
            <a:endParaRPr lang="zh-CN" altLang="en-US"/>
          </a:p>
        </p:txBody>
      </p:sp>
    </p:spTree>
    <p:extLst>
      <p:ext uri="{BB962C8B-B14F-4D97-AF65-F5344CB8AC3E}">
        <p14:creationId xmlns:p14="http://schemas.microsoft.com/office/powerpoint/2010/main" val="2128334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They evaluated the Max-Coverage feature set for this purpose. The Max Max-Coverage set is that  different version representations concatenate together  . It</a:t>
            </a:r>
            <a:r>
              <a:rPr lang="zh-CN" altLang="en-US" sz="1200" b="0" i="0" u="none" strike="noStrike" kern="1200" baseline="0" dirty="0">
                <a:solidFill>
                  <a:schemeClr val="tx1"/>
                </a:solidFill>
                <a:latin typeface="+mn-lt"/>
                <a:ea typeface="+mn-ea"/>
                <a:cs typeface="+mn-cs"/>
              </a:rPr>
              <a:t> </a:t>
            </a:r>
            <a:r>
              <a:rPr lang="en-US" altLang="zh-CN" sz="1200" b="0" i="0" u="none" strike="noStrike" kern="1200" baseline="0" dirty="0">
                <a:solidFill>
                  <a:schemeClr val="tx1"/>
                </a:solidFill>
                <a:latin typeface="+mn-lt"/>
                <a:ea typeface="+mn-ea"/>
                <a:cs typeface="+mn-cs"/>
              </a:rPr>
              <a:t>works almost same well as the best represents.</a:t>
            </a:r>
          </a:p>
        </p:txBody>
      </p:sp>
      <p:sp>
        <p:nvSpPr>
          <p:cNvPr id="4" name="灯片编号占位符 3"/>
          <p:cNvSpPr>
            <a:spLocks noGrp="1"/>
          </p:cNvSpPr>
          <p:nvPr>
            <p:ph type="sldNum" sz="quarter" idx="5"/>
          </p:nvPr>
        </p:nvSpPr>
        <p:spPr/>
        <p:txBody>
          <a:bodyPr/>
          <a:lstStyle/>
          <a:p>
            <a:fld id="{5D5EE6BC-C7F3-42D6-8CCF-7454211C8839}" type="slidenum">
              <a:rPr lang="zh-CN" altLang="en-US" smtClean="0"/>
              <a:t>10</a:t>
            </a:fld>
            <a:endParaRPr lang="zh-CN" altLang="en-US"/>
          </a:p>
        </p:txBody>
      </p:sp>
    </p:spTree>
    <p:extLst>
      <p:ext uri="{BB962C8B-B14F-4D97-AF65-F5344CB8AC3E}">
        <p14:creationId xmlns:p14="http://schemas.microsoft.com/office/powerpoint/2010/main" val="3498224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Recent researches shows that </a:t>
            </a:r>
            <a:r>
              <a:rPr lang="en-US" altLang="zh-CN" sz="1200" b="0" i="0" u="none" strike="noStrike" kern="1200" baseline="0" dirty="0">
                <a:solidFill>
                  <a:schemeClr val="tx1"/>
                </a:solidFill>
                <a:latin typeface="+mn-lt"/>
                <a:ea typeface="+mn-ea"/>
                <a:cs typeface="+mn-cs"/>
              </a:rPr>
              <a:t>RL could be used to train policies directly on raw images.</a:t>
            </a:r>
          </a:p>
          <a:p>
            <a:r>
              <a:rPr lang="en-US" altLang="zh-CN" sz="1200" b="0" i="0" u="none" strike="noStrike" kern="1200" baseline="0" dirty="0">
                <a:solidFill>
                  <a:schemeClr val="tx1"/>
                </a:solidFill>
                <a:latin typeface="+mn-lt"/>
                <a:ea typeface="+mn-ea"/>
                <a:cs typeface="+mn-cs"/>
              </a:rPr>
              <a:t>But this kind of method  have many problems such 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requires massive amounts of data  which means large sample complexity, and the resulting policies do not transfer well across environments. It is shown in the experiment  that learning from raw images  is not better than a blind agent</a:t>
            </a:r>
          </a:p>
          <a:p>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2</a:t>
            </a:fld>
            <a:endParaRPr lang="zh-CN" altLang="en-US"/>
          </a:p>
        </p:txBody>
      </p:sp>
    </p:spTree>
    <p:extLst>
      <p:ext uri="{BB962C8B-B14F-4D97-AF65-F5344CB8AC3E}">
        <p14:creationId xmlns:p14="http://schemas.microsoft.com/office/powerpoint/2010/main" val="313256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So to solve these problem, This paper suggest to use mid-level visual representations for RL.</a:t>
            </a:r>
          </a:p>
          <a:p>
            <a:r>
              <a:rPr lang="en-US" altLang="zh-CN" sz="1200" b="0" i="0" u="none" strike="noStrike" kern="1200" baseline="0" dirty="0">
                <a:solidFill>
                  <a:schemeClr val="tx1"/>
                </a:solidFill>
                <a:latin typeface="+mn-lt"/>
                <a:ea typeface="+mn-ea"/>
                <a:cs typeface="+mn-cs"/>
              </a:rPr>
              <a:t>One of the goals of computer vision is formulating useful visual priors about the world and developing methods for extracting them. Conventionally, this is done by defining a set of problems, like object detection, depth estimation.</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In this paper</a:t>
            </a:r>
            <a:r>
              <a:rPr lang="zh-CN" altLang="en-US" sz="1200" b="0" i="0" u="none" strike="noStrike" kern="1200" baseline="0" dirty="0">
                <a:solidFill>
                  <a:schemeClr val="tx1"/>
                </a:solidFill>
                <a:latin typeface="+mn-lt"/>
                <a:ea typeface="+mn-ea"/>
                <a:cs typeface="+mn-cs"/>
              </a:rPr>
              <a:t>， </a:t>
            </a:r>
            <a:r>
              <a:rPr lang="en-US" altLang="zh-CN" sz="1200" b="0" i="0" u="none" strike="noStrike" kern="1200" baseline="0" dirty="0">
                <a:solidFill>
                  <a:schemeClr val="tx1"/>
                </a:solidFill>
                <a:latin typeface="+mn-lt"/>
                <a:ea typeface="+mn-ea"/>
                <a:cs typeface="+mn-cs"/>
              </a:rPr>
              <a:t>It study how such standard vision objectives can be used within RL frameworks as mid-level visual representations.</a:t>
            </a:r>
          </a:p>
          <a:p>
            <a:r>
              <a:rPr lang="en-US" altLang="zh-CN" sz="1200" b="0" i="0" u="none" strike="noStrike" kern="1200" baseline="0" dirty="0">
                <a:solidFill>
                  <a:schemeClr val="tx1"/>
                </a:solidFill>
                <a:latin typeface="+mn-lt"/>
                <a:ea typeface="+mn-ea"/>
                <a:cs typeface="+mn-cs"/>
              </a:rPr>
              <a:t>Look at the left picture. The mid-level representations come from a set of neural networks that were each trained, offline, for a specific vision objective.</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 In this way ,it can warp the input distribution between the training set and test set. And then use the mid-level represents to train the agent to learn the downstream policies.</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In this work they test a lot of mid-level representations in different tasks and get some interesting results.</a:t>
            </a:r>
          </a:p>
          <a:p>
            <a:endParaRPr lang="en-US" altLang="zh-CN" sz="1200" b="0" i="0" u="none" strike="noStrike" kern="1200" baseline="0" dirty="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3</a:t>
            </a:fld>
            <a:endParaRPr lang="zh-CN" altLang="en-US"/>
          </a:p>
        </p:txBody>
      </p:sp>
    </p:spTree>
    <p:extLst>
      <p:ext uri="{BB962C8B-B14F-4D97-AF65-F5344CB8AC3E}">
        <p14:creationId xmlns:p14="http://schemas.microsoft.com/office/powerpoint/2010/main" val="292236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These are some experiment settings:</a:t>
            </a:r>
          </a:p>
          <a:p>
            <a:r>
              <a:rPr lang="en-US" altLang="zh-CN" dirty="0"/>
              <a:t>There are three downstream navigation tasks:</a:t>
            </a:r>
          </a:p>
          <a:p>
            <a:r>
              <a:rPr lang="en-US" altLang="zh-CN" sz="1200" dirty="0"/>
              <a:t> the first one : Local Planning: </a:t>
            </a:r>
            <a:r>
              <a:rPr lang="en-US" altLang="zh-CN" sz="1200" b="0" i="0" u="none" strike="noStrike" kern="1200" baseline="0" dirty="0">
                <a:solidFill>
                  <a:schemeClr val="tx1"/>
                </a:solidFill>
                <a:latin typeface="+mn-lt"/>
                <a:ea typeface="+mn-ea"/>
                <a:cs typeface="+mn-cs"/>
              </a:rPr>
              <a:t>The agent must direct itself to a given nonvisual target destination and the destination is specified using coordinates.</a:t>
            </a:r>
          </a:p>
          <a:p>
            <a:r>
              <a:rPr lang="en-US" altLang="zh-CN" sz="1200" b="0" i="0" u="none" strike="noStrike" kern="1200" baseline="0" dirty="0">
                <a:solidFill>
                  <a:schemeClr val="tx1"/>
                </a:solidFill>
                <a:latin typeface="+mn-lt"/>
                <a:ea typeface="+mn-ea"/>
                <a:cs typeface="+mn-cs"/>
              </a:rPr>
              <a:t>The second one :Visual Exploration: The agent must visit as many new parts of the space as quickly as possible</a:t>
            </a:r>
          </a:p>
          <a:p>
            <a:r>
              <a:rPr lang="en-US" altLang="zh-CN" sz="1200" b="0" i="0" u="none" strike="noStrike" kern="1200" baseline="0" dirty="0">
                <a:solidFill>
                  <a:schemeClr val="tx1"/>
                </a:solidFill>
                <a:latin typeface="+mn-lt"/>
                <a:ea typeface="+mn-ea"/>
                <a:cs typeface="+mn-cs"/>
              </a:rPr>
              <a:t>And the third one: Navigation to a Visual Target: In this scenario the agent must locate a specific target object as fast as possible</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The train and test platform are </a:t>
            </a:r>
            <a:r>
              <a:rPr lang="en-US" altLang="zh-CN" dirty="0"/>
              <a:t>Habitat, Gibson, and </a:t>
            </a:r>
            <a:r>
              <a:rPr lang="en-US" altLang="zh-CN" dirty="0" err="1"/>
              <a:t>ViZDoom</a:t>
            </a:r>
            <a:endParaRPr lang="en-US" altLang="zh-CN" dirty="0"/>
          </a:p>
          <a:p>
            <a:endParaRPr lang="en-US" altLang="zh-CN" b="1" dirty="0"/>
          </a:p>
          <a:p>
            <a:r>
              <a:rPr lang="en-US" altLang="zh-CN" b="1" dirty="0"/>
              <a:t>And the mid-level Representations are trained on a dataset of 4 million indoor scenes for a vision objectives offline, which means it doesn’t change during training the agent to learn policy . In this paper it test 24 different computer version representations.</a:t>
            </a:r>
          </a:p>
          <a:p>
            <a:endParaRPr lang="en-US" altLang="zh-CN" b="1" dirty="0"/>
          </a:p>
          <a:p>
            <a:r>
              <a:rPr lang="en-US" altLang="zh-CN" b="1" dirty="0"/>
              <a:t>And there are four different baselines: the first is  RL  </a:t>
            </a:r>
            <a:r>
              <a:rPr lang="en-US" altLang="zh-CN" b="1" dirty="0" err="1"/>
              <a:t>mathod</a:t>
            </a:r>
            <a:r>
              <a:rPr lang="en-US" altLang="zh-CN" b="1" dirty="0"/>
              <a:t> trained on raw picture. The second is a blind agent. It’s input image is always the same one.</a:t>
            </a:r>
          </a:p>
          <a:p>
            <a:endParaRPr lang="en-US" altLang="zh-CN" b="1"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4</a:t>
            </a:fld>
            <a:endParaRPr lang="zh-CN" altLang="en-US"/>
          </a:p>
        </p:txBody>
      </p:sp>
    </p:spTree>
    <p:extLst>
      <p:ext uri="{BB962C8B-B14F-4D97-AF65-F5344CB8AC3E}">
        <p14:creationId xmlns:p14="http://schemas.microsoft.com/office/powerpoint/2010/main" val="418107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three core analysis .</a:t>
            </a:r>
          </a:p>
          <a:p>
            <a:r>
              <a:rPr lang="en-US" altLang="zh-CN" dirty="0"/>
              <a:t>The final performance of the model , they </a:t>
            </a:r>
            <a:r>
              <a:rPr lang="en-US" altLang="zh-CN" sz="1200" b="0" i="0" u="none" strike="noStrike" kern="1200" baseline="0" dirty="0">
                <a:solidFill>
                  <a:schemeClr val="tx1"/>
                </a:solidFill>
                <a:latin typeface="+mn-lt"/>
                <a:ea typeface="+mn-ea"/>
                <a:cs typeface="+mn-cs"/>
              </a:rPr>
              <a:t>evaluate agents in a test space distinct from where the agents were trained.</a:t>
            </a:r>
          </a:p>
          <a:p>
            <a:r>
              <a:rPr lang="en-US" altLang="zh-CN" dirty="0"/>
              <a:t>Generalization, How the agent work in a different environments or longer distance</a:t>
            </a:r>
          </a:p>
          <a:p>
            <a:r>
              <a:rPr lang="en-US" altLang="zh-CN" dirty="0"/>
              <a:t>And Sample Complexity, the number of frames for training</a:t>
            </a:r>
          </a:p>
          <a:p>
            <a:r>
              <a:rPr lang="en-US" altLang="zh-CN" dirty="0"/>
              <a:t>Here are some results</a:t>
            </a:r>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5</a:t>
            </a:fld>
            <a:endParaRPr lang="zh-CN" altLang="en-US"/>
          </a:p>
        </p:txBody>
      </p:sp>
    </p:spTree>
    <p:extLst>
      <p:ext uri="{BB962C8B-B14F-4D97-AF65-F5344CB8AC3E}">
        <p14:creationId xmlns:p14="http://schemas.microsoft.com/office/powerpoint/2010/main" val="646335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picture above shows</a:t>
            </a:r>
            <a:r>
              <a:rPr lang="zh-CN" altLang="en-US" dirty="0"/>
              <a:t> </a:t>
            </a:r>
            <a:r>
              <a:rPr lang="en-US" altLang="zh-CN" dirty="0"/>
              <a:t>the models use mid level-representations works better then the others in test set.</a:t>
            </a:r>
          </a:p>
          <a:p>
            <a:r>
              <a:rPr lang="en-US" altLang="zh-CN" dirty="0"/>
              <a:t>Also, Using use mid level-representations show higher success rate, fewer collisions and less jerk also more robust to noisy sensors</a:t>
            </a:r>
          </a:p>
          <a:p>
            <a:endParaRPr lang="en-US" altLang="zh-CN"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6</a:t>
            </a:fld>
            <a:endParaRPr lang="zh-CN" altLang="en-US"/>
          </a:p>
        </p:txBody>
      </p:sp>
    </p:spTree>
    <p:extLst>
      <p:ext uri="{BB962C8B-B14F-4D97-AF65-F5344CB8AC3E}">
        <p14:creationId xmlns:p14="http://schemas.microsoft.com/office/powerpoint/2010/main" val="3657142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two different </a:t>
            </a:r>
            <a:r>
              <a:rPr lang="en-US" altLang="zh-CN" sz="1200" b="0" i="0" u="none" strike="noStrike" kern="1200" baseline="0" dirty="0">
                <a:solidFill>
                  <a:schemeClr val="tx1"/>
                </a:solidFill>
                <a:latin typeface="+mn-lt"/>
                <a:ea typeface="+mn-ea"/>
                <a:cs typeface="+mn-cs"/>
              </a:rPr>
              <a:t>metrics, the first is how well agent generalizes to the test set of different environments. We can see from the first picture that the scratch is overfit to the training data set, even worse than a blind agent. And using mid-level  representations is better.</a:t>
            </a:r>
          </a:p>
          <a:p>
            <a:r>
              <a:rPr lang="en-US" altLang="zh-CN" sz="1200" b="0" i="0" u="none" strike="noStrike" kern="1200" baseline="0" dirty="0">
                <a:solidFill>
                  <a:schemeClr val="tx1"/>
                </a:solidFill>
                <a:latin typeface="+mn-lt"/>
                <a:ea typeface="+mn-ea"/>
                <a:cs typeface="+mn-cs"/>
              </a:rPr>
              <a:t>And the second metric is how well the agent works on long distance navigation. It can be seen in the  left images, using mid-level representations (the red line) is much better.</a:t>
            </a:r>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7</a:t>
            </a:fld>
            <a:endParaRPr lang="zh-CN" altLang="en-US"/>
          </a:p>
        </p:txBody>
      </p:sp>
    </p:spTree>
    <p:extLst>
      <p:ext uri="{BB962C8B-B14F-4D97-AF65-F5344CB8AC3E}">
        <p14:creationId xmlns:p14="http://schemas.microsoft.com/office/powerpoint/2010/main" val="4175832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two different ways to increase the samples the first one is increase the number of training frames. The other one is let the agent to see different buildings. </a:t>
            </a:r>
          </a:p>
          <a:p>
            <a:r>
              <a:rPr lang="en-US" altLang="zh-CN" dirty="0"/>
              <a:t>models Using mid-level representations  use less data  and performs better in both ways.</a:t>
            </a:r>
          </a:p>
          <a:p>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8</a:t>
            </a:fld>
            <a:endParaRPr lang="zh-CN" altLang="en-US"/>
          </a:p>
        </p:txBody>
      </p:sp>
    </p:spTree>
    <p:extLst>
      <p:ext uri="{BB962C8B-B14F-4D97-AF65-F5344CB8AC3E}">
        <p14:creationId xmlns:p14="http://schemas.microsoft.com/office/powerpoint/2010/main" val="289096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a:t>
            </a:r>
            <a:r>
              <a:rPr lang="en-US" altLang="zh-CN" sz="1200" b="0" i="0" u="none" strike="noStrike" kern="1200" baseline="0" dirty="0">
                <a:solidFill>
                  <a:schemeClr val="tx1"/>
                </a:solidFill>
                <a:latin typeface="+mn-lt"/>
                <a:ea typeface="+mn-ea"/>
                <a:cs typeface="+mn-cs"/>
              </a:rPr>
              <a:t>not one or two canonical representations that consistently outperform all else. In different downstream task ,different represents works better.</a:t>
            </a:r>
          </a:p>
          <a:p>
            <a:r>
              <a:rPr lang="en-US" altLang="zh-CN" sz="1200" b="0" i="0" u="none" strike="noStrike" kern="1200" baseline="0" dirty="0">
                <a:solidFill>
                  <a:schemeClr val="tx1"/>
                </a:solidFill>
                <a:latin typeface="+mn-lt"/>
                <a:ea typeface="+mn-ea"/>
                <a:cs typeface="+mn-cs"/>
              </a:rPr>
              <a:t>For example, the top-performing exploration agent used representations for Distance Estimation, perhaps because an effective explorer needs to identify large open spaces.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a:solidFill>
                  <a:schemeClr val="tx1"/>
                </a:solidFill>
                <a:latin typeface="+mn-lt"/>
                <a:ea typeface="+mn-ea"/>
                <a:cs typeface="+mn-cs"/>
              </a:rPr>
              <a:t>And as the table shows,  the </a:t>
            </a:r>
            <a:r>
              <a:rPr lang="en-US" altLang="zh-CN" dirty="0">
                <a:latin typeface="NimbusRomNo9L-Regu"/>
              </a:rPr>
              <a:t>feature rankings </a:t>
            </a:r>
            <a:r>
              <a:rPr lang="en-US" altLang="zh-CN" dirty="0"/>
              <a:t>uncorrelated among  three tasks  but within tasks ranks are highly consistent between environments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5D5EE6BC-C7F3-42D6-8CCF-7454211C8839}" type="slidenum">
              <a:rPr lang="zh-CN" altLang="en-US" smtClean="0"/>
              <a:t>9</a:t>
            </a:fld>
            <a:endParaRPr lang="zh-CN" altLang="en-US"/>
          </a:p>
        </p:txBody>
      </p:sp>
    </p:spTree>
    <p:extLst>
      <p:ext uri="{BB962C8B-B14F-4D97-AF65-F5344CB8AC3E}">
        <p14:creationId xmlns:p14="http://schemas.microsoft.com/office/powerpoint/2010/main" val="3813079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F180B8-95B7-4BD4-BE17-E63B588DF0E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9FE35D4-5692-4B36-8586-4AFAF32C1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1ED1F17-EE87-474B-B983-CEDE7C56DE70}"/>
              </a:ext>
            </a:extLst>
          </p:cNvPr>
          <p:cNvSpPr>
            <a:spLocks noGrp="1"/>
          </p:cNvSpPr>
          <p:nvPr>
            <p:ph type="dt" sz="half" idx="10"/>
          </p:nvPr>
        </p:nvSpPr>
        <p:spPr/>
        <p:txBody>
          <a:bodyPr/>
          <a:lstStyle/>
          <a:p>
            <a:fld id="{714C0F4E-0F00-4718-BCC4-990F203D882F}" type="datetime1">
              <a:rPr lang="zh-CN" altLang="en-US" smtClean="0"/>
              <a:t>2020/1/12</a:t>
            </a:fld>
            <a:endParaRPr lang="zh-CN" altLang="en-US"/>
          </a:p>
        </p:txBody>
      </p:sp>
      <p:sp>
        <p:nvSpPr>
          <p:cNvPr id="5" name="页脚占位符 4">
            <a:extLst>
              <a:ext uri="{FF2B5EF4-FFF2-40B4-BE49-F238E27FC236}">
                <a16:creationId xmlns:a16="http://schemas.microsoft.com/office/drawing/2014/main" id="{FC0708FE-71D0-4590-B0A0-4A152BF53C4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05A14A6-86AA-4230-AB64-7BFFD296046C}"/>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363209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DA1E6-3DA4-4BB1-95EC-8EAFAAAF6FA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48B8C94-0C96-47E7-ABA2-3DE6F4D54EE5}"/>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A5F1A5D-0C8C-44F6-B2ED-6C34F435BE92}"/>
              </a:ext>
            </a:extLst>
          </p:cNvPr>
          <p:cNvSpPr>
            <a:spLocks noGrp="1"/>
          </p:cNvSpPr>
          <p:nvPr>
            <p:ph type="dt" sz="half" idx="10"/>
          </p:nvPr>
        </p:nvSpPr>
        <p:spPr/>
        <p:txBody>
          <a:bodyPr/>
          <a:lstStyle/>
          <a:p>
            <a:fld id="{74822F2C-BEC3-4E70-9B5E-D8A7B55BFFF1}" type="datetime1">
              <a:rPr lang="zh-CN" altLang="en-US" smtClean="0"/>
              <a:t>2020/1/12</a:t>
            </a:fld>
            <a:endParaRPr lang="zh-CN" altLang="en-US"/>
          </a:p>
        </p:txBody>
      </p:sp>
      <p:sp>
        <p:nvSpPr>
          <p:cNvPr id="5" name="页脚占位符 4">
            <a:extLst>
              <a:ext uri="{FF2B5EF4-FFF2-40B4-BE49-F238E27FC236}">
                <a16:creationId xmlns:a16="http://schemas.microsoft.com/office/drawing/2014/main" id="{520EA23B-E416-44D5-AA32-DFA787A0112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3740D40-1057-49C6-A601-F2149C56D25E}"/>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9093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835DFC9-C650-4276-8587-32209F53023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829DCF6-DEAD-46F7-BE8E-D439EE03E01B}"/>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7F224AC-DB79-4832-B8D2-59C9862CB4C3}"/>
              </a:ext>
            </a:extLst>
          </p:cNvPr>
          <p:cNvSpPr>
            <a:spLocks noGrp="1"/>
          </p:cNvSpPr>
          <p:nvPr>
            <p:ph type="dt" sz="half" idx="10"/>
          </p:nvPr>
        </p:nvSpPr>
        <p:spPr/>
        <p:txBody>
          <a:bodyPr/>
          <a:lstStyle/>
          <a:p>
            <a:fld id="{53110F2F-2CE5-4FF3-9A87-E7123902451A}" type="datetime1">
              <a:rPr lang="zh-CN" altLang="en-US" smtClean="0"/>
              <a:t>2020/1/12</a:t>
            </a:fld>
            <a:endParaRPr lang="zh-CN" altLang="en-US"/>
          </a:p>
        </p:txBody>
      </p:sp>
      <p:sp>
        <p:nvSpPr>
          <p:cNvPr id="5" name="页脚占位符 4">
            <a:extLst>
              <a:ext uri="{FF2B5EF4-FFF2-40B4-BE49-F238E27FC236}">
                <a16:creationId xmlns:a16="http://schemas.microsoft.com/office/drawing/2014/main" id="{3C06B264-5761-4C62-B0DE-3061282E48A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9396695-0E8C-4E9E-8C8B-63CC3D2B25C6}"/>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421963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2AA623-11E4-49B0-9BA1-EB088C344E3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39AFC88-BF4F-4078-AD3A-3C42775D36E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E47A083-74E5-4033-853E-FCD9A01EAD93}"/>
              </a:ext>
            </a:extLst>
          </p:cNvPr>
          <p:cNvSpPr>
            <a:spLocks noGrp="1"/>
          </p:cNvSpPr>
          <p:nvPr>
            <p:ph type="dt" sz="half" idx="10"/>
          </p:nvPr>
        </p:nvSpPr>
        <p:spPr/>
        <p:txBody>
          <a:bodyPr/>
          <a:lstStyle/>
          <a:p>
            <a:fld id="{4386A6FB-27CD-4EFF-812B-F720801360B5}" type="datetime1">
              <a:rPr lang="zh-CN" altLang="en-US" smtClean="0"/>
              <a:t>2020/1/12</a:t>
            </a:fld>
            <a:endParaRPr lang="zh-CN" altLang="en-US"/>
          </a:p>
        </p:txBody>
      </p:sp>
      <p:sp>
        <p:nvSpPr>
          <p:cNvPr id="5" name="页脚占位符 4">
            <a:extLst>
              <a:ext uri="{FF2B5EF4-FFF2-40B4-BE49-F238E27FC236}">
                <a16:creationId xmlns:a16="http://schemas.microsoft.com/office/drawing/2014/main" id="{7ED03558-63CD-41AA-A1A5-5FD2360896F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C3BB884-9BD3-4F37-AEA6-87B555DF83EF}"/>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410819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6A7D59-3229-4C65-AC74-EC04A7D575E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63019C2-849A-407E-B660-7E2428E8D5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1282090A-C29E-46C7-98AC-1A96EB983AA3}"/>
              </a:ext>
            </a:extLst>
          </p:cNvPr>
          <p:cNvSpPr>
            <a:spLocks noGrp="1"/>
          </p:cNvSpPr>
          <p:nvPr>
            <p:ph type="dt" sz="half" idx="10"/>
          </p:nvPr>
        </p:nvSpPr>
        <p:spPr/>
        <p:txBody>
          <a:bodyPr/>
          <a:lstStyle/>
          <a:p>
            <a:fld id="{77FAD9D6-868E-4219-B9AF-A381CAF4FEC6}" type="datetime1">
              <a:rPr lang="zh-CN" altLang="en-US" smtClean="0"/>
              <a:t>2020/1/12</a:t>
            </a:fld>
            <a:endParaRPr lang="zh-CN" altLang="en-US"/>
          </a:p>
        </p:txBody>
      </p:sp>
      <p:sp>
        <p:nvSpPr>
          <p:cNvPr id="5" name="页脚占位符 4">
            <a:extLst>
              <a:ext uri="{FF2B5EF4-FFF2-40B4-BE49-F238E27FC236}">
                <a16:creationId xmlns:a16="http://schemas.microsoft.com/office/drawing/2014/main" id="{5AC99E2F-6A8A-48EB-B52C-8B300D3B371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A2ACDB8-5882-4768-9A67-A75EA52A80C3}"/>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109521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0F0A10-7515-4E9B-A291-B422C12008B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F1853A9-5EE6-4BA3-9063-41947ABD2E3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6272004-2D77-44CC-BEBC-5F209FAA359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107DF9B1-F7B3-4B99-8A87-0942604AA1C2}"/>
              </a:ext>
            </a:extLst>
          </p:cNvPr>
          <p:cNvSpPr>
            <a:spLocks noGrp="1"/>
          </p:cNvSpPr>
          <p:nvPr>
            <p:ph type="dt" sz="half" idx="10"/>
          </p:nvPr>
        </p:nvSpPr>
        <p:spPr/>
        <p:txBody>
          <a:bodyPr/>
          <a:lstStyle/>
          <a:p>
            <a:fld id="{3EB0735A-BC3D-4A64-9168-9E60F2E8773E}" type="datetime1">
              <a:rPr lang="zh-CN" altLang="en-US" smtClean="0"/>
              <a:t>2020/1/12</a:t>
            </a:fld>
            <a:endParaRPr lang="zh-CN" altLang="en-US"/>
          </a:p>
        </p:txBody>
      </p:sp>
      <p:sp>
        <p:nvSpPr>
          <p:cNvPr id="6" name="页脚占位符 5">
            <a:extLst>
              <a:ext uri="{FF2B5EF4-FFF2-40B4-BE49-F238E27FC236}">
                <a16:creationId xmlns:a16="http://schemas.microsoft.com/office/drawing/2014/main" id="{9E015301-39B5-41D9-8BFE-CF931E6A69C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AEE05E3-04C4-4230-A288-EABE22B1448A}"/>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126644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F1877F-7CA8-4AC6-9DAA-C48247F5D5A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03C799D-188D-4BBF-B774-5CA476275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72C9F81B-3B84-4589-8448-C5BAB803EC01}"/>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6D0E507-CD80-4832-8487-B2C937BDE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276FBE48-CE9D-4399-8964-D619A7E1A691}"/>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EEAC618-9022-4445-A5A8-35ACBAEBCEBB}"/>
              </a:ext>
            </a:extLst>
          </p:cNvPr>
          <p:cNvSpPr>
            <a:spLocks noGrp="1"/>
          </p:cNvSpPr>
          <p:nvPr>
            <p:ph type="dt" sz="half" idx="10"/>
          </p:nvPr>
        </p:nvSpPr>
        <p:spPr/>
        <p:txBody>
          <a:bodyPr/>
          <a:lstStyle/>
          <a:p>
            <a:fld id="{3BB4D2E6-C147-4280-81D6-65D4932CBE59}" type="datetime1">
              <a:rPr lang="zh-CN" altLang="en-US" smtClean="0"/>
              <a:t>2020/1/12</a:t>
            </a:fld>
            <a:endParaRPr lang="zh-CN" altLang="en-US"/>
          </a:p>
        </p:txBody>
      </p:sp>
      <p:sp>
        <p:nvSpPr>
          <p:cNvPr id="8" name="页脚占位符 7">
            <a:extLst>
              <a:ext uri="{FF2B5EF4-FFF2-40B4-BE49-F238E27FC236}">
                <a16:creationId xmlns:a16="http://schemas.microsoft.com/office/drawing/2014/main" id="{872299C8-7381-4D6F-9491-1E3AAEAC8B4B}"/>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8BB2402-24D1-4865-954C-EDF6F6A9FB71}"/>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161619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39D6EE-5FFE-439F-8029-E1254C75BA8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1E3C1F1-C650-4017-B6A3-0DA70063D41D}"/>
              </a:ext>
            </a:extLst>
          </p:cNvPr>
          <p:cNvSpPr>
            <a:spLocks noGrp="1"/>
          </p:cNvSpPr>
          <p:nvPr>
            <p:ph type="dt" sz="half" idx="10"/>
          </p:nvPr>
        </p:nvSpPr>
        <p:spPr/>
        <p:txBody>
          <a:bodyPr/>
          <a:lstStyle/>
          <a:p>
            <a:fld id="{8AAAECCD-EF44-41C1-96B2-E6562F641F95}" type="datetime1">
              <a:rPr lang="zh-CN" altLang="en-US" smtClean="0"/>
              <a:t>2020/1/12</a:t>
            </a:fld>
            <a:endParaRPr lang="zh-CN" altLang="en-US"/>
          </a:p>
        </p:txBody>
      </p:sp>
      <p:sp>
        <p:nvSpPr>
          <p:cNvPr id="4" name="页脚占位符 3">
            <a:extLst>
              <a:ext uri="{FF2B5EF4-FFF2-40B4-BE49-F238E27FC236}">
                <a16:creationId xmlns:a16="http://schemas.microsoft.com/office/drawing/2014/main" id="{385EAB88-24A2-4F50-972D-FE954A3567E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3E0A164-0210-4A69-9553-90AF8618C0E7}"/>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251807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CAC6CD4-DEF4-4DB8-A709-A347C4AC8B97}"/>
              </a:ext>
            </a:extLst>
          </p:cNvPr>
          <p:cNvSpPr>
            <a:spLocks noGrp="1"/>
          </p:cNvSpPr>
          <p:nvPr>
            <p:ph type="dt" sz="half" idx="10"/>
          </p:nvPr>
        </p:nvSpPr>
        <p:spPr/>
        <p:txBody>
          <a:bodyPr/>
          <a:lstStyle/>
          <a:p>
            <a:fld id="{29263ED1-6793-4E09-B228-EF629A0C1B37}" type="datetime1">
              <a:rPr lang="zh-CN" altLang="en-US" smtClean="0"/>
              <a:t>2020/1/12</a:t>
            </a:fld>
            <a:endParaRPr lang="zh-CN" altLang="en-US"/>
          </a:p>
        </p:txBody>
      </p:sp>
      <p:sp>
        <p:nvSpPr>
          <p:cNvPr id="3" name="页脚占位符 2">
            <a:extLst>
              <a:ext uri="{FF2B5EF4-FFF2-40B4-BE49-F238E27FC236}">
                <a16:creationId xmlns:a16="http://schemas.microsoft.com/office/drawing/2014/main" id="{5B65FFED-2BC2-4806-B7D3-C80ED950AA1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23E129A9-8DD4-434D-9B8A-2B4A62211639}"/>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246178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C0A66C-2ED0-49CB-B5CF-F3EFDA88F18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9DFD5EC-9797-481F-AA86-17B01D4C90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B696522A-040C-45FE-A691-A3BB2C30F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730371F-7720-447C-84AC-86BE4FC3936F}"/>
              </a:ext>
            </a:extLst>
          </p:cNvPr>
          <p:cNvSpPr>
            <a:spLocks noGrp="1"/>
          </p:cNvSpPr>
          <p:nvPr>
            <p:ph type="dt" sz="half" idx="10"/>
          </p:nvPr>
        </p:nvSpPr>
        <p:spPr/>
        <p:txBody>
          <a:bodyPr/>
          <a:lstStyle/>
          <a:p>
            <a:fld id="{96918647-F6BA-4372-81E1-2A5B9A3D1365}" type="datetime1">
              <a:rPr lang="zh-CN" altLang="en-US" smtClean="0"/>
              <a:t>2020/1/12</a:t>
            </a:fld>
            <a:endParaRPr lang="zh-CN" altLang="en-US"/>
          </a:p>
        </p:txBody>
      </p:sp>
      <p:sp>
        <p:nvSpPr>
          <p:cNvPr id="6" name="页脚占位符 5">
            <a:extLst>
              <a:ext uri="{FF2B5EF4-FFF2-40B4-BE49-F238E27FC236}">
                <a16:creationId xmlns:a16="http://schemas.microsoft.com/office/drawing/2014/main" id="{B71CC7C1-ABC2-4A96-885C-1AA3357885C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9B57FA6-4D39-4D09-B219-8A36E0308A84}"/>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862064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A300FB-92BC-4C89-9A03-D21BC3B0989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750904F-A16A-4C87-9635-6E8F7F84C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D7A725C-00B6-4D92-85A2-FDAF12C725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D6493E5-E3CD-4773-8F6D-82C333800CDC}"/>
              </a:ext>
            </a:extLst>
          </p:cNvPr>
          <p:cNvSpPr>
            <a:spLocks noGrp="1"/>
          </p:cNvSpPr>
          <p:nvPr>
            <p:ph type="dt" sz="half" idx="10"/>
          </p:nvPr>
        </p:nvSpPr>
        <p:spPr/>
        <p:txBody>
          <a:bodyPr/>
          <a:lstStyle/>
          <a:p>
            <a:fld id="{39AD31B4-C7D4-485A-9689-00F1D4C48B79}" type="datetime1">
              <a:rPr lang="zh-CN" altLang="en-US" smtClean="0"/>
              <a:t>2020/1/12</a:t>
            </a:fld>
            <a:endParaRPr lang="zh-CN" altLang="en-US"/>
          </a:p>
        </p:txBody>
      </p:sp>
      <p:sp>
        <p:nvSpPr>
          <p:cNvPr id="6" name="页脚占位符 5">
            <a:extLst>
              <a:ext uri="{FF2B5EF4-FFF2-40B4-BE49-F238E27FC236}">
                <a16:creationId xmlns:a16="http://schemas.microsoft.com/office/drawing/2014/main" id="{764CA286-4571-4552-AE59-324BA61273D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CFDA2B8-01C8-448D-A8B1-B3294EE3CD98}"/>
              </a:ext>
            </a:extLst>
          </p:cNvPr>
          <p:cNvSpPr>
            <a:spLocks noGrp="1"/>
          </p:cNvSpPr>
          <p:nvPr>
            <p:ph type="sldNum" sz="quarter" idx="12"/>
          </p:nvPr>
        </p:nvSpPr>
        <p:spPr/>
        <p:txBody>
          <a:body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73442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AE08DED-E976-4A39-B4E7-DB9C61560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326CED5-E446-4D72-98E7-6F89DAFEF0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16693F7-8930-4F75-909F-D94CBB90A8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A1DA9-9361-438E-8223-DF3FDC80D86C}" type="datetime1">
              <a:rPr lang="zh-CN" altLang="en-US" smtClean="0"/>
              <a:t>2020/1/12</a:t>
            </a:fld>
            <a:endParaRPr lang="zh-CN" altLang="en-US"/>
          </a:p>
        </p:txBody>
      </p:sp>
      <p:sp>
        <p:nvSpPr>
          <p:cNvPr id="5" name="页脚占位符 4">
            <a:extLst>
              <a:ext uri="{FF2B5EF4-FFF2-40B4-BE49-F238E27FC236}">
                <a16:creationId xmlns:a16="http://schemas.microsoft.com/office/drawing/2014/main" id="{CEBCEE91-72B7-428E-9E11-394C0AC8C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F2700B9-72F4-4C92-A95F-EBCEEAAA67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27990-D6AC-4232-BFE0-A3224DDBB64E}" type="slidenum">
              <a:rPr lang="zh-CN" altLang="en-US" smtClean="0"/>
              <a:t>‹#›</a:t>
            </a:fld>
            <a:endParaRPr lang="zh-CN" altLang="en-US"/>
          </a:p>
        </p:txBody>
      </p:sp>
    </p:spTree>
    <p:extLst>
      <p:ext uri="{BB962C8B-B14F-4D97-AF65-F5344CB8AC3E}">
        <p14:creationId xmlns:p14="http://schemas.microsoft.com/office/powerpoint/2010/main" val="3507951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DC2C4F88-CFA7-4FDC-AC12-C1FF2E0AB949}"/>
              </a:ext>
            </a:extLst>
          </p:cNvPr>
          <p:cNvPicPr>
            <a:picLocks noChangeAspect="1"/>
          </p:cNvPicPr>
          <p:nvPr/>
        </p:nvPicPr>
        <p:blipFill>
          <a:blip r:embed="rId3"/>
          <a:stretch>
            <a:fillRect/>
          </a:stretch>
        </p:blipFill>
        <p:spPr>
          <a:xfrm>
            <a:off x="0" y="1447085"/>
            <a:ext cx="12192000" cy="3659029"/>
          </a:xfrm>
          <a:prstGeom prst="rect">
            <a:avLst/>
          </a:prstGeom>
        </p:spPr>
      </p:pic>
      <p:sp>
        <p:nvSpPr>
          <p:cNvPr id="2" name="灯片编号占位符 1">
            <a:extLst>
              <a:ext uri="{FF2B5EF4-FFF2-40B4-BE49-F238E27FC236}">
                <a16:creationId xmlns:a16="http://schemas.microsoft.com/office/drawing/2014/main" id="{5F51BFC4-9E90-4D61-9D2C-C91D81BC3381}"/>
              </a:ext>
            </a:extLst>
          </p:cNvPr>
          <p:cNvSpPr>
            <a:spLocks noGrp="1"/>
          </p:cNvSpPr>
          <p:nvPr>
            <p:ph type="sldNum" sz="quarter" idx="12"/>
          </p:nvPr>
        </p:nvSpPr>
        <p:spPr/>
        <p:txBody>
          <a:bodyPr/>
          <a:lstStyle/>
          <a:p>
            <a:fld id="{97227990-D6AC-4232-BFE0-A3224DDBB64E}" type="slidenum">
              <a:rPr lang="zh-CN" altLang="en-US" smtClean="0"/>
              <a:t>1</a:t>
            </a:fld>
            <a:endParaRPr lang="zh-CN" altLang="en-US"/>
          </a:p>
        </p:txBody>
      </p:sp>
    </p:spTree>
    <p:extLst>
      <p:ext uri="{BB962C8B-B14F-4D97-AF65-F5344CB8AC3E}">
        <p14:creationId xmlns:p14="http://schemas.microsoft.com/office/powerpoint/2010/main" val="2479690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a:extLst>
              <a:ext uri="{FF2B5EF4-FFF2-40B4-BE49-F238E27FC236}">
                <a16:creationId xmlns:a16="http://schemas.microsoft.com/office/drawing/2014/main" id="{EF921F93-DD89-4039-9AA1-87275CAC4DDC}"/>
              </a:ext>
            </a:extLst>
          </p:cNvPr>
          <p:cNvSpPr>
            <a:spLocks noGrp="1"/>
          </p:cNvSpPr>
          <p:nvPr>
            <p:ph type="title"/>
          </p:nvPr>
        </p:nvSpPr>
        <p:spPr/>
        <p:txBody>
          <a:bodyPr>
            <a:normAutofit/>
          </a:bodyPr>
          <a:lstStyle/>
          <a:p>
            <a:r>
              <a:rPr lang="en-US" altLang="zh-CN" sz="3200" dirty="0"/>
              <a:t>When the Downstream Task is Unknown or Changing</a:t>
            </a:r>
            <a:endParaRPr lang="zh-CN" altLang="en-US" sz="3200" dirty="0"/>
          </a:p>
        </p:txBody>
      </p:sp>
      <p:sp>
        <p:nvSpPr>
          <p:cNvPr id="7" name="内容占位符 6">
            <a:extLst>
              <a:ext uri="{FF2B5EF4-FFF2-40B4-BE49-F238E27FC236}">
                <a16:creationId xmlns:a16="http://schemas.microsoft.com/office/drawing/2014/main" id="{4BB1D6C1-7588-4ED6-8AA8-472A520E1C64}"/>
              </a:ext>
            </a:extLst>
          </p:cNvPr>
          <p:cNvSpPr>
            <a:spLocks noGrp="1"/>
          </p:cNvSpPr>
          <p:nvPr>
            <p:ph idx="1"/>
          </p:nvPr>
        </p:nvSpPr>
        <p:spPr/>
        <p:txBody>
          <a:bodyPr/>
          <a:lstStyle/>
          <a:p>
            <a:pPr marL="0" indent="0">
              <a:buNone/>
            </a:pPr>
            <a:r>
              <a:rPr lang="en-US" altLang="zh-CN" dirty="0"/>
              <a:t>Use a Set of Feature performs better</a:t>
            </a:r>
            <a:r>
              <a:rPr lang="zh-CN" altLang="en-US" dirty="0"/>
              <a:t>：</a:t>
            </a:r>
          </a:p>
        </p:txBody>
      </p:sp>
      <p:pic>
        <p:nvPicPr>
          <p:cNvPr id="8" name="图片 7">
            <a:extLst>
              <a:ext uri="{FF2B5EF4-FFF2-40B4-BE49-F238E27FC236}">
                <a16:creationId xmlns:a16="http://schemas.microsoft.com/office/drawing/2014/main" id="{4DB6F4CA-C36E-4175-9063-E199B0AD6D63}"/>
              </a:ext>
            </a:extLst>
          </p:cNvPr>
          <p:cNvPicPr>
            <a:picLocks noChangeAspect="1"/>
          </p:cNvPicPr>
          <p:nvPr/>
        </p:nvPicPr>
        <p:blipFill>
          <a:blip r:embed="rId3"/>
          <a:stretch>
            <a:fillRect/>
          </a:stretch>
        </p:blipFill>
        <p:spPr>
          <a:xfrm>
            <a:off x="838200" y="2448913"/>
            <a:ext cx="7352381" cy="3104762"/>
          </a:xfrm>
          <a:prstGeom prst="rect">
            <a:avLst/>
          </a:prstGeom>
        </p:spPr>
      </p:pic>
      <p:sp>
        <p:nvSpPr>
          <p:cNvPr id="2" name="灯片编号占位符 1">
            <a:extLst>
              <a:ext uri="{FF2B5EF4-FFF2-40B4-BE49-F238E27FC236}">
                <a16:creationId xmlns:a16="http://schemas.microsoft.com/office/drawing/2014/main" id="{BFC79462-C070-4D2B-9799-93738309006D}"/>
              </a:ext>
            </a:extLst>
          </p:cNvPr>
          <p:cNvSpPr>
            <a:spLocks noGrp="1"/>
          </p:cNvSpPr>
          <p:nvPr>
            <p:ph type="sldNum" sz="quarter" idx="12"/>
          </p:nvPr>
        </p:nvSpPr>
        <p:spPr/>
        <p:txBody>
          <a:bodyPr/>
          <a:lstStyle/>
          <a:p>
            <a:fld id="{97227990-D6AC-4232-BFE0-A3224DDBB64E}" type="slidenum">
              <a:rPr lang="zh-CN" altLang="en-US" smtClean="0"/>
              <a:t>10</a:t>
            </a:fld>
            <a:endParaRPr lang="zh-CN" altLang="en-US"/>
          </a:p>
        </p:txBody>
      </p:sp>
    </p:spTree>
    <p:extLst>
      <p:ext uri="{BB962C8B-B14F-4D97-AF65-F5344CB8AC3E}">
        <p14:creationId xmlns:p14="http://schemas.microsoft.com/office/powerpoint/2010/main" val="103419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3DC135-EAE7-4762-8E08-C84861EFD4EF}"/>
              </a:ext>
            </a:extLst>
          </p:cNvPr>
          <p:cNvSpPr>
            <a:spLocks noGrp="1"/>
          </p:cNvSpPr>
          <p:nvPr>
            <p:ph type="title"/>
          </p:nvPr>
        </p:nvSpPr>
        <p:spPr/>
        <p:txBody>
          <a:bodyPr/>
          <a:lstStyle/>
          <a:p>
            <a:r>
              <a:rPr lang="en-US" altLang="zh-CN" dirty="0"/>
              <a:t>deep-RL-from-pixels problems</a:t>
            </a:r>
            <a:endParaRPr lang="zh-CN" altLang="en-US" dirty="0"/>
          </a:p>
        </p:txBody>
      </p:sp>
      <p:sp>
        <p:nvSpPr>
          <p:cNvPr id="3" name="内容占位符 2">
            <a:extLst>
              <a:ext uri="{FF2B5EF4-FFF2-40B4-BE49-F238E27FC236}">
                <a16:creationId xmlns:a16="http://schemas.microsoft.com/office/drawing/2014/main" id="{22BDEB93-F08F-4BC3-8AA8-3AD0E7B837A4}"/>
              </a:ext>
            </a:extLst>
          </p:cNvPr>
          <p:cNvSpPr>
            <a:spLocks noGrp="1"/>
          </p:cNvSpPr>
          <p:nvPr>
            <p:ph idx="1"/>
          </p:nvPr>
        </p:nvSpPr>
        <p:spPr/>
        <p:txBody>
          <a:bodyPr/>
          <a:lstStyle/>
          <a:p>
            <a:pPr marL="0" indent="0">
              <a:buNone/>
            </a:pPr>
            <a:r>
              <a:rPr lang="en-US" altLang="zh-CN" dirty="0"/>
              <a:t>It can learn arbitrary policies in an elegant and end-to-end fashion , but:</a:t>
            </a:r>
          </a:p>
          <a:p>
            <a:pPr marL="0" indent="0">
              <a:buNone/>
            </a:pPr>
            <a:r>
              <a:rPr lang="en-US" altLang="zh-CN" dirty="0"/>
              <a:t>1.requires massive amounts of data (large sample complexity)</a:t>
            </a:r>
          </a:p>
          <a:p>
            <a:pPr marL="514350" indent="-514350">
              <a:buAutoNum type="arabicPeriod"/>
            </a:pPr>
            <a:endParaRPr lang="en-US" altLang="zh-CN" dirty="0"/>
          </a:p>
          <a:p>
            <a:pPr marL="0" indent="0">
              <a:buNone/>
            </a:pPr>
            <a:r>
              <a:rPr lang="en-US" altLang="zh-CN" dirty="0"/>
              <a:t>2. results policies do not transfer well across environments</a:t>
            </a:r>
          </a:p>
        </p:txBody>
      </p:sp>
      <p:sp>
        <p:nvSpPr>
          <p:cNvPr id="4" name="灯片编号占位符 3">
            <a:extLst>
              <a:ext uri="{FF2B5EF4-FFF2-40B4-BE49-F238E27FC236}">
                <a16:creationId xmlns:a16="http://schemas.microsoft.com/office/drawing/2014/main" id="{74B3D3A8-839B-4F7D-B2DF-CC6104FB5B04}"/>
              </a:ext>
            </a:extLst>
          </p:cNvPr>
          <p:cNvSpPr>
            <a:spLocks noGrp="1"/>
          </p:cNvSpPr>
          <p:nvPr>
            <p:ph type="sldNum" sz="quarter" idx="12"/>
          </p:nvPr>
        </p:nvSpPr>
        <p:spPr/>
        <p:txBody>
          <a:bodyPr/>
          <a:lstStyle/>
          <a:p>
            <a:fld id="{97227990-D6AC-4232-BFE0-A3224DDBB64E}" type="slidenum">
              <a:rPr lang="zh-CN" altLang="en-US" smtClean="0"/>
              <a:t>2</a:t>
            </a:fld>
            <a:endParaRPr lang="zh-CN" altLang="en-US"/>
          </a:p>
        </p:txBody>
      </p:sp>
    </p:spTree>
    <p:extLst>
      <p:ext uri="{BB962C8B-B14F-4D97-AF65-F5344CB8AC3E}">
        <p14:creationId xmlns:p14="http://schemas.microsoft.com/office/powerpoint/2010/main" val="3701381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01F4FD-BD62-4D8A-AF36-1EBEF2AAF7DC}"/>
              </a:ext>
            </a:extLst>
          </p:cNvPr>
          <p:cNvSpPr>
            <a:spLocks noGrp="1"/>
          </p:cNvSpPr>
          <p:nvPr>
            <p:ph type="title"/>
          </p:nvPr>
        </p:nvSpPr>
        <p:spPr/>
        <p:txBody>
          <a:bodyPr/>
          <a:lstStyle/>
          <a:p>
            <a:r>
              <a:rPr lang="en-US" altLang="zh-CN" dirty="0"/>
              <a:t>Illustration</a:t>
            </a:r>
            <a:endParaRPr lang="zh-CN" altLang="en-US" dirty="0"/>
          </a:p>
        </p:txBody>
      </p:sp>
      <p:pic>
        <p:nvPicPr>
          <p:cNvPr id="4" name="图片 3">
            <a:extLst>
              <a:ext uri="{FF2B5EF4-FFF2-40B4-BE49-F238E27FC236}">
                <a16:creationId xmlns:a16="http://schemas.microsoft.com/office/drawing/2014/main" id="{A940A7FF-CA19-4394-939A-BEC1BCCDAA86}"/>
              </a:ext>
            </a:extLst>
          </p:cNvPr>
          <p:cNvPicPr>
            <a:picLocks noChangeAspect="1"/>
          </p:cNvPicPr>
          <p:nvPr/>
        </p:nvPicPr>
        <p:blipFill>
          <a:blip r:embed="rId3"/>
          <a:stretch>
            <a:fillRect/>
          </a:stretch>
        </p:blipFill>
        <p:spPr>
          <a:xfrm>
            <a:off x="542856" y="1944422"/>
            <a:ext cx="11106287" cy="3105996"/>
          </a:xfrm>
          <a:prstGeom prst="rect">
            <a:avLst/>
          </a:prstGeom>
        </p:spPr>
      </p:pic>
      <p:sp>
        <p:nvSpPr>
          <p:cNvPr id="3" name="灯片编号占位符 2">
            <a:extLst>
              <a:ext uri="{FF2B5EF4-FFF2-40B4-BE49-F238E27FC236}">
                <a16:creationId xmlns:a16="http://schemas.microsoft.com/office/drawing/2014/main" id="{BBFC46A1-315E-4FBF-9151-2F6E0A515237}"/>
              </a:ext>
            </a:extLst>
          </p:cNvPr>
          <p:cNvSpPr>
            <a:spLocks noGrp="1"/>
          </p:cNvSpPr>
          <p:nvPr>
            <p:ph type="sldNum" sz="quarter" idx="12"/>
          </p:nvPr>
        </p:nvSpPr>
        <p:spPr/>
        <p:txBody>
          <a:bodyPr/>
          <a:lstStyle/>
          <a:p>
            <a:fld id="{97227990-D6AC-4232-BFE0-A3224DDBB64E}" type="slidenum">
              <a:rPr lang="zh-CN" altLang="en-US" smtClean="0"/>
              <a:t>3</a:t>
            </a:fld>
            <a:endParaRPr lang="zh-CN" altLang="en-US"/>
          </a:p>
        </p:txBody>
      </p:sp>
    </p:spTree>
    <p:extLst>
      <p:ext uri="{BB962C8B-B14F-4D97-AF65-F5344CB8AC3E}">
        <p14:creationId xmlns:p14="http://schemas.microsoft.com/office/powerpoint/2010/main" val="389465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FC24C4-3A1E-4BE7-A2EF-872BDE46C9D9}"/>
              </a:ext>
            </a:extLst>
          </p:cNvPr>
          <p:cNvSpPr>
            <a:spLocks noGrp="1"/>
          </p:cNvSpPr>
          <p:nvPr>
            <p:ph type="title"/>
          </p:nvPr>
        </p:nvSpPr>
        <p:spPr/>
        <p:txBody>
          <a:bodyPr/>
          <a:lstStyle/>
          <a:p>
            <a:r>
              <a:rPr lang="en-US" altLang="zh-CN" dirty="0"/>
              <a:t>Experiments</a:t>
            </a:r>
            <a:endParaRPr lang="zh-CN" altLang="en-US" dirty="0"/>
          </a:p>
        </p:txBody>
      </p:sp>
      <p:sp>
        <p:nvSpPr>
          <p:cNvPr id="3" name="内容占位符 2">
            <a:extLst>
              <a:ext uri="{FF2B5EF4-FFF2-40B4-BE49-F238E27FC236}">
                <a16:creationId xmlns:a16="http://schemas.microsoft.com/office/drawing/2014/main" id="{3756DBFC-F789-429D-93EE-169896A6C783}"/>
              </a:ext>
            </a:extLst>
          </p:cNvPr>
          <p:cNvSpPr>
            <a:spLocks noGrp="1"/>
          </p:cNvSpPr>
          <p:nvPr>
            <p:ph idx="1"/>
          </p:nvPr>
        </p:nvSpPr>
        <p:spPr>
          <a:xfrm>
            <a:off x="306860" y="1690688"/>
            <a:ext cx="5278394" cy="2053409"/>
          </a:xfrm>
        </p:spPr>
        <p:txBody>
          <a:bodyPr>
            <a:normAutofit/>
          </a:bodyPr>
          <a:lstStyle/>
          <a:p>
            <a:r>
              <a:rPr lang="en-US" altLang="zh-CN" dirty="0"/>
              <a:t>Downstream Navigation Tasks</a:t>
            </a:r>
          </a:p>
          <a:p>
            <a:pPr marL="0" indent="0">
              <a:buNone/>
            </a:pPr>
            <a:r>
              <a:rPr lang="en-US" altLang="zh-CN" sz="1800" dirty="0"/>
              <a:t>1.Local Planning</a:t>
            </a:r>
          </a:p>
          <a:p>
            <a:pPr marL="0" indent="0">
              <a:buNone/>
            </a:pPr>
            <a:r>
              <a:rPr lang="en-US" altLang="zh-CN" sz="1800" dirty="0"/>
              <a:t>2. Visual Exploration</a:t>
            </a:r>
          </a:p>
          <a:p>
            <a:pPr marL="0" indent="0">
              <a:buNone/>
            </a:pPr>
            <a:r>
              <a:rPr lang="en-US" altLang="zh-CN" sz="1800" dirty="0"/>
              <a:t>3. Navigation to a Visual Target</a:t>
            </a:r>
            <a:endParaRPr lang="zh-CN" altLang="en-US" sz="1800" dirty="0"/>
          </a:p>
        </p:txBody>
      </p:sp>
      <p:sp>
        <p:nvSpPr>
          <p:cNvPr id="5" name="文本框 4">
            <a:extLst>
              <a:ext uri="{FF2B5EF4-FFF2-40B4-BE49-F238E27FC236}">
                <a16:creationId xmlns:a16="http://schemas.microsoft.com/office/drawing/2014/main" id="{5C4E7CCF-74A5-497C-A158-3264B2EEADCF}"/>
              </a:ext>
            </a:extLst>
          </p:cNvPr>
          <p:cNvSpPr txBox="1"/>
          <p:nvPr/>
        </p:nvSpPr>
        <p:spPr>
          <a:xfrm>
            <a:off x="243019" y="3803569"/>
            <a:ext cx="6363729" cy="2185214"/>
          </a:xfrm>
          <a:prstGeom prst="rect">
            <a:avLst/>
          </a:prstGeom>
          <a:noFill/>
        </p:spPr>
        <p:txBody>
          <a:bodyPr wrap="square" rtlCol="0">
            <a:spAutoFit/>
          </a:bodyPr>
          <a:lstStyle/>
          <a:p>
            <a:pPr marL="285750" indent="-285750">
              <a:buFont typeface="Arial" panose="020B0604020202020204" pitchFamily="34" charset="0"/>
              <a:buChar char="•"/>
            </a:pPr>
            <a:r>
              <a:rPr lang="en-US" altLang="zh-CN" sz="2800" dirty="0"/>
              <a:t>Mid-Level Representations:</a:t>
            </a:r>
          </a:p>
          <a:p>
            <a:r>
              <a:rPr lang="en-US" altLang="zh-CN" dirty="0"/>
              <a:t>1.24 different computer vision objectives</a:t>
            </a:r>
          </a:p>
          <a:p>
            <a:r>
              <a:rPr lang="en-US" altLang="zh-CN" dirty="0"/>
              <a:t>e. g: Texture Edges, plane  </a:t>
            </a:r>
            <a:r>
              <a:rPr lang="en-US" altLang="zh-CN" dirty="0" err="1"/>
              <a:t>normals</a:t>
            </a:r>
            <a:endParaRPr lang="en-US" altLang="zh-CN" dirty="0"/>
          </a:p>
          <a:p>
            <a:endParaRPr lang="en-US" altLang="zh-CN" dirty="0"/>
          </a:p>
          <a:p>
            <a:r>
              <a:rPr lang="en-US" altLang="zh-CN" dirty="0"/>
              <a:t>2. Trained on a dataset of 4million indoor scenes</a:t>
            </a:r>
          </a:p>
          <a:p>
            <a:endParaRPr lang="en-US" altLang="zh-CN" dirty="0"/>
          </a:p>
          <a:p>
            <a:r>
              <a:rPr lang="en-US" altLang="zh-CN" dirty="0"/>
              <a:t>3.Do not change when training policy </a:t>
            </a:r>
            <a:endParaRPr lang="zh-CN" altLang="en-US" dirty="0"/>
          </a:p>
        </p:txBody>
      </p:sp>
      <p:sp>
        <p:nvSpPr>
          <p:cNvPr id="7" name="文本框 6">
            <a:extLst>
              <a:ext uri="{FF2B5EF4-FFF2-40B4-BE49-F238E27FC236}">
                <a16:creationId xmlns:a16="http://schemas.microsoft.com/office/drawing/2014/main" id="{B6995531-AD16-4F96-BB29-29900BB664AF}"/>
              </a:ext>
            </a:extLst>
          </p:cNvPr>
          <p:cNvSpPr txBox="1"/>
          <p:nvPr/>
        </p:nvSpPr>
        <p:spPr>
          <a:xfrm>
            <a:off x="5917856" y="1552193"/>
            <a:ext cx="5103341" cy="1908215"/>
          </a:xfrm>
          <a:prstGeom prst="rect">
            <a:avLst/>
          </a:prstGeom>
          <a:noFill/>
        </p:spPr>
        <p:txBody>
          <a:bodyPr wrap="square" rtlCol="0">
            <a:spAutoFit/>
          </a:bodyPr>
          <a:lstStyle/>
          <a:p>
            <a:pPr marL="457200" indent="-457200">
              <a:buFont typeface="Arial" panose="020B0604020202020204" pitchFamily="34" charset="0"/>
              <a:buChar char="•"/>
            </a:pPr>
            <a:r>
              <a:rPr lang="en-US" altLang="zh-CN" sz="2800" dirty="0"/>
              <a:t>Environments:</a:t>
            </a:r>
          </a:p>
          <a:p>
            <a:r>
              <a:rPr lang="en-US" altLang="zh-CN" dirty="0"/>
              <a:t>1.Habitat platform with the Gibson dataset</a:t>
            </a:r>
          </a:p>
          <a:p>
            <a:endParaRPr lang="en-US" altLang="zh-CN" dirty="0"/>
          </a:p>
          <a:p>
            <a:r>
              <a:rPr lang="en-US" altLang="zh-CN" dirty="0"/>
              <a:t>2. Gibson Environments</a:t>
            </a:r>
          </a:p>
          <a:p>
            <a:endParaRPr lang="en-US" altLang="zh-CN" dirty="0"/>
          </a:p>
          <a:p>
            <a:r>
              <a:rPr lang="en-US" altLang="zh-CN" dirty="0"/>
              <a:t>3. </a:t>
            </a:r>
            <a:r>
              <a:rPr lang="en-US" altLang="zh-CN" dirty="0" err="1"/>
              <a:t>ViZDoom</a:t>
            </a:r>
            <a:endParaRPr lang="zh-CN" altLang="en-US" dirty="0"/>
          </a:p>
        </p:txBody>
      </p:sp>
      <p:sp>
        <p:nvSpPr>
          <p:cNvPr id="8" name="矩形 7">
            <a:extLst>
              <a:ext uri="{FF2B5EF4-FFF2-40B4-BE49-F238E27FC236}">
                <a16:creationId xmlns:a16="http://schemas.microsoft.com/office/drawing/2014/main" id="{39A771E1-87A2-4381-910D-12157BBE5366}"/>
              </a:ext>
            </a:extLst>
          </p:cNvPr>
          <p:cNvSpPr/>
          <p:nvPr/>
        </p:nvSpPr>
        <p:spPr>
          <a:xfrm>
            <a:off x="5585254" y="3451526"/>
            <a:ext cx="6404317" cy="2739211"/>
          </a:xfrm>
          <a:prstGeom prst="rect">
            <a:avLst/>
          </a:prstGeom>
        </p:spPr>
        <p:txBody>
          <a:bodyPr wrap="none">
            <a:spAutoFit/>
          </a:bodyPr>
          <a:lstStyle/>
          <a:p>
            <a:pPr marL="285750" indent="-285750">
              <a:buFont typeface="Arial" panose="020B0604020202020204" pitchFamily="34" charset="0"/>
              <a:buChar char="•"/>
            </a:pPr>
            <a:r>
              <a:rPr lang="en-US" altLang="zh-CN" sz="2800" dirty="0">
                <a:latin typeface="NimbusRomNo9L-Medi"/>
              </a:rPr>
              <a:t>State-Representation Baselines</a:t>
            </a:r>
          </a:p>
          <a:p>
            <a:pPr marL="342900" indent="-342900">
              <a:buAutoNum type="arabicPeriod"/>
            </a:pPr>
            <a:r>
              <a:rPr lang="en-US" altLang="zh-CN" dirty="0"/>
              <a:t>Tabula Rasa (Scratch) Learning (trained on raw RGB image )</a:t>
            </a:r>
          </a:p>
          <a:p>
            <a:pPr marL="342900" indent="-342900">
              <a:buAutoNum type="arabicPeriod"/>
            </a:pPr>
            <a:endParaRPr lang="en-US" altLang="zh-CN" dirty="0">
              <a:latin typeface="NimbusRomNo9L-Medi"/>
            </a:endParaRPr>
          </a:p>
          <a:p>
            <a:pPr marL="342900" indent="-342900">
              <a:buAutoNum type="arabicPeriod"/>
            </a:pPr>
            <a:r>
              <a:rPr lang="en-US" altLang="zh-CN" dirty="0"/>
              <a:t>Blind Intelligent Actor (input a fix image)</a:t>
            </a:r>
          </a:p>
          <a:p>
            <a:pPr marL="342900" indent="-342900">
              <a:buAutoNum type="arabicPeriod"/>
            </a:pPr>
            <a:endParaRPr lang="en-US" altLang="zh-CN" dirty="0">
              <a:latin typeface="NimbusRomNo9L-Medi"/>
            </a:endParaRPr>
          </a:p>
          <a:p>
            <a:r>
              <a:rPr lang="en-US" altLang="zh-CN" dirty="0"/>
              <a:t>3.Representation Learning:</a:t>
            </a:r>
            <a:r>
              <a:rPr lang="en-US" altLang="zh-CN" dirty="0">
                <a:sym typeface="Wingdings" panose="05000000000000000000" pitchFamily="2" charset="2"/>
              </a:rPr>
              <a:t> </a:t>
            </a:r>
            <a:r>
              <a:rPr lang="en-US" altLang="zh-CN" dirty="0"/>
              <a:t>dynamics-modeling</a:t>
            </a:r>
            <a:r>
              <a:rPr lang="en-US" altLang="zh-CN" dirty="0">
                <a:sym typeface="Wingdings" panose="05000000000000000000" pitchFamily="2" charset="2"/>
              </a:rPr>
              <a:t>, </a:t>
            </a:r>
          </a:p>
          <a:p>
            <a:r>
              <a:rPr lang="en-US" altLang="zh-CN" dirty="0"/>
              <a:t> curiosity, ImageNet pretraining, etc.</a:t>
            </a:r>
          </a:p>
          <a:p>
            <a:endParaRPr lang="en-US" altLang="zh-CN" dirty="0">
              <a:latin typeface="NimbusRomNo9L-Medi"/>
            </a:endParaRPr>
          </a:p>
          <a:p>
            <a:r>
              <a:rPr lang="en-US" altLang="zh-CN" dirty="0"/>
              <a:t>4. Non-Learning : SLAM , hand-engineered systems</a:t>
            </a:r>
            <a:endParaRPr lang="zh-CN" altLang="en-US" dirty="0"/>
          </a:p>
        </p:txBody>
      </p:sp>
      <p:sp>
        <p:nvSpPr>
          <p:cNvPr id="4" name="灯片编号占位符 3">
            <a:extLst>
              <a:ext uri="{FF2B5EF4-FFF2-40B4-BE49-F238E27FC236}">
                <a16:creationId xmlns:a16="http://schemas.microsoft.com/office/drawing/2014/main" id="{609B8669-8BC0-47D2-BBFD-E113FCA52642}"/>
              </a:ext>
            </a:extLst>
          </p:cNvPr>
          <p:cNvSpPr>
            <a:spLocks noGrp="1"/>
          </p:cNvSpPr>
          <p:nvPr>
            <p:ph type="sldNum" sz="quarter" idx="12"/>
          </p:nvPr>
        </p:nvSpPr>
        <p:spPr/>
        <p:txBody>
          <a:bodyPr/>
          <a:lstStyle/>
          <a:p>
            <a:fld id="{97227990-D6AC-4232-BFE0-A3224DDBB64E}" type="slidenum">
              <a:rPr lang="zh-CN" altLang="en-US" smtClean="0"/>
              <a:t>4</a:t>
            </a:fld>
            <a:endParaRPr lang="zh-CN" altLang="en-US"/>
          </a:p>
        </p:txBody>
      </p:sp>
    </p:spTree>
    <p:extLst>
      <p:ext uri="{BB962C8B-B14F-4D97-AF65-F5344CB8AC3E}">
        <p14:creationId xmlns:p14="http://schemas.microsoft.com/office/powerpoint/2010/main" val="384642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4D0D1C-B632-4F3E-A695-045200F11A60}"/>
              </a:ext>
            </a:extLst>
          </p:cNvPr>
          <p:cNvSpPr>
            <a:spLocks noGrp="1"/>
          </p:cNvSpPr>
          <p:nvPr>
            <p:ph type="title"/>
          </p:nvPr>
        </p:nvSpPr>
        <p:spPr/>
        <p:txBody>
          <a:bodyPr/>
          <a:lstStyle/>
          <a:p>
            <a:r>
              <a:rPr lang="en-US" altLang="zh-CN" dirty="0"/>
              <a:t>Core Analysis</a:t>
            </a:r>
            <a:endParaRPr lang="zh-CN" altLang="en-US" dirty="0"/>
          </a:p>
        </p:txBody>
      </p:sp>
      <p:sp>
        <p:nvSpPr>
          <p:cNvPr id="3" name="内容占位符 2">
            <a:extLst>
              <a:ext uri="{FF2B5EF4-FFF2-40B4-BE49-F238E27FC236}">
                <a16:creationId xmlns:a16="http://schemas.microsoft.com/office/drawing/2014/main" id="{E6067CCF-BE0C-492F-8B80-CCFE8848C480}"/>
              </a:ext>
            </a:extLst>
          </p:cNvPr>
          <p:cNvSpPr>
            <a:spLocks noGrp="1"/>
          </p:cNvSpPr>
          <p:nvPr>
            <p:ph idx="1"/>
          </p:nvPr>
        </p:nvSpPr>
        <p:spPr/>
        <p:txBody>
          <a:bodyPr/>
          <a:lstStyle/>
          <a:p>
            <a:r>
              <a:rPr lang="en-US" altLang="zh-CN" dirty="0"/>
              <a:t>Final Performance</a:t>
            </a:r>
          </a:p>
          <a:p>
            <a:endParaRPr lang="en-US" altLang="zh-CN" dirty="0"/>
          </a:p>
          <a:p>
            <a:endParaRPr lang="en-US" altLang="zh-CN" dirty="0"/>
          </a:p>
          <a:p>
            <a:r>
              <a:rPr lang="en-US" altLang="zh-CN" dirty="0"/>
              <a:t>Generalization</a:t>
            </a:r>
          </a:p>
          <a:p>
            <a:endParaRPr lang="en-US" altLang="zh-CN" dirty="0"/>
          </a:p>
          <a:p>
            <a:endParaRPr lang="en-US" altLang="zh-CN" dirty="0"/>
          </a:p>
          <a:p>
            <a:r>
              <a:rPr lang="en-US" altLang="zh-CN" dirty="0"/>
              <a:t>Sample Complexity:</a:t>
            </a:r>
            <a:endParaRPr lang="zh-CN" altLang="en-US" dirty="0"/>
          </a:p>
        </p:txBody>
      </p:sp>
      <p:sp>
        <p:nvSpPr>
          <p:cNvPr id="4" name="灯片编号占位符 3">
            <a:extLst>
              <a:ext uri="{FF2B5EF4-FFF2-40B4-BE49-F238E27FC236}">
                <a16:creationId xmlns:a16="http://schemas.microsoft.com/office/drawing/2014/main" id="{B72241C1-2E22-4328-944E-1FB72810A68B}"/>
              </a:ext>
            </a:extLst>
          </p:cNvPr>
          <p:cNvSpPr>
            <a:spLocks noGrp="1"/>
          </p:cNvSpPr>
          <p:nvPr>
            <p:ph type="sldNum" sz="quarter" idx="12"/>
          </p:nvPr>
        </p:nvSpPr>
        <p:spPr/>
        <p:txBody>
          <a:bodyPr/>
          <a:lstStyle/>
          <a:p>
            <a:fld id="{97227990-D6AC-4232-BFE0-A3224DDBB64E}" type="slidenum">
              <a:rPr lang="zh-CN" altLang="en-US" smtClean="0"/>
              <a:t>5</a:t>
            </a:fld>
            <a:endParaRPr lang="zh-CN" altLang="en-US"/>
          </a:p>
        </p:txBody>
      </p:sp>
    </p:spTree>
    <p:extLst>
      <p:ext uri="{BB962C8B-B14F-4D97-AF65-F5344CB8AC3E}">
        <p14:creationId xmlns:p14="http://schemas.microsoft.com/office/powerpoint/2010/main" val="2244878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F622280-14F2-4A31-B2EF-68FCC76CCAC0}"/>
              </a:ext>
            </a:extLst>
          </p:cNvPr>
          <p:cNvSpPr>
            <a:spLocks noGrp="1"/>
          </p:cNvSpPr>
          <p:nvPr>
            <p:ph idx="1"/>
          </p:nvPr>
        </p:nvSpPr>
        <p:spPr>
          <a:xfrm>
            <a:off x="717887" y="416955"/>
            <a:ext cx="10515600" cy="4351338"/>
          </a:xfrm>
        </p:spPr>
        <p:txBody>
          <a:bodyPr/>
          <a:lstStyle/>
          <a:p>
            <a:r>
              <a:rPr lang="en-US" altLang="zh-CN" dirty="0"/>
              <a:t>Final Performance</a:t>
            </a:r>
            <a:endParaRPr lang="zh-CN" altLang="en-US" dirty="0"/>
          </a:p>
        </p:txBody>
      </p:sp>
      <p:pic>
        <p:nvPicPr>
          <p:cNvPr id="4" name="图片 3">
            <a:extLst>
              <a:ext uri="{FF2B5EF4-FFF2-40B4-BE49-F238E27FC236}">
                <a16:creationId xmlns:a16="http://schemas.microsoft.com/office/drawing/2014/main" id="{09C2FC7B-B841-4BBB-9F42-A5C9C61CCF80}"/>
              </a:ext>
            </a:extLst>
          </p:cNvPr>
          <p:cNvPicPr>
            <a:picLocks noChangeAspect="1"/>
          </p:cNvPicPr>
          <p:nvPr/>
        </p:nvPicPr>
        <p:blipFill>
          <a:blip r:embed="rId3"/>
          <a:stretch>
            <a:fillRect/>
          </a:stretch>
        </p:blipFill>
        <p:spPr>
          <a:xfrm>
            <a:off x="717887" y="1092421"/>
            <a:ext cx="8828571" cy="2152381"/>
          </a:xfrm>
          <a:prstGeom prst="rect">
            <a:avLst/>
          </a:prstGeom>
        </p:spPr>
      </p:pic>
      <p:sp>
        <p:nvSpPr>
          <p:cNvPr id="5" name="矩形 4">
            <a:extLst>
              <a:ext uri="{FF2B5EF4-FFF2-40B4-BE49-F238E27FC236}">
                <a16:creationId xmlns:a16="http://schemas.microsoft.com/office/drawing/2014/main" id="{94D26C95-055C-4E85-B0C1-21D0D915D097}"/>
              </a:ext>
            </a:extLst>
          </p:cNvPr>
          <p:cNvSpPr/>
          <p:nvPr/>
        </p:nvSpPr>
        <p:spPr>
          <a:xfrm>
            <a:off x="396612" y="3613199"/>
            <a:ext cx="4861716" cy="523220"/>
          </a:xfrm>
          <a:prstGeom prst="rect">
            <a:avLst/>
          </a:prstGeom>
        </p:spPr>
        <p:txBody>
          <a:bodyPr wrap="none">
            <a:spAutoFit/>
          </a:bodyPr>
          <a:lstStyle/>
          <a:p>
            <a:pPr marL="457200" indent="-457200">
              <a:buFont typeface="Arial" panose="020B0604020202020204" pitchFamily="34" charset="0"/>
              <a:buChar char="•"/>
            </a:pPr>
            <a:r>
              <a:rPr lang="en-US" altLang="zh-CN" sz="2800" dirty="0">
                <a:latin typeface="NimbusRomNo9L-Medi"/>
              </a:rPr>
              <a:t>Desirable emergent behavior</a:t>
            </a:r>
            <a:endParaRPr lang="zh-CN" altLang="en-US" sz="2800" dirty="0"/>
          </a:p>
        </p:txBody>
      </p:sp>
      <p:pic>
        <p:nvPicPr>
          <p:cNvPr id="6" name="图片 5">
            <a:extLst>
              <a:ext uri="{FF2B5EF4-FFF2-40B4-BE49-F238E27FC236}">
                <a16:creationId xmlns:a16="http://schemas.microsoft.com/office/drawing/2014/main" id="{E301D8BA-95AA-4DCE-81AA-77021C93C03B}"/>
              </a:ext>
            </a:extLst>
          </p:cNvPr>
          <p:cNvPicPr>
            <a:picLocks noChangeAspect="1"/>
          </p:cNvPicPr>
          <p:nvPr/>
        </p:nvPicPr>
        <p:blipFill>
          <a:blip r:embed="rId4"/>
          <a:stretch>
            <a:fillRect/>
          </a:stretch>
        </p:blipFill>
        <p:spPr>
          <a:xfrm>
            <a:off x="0" y="4065125"/>
            <a:ext cx="12192000" cy="2757268"/>
          </a:xfrm>
          <a:prstGeom prst="rect">
            <a:avLst/>
          </a:prstGeom>
        </p:spPr>
      </p:pic>
      <p:sp>
        <p:nvSpPr>
          <p:cNvPr id="2" name="灯片编号占位符 1">
            <a:extLst>
              <a:ext uri="{FF2B5EF4-FFF2-40B4-BE49-F238E27FC236}">
                <a16:creationId xmlns:a16="http://schemas.microsoft.com/office/drawing/2014/main" id="{C333ED4B-C591-4804-9C64-F8A7BF518F76}"/>
              </a:ext>
            </a:extLst>
          </p:cNvPr>
          <p:cNvSpPr>
            <a:spLocks noGrp="1"/>
          </p:cNvSpPr>
          <p:nvPr>
            <p:ph type="sldNum" sz="quarter" idx="12"/>
          </p:nvPr>
        </p:nvSpPr>
        <p:spPr/>
        <p:txBody>
          <a:bodyPr/>
          <a:lstStyle/>
          <a:p>
            <a:fld id="{97227990-D6AC-4232-BFE0-A3224DDBB64E}" type="slidenum">
              <a:rPr lang="zh-CN" altLang="en-US" smtClean="0"/>
              <a:t>6</a:t>
            </a:fld>
            <a:endParaRPr lang="zh-CN" altLang="en-US"/>
          </a:p>
        </p:txBody>
      </p:sp>
    </p:spTree>
    <p:extLst>
      <p:ext uri="{BB962C8B-B14F-4D97-AF65-F5344CB8AC3E}">
        <p14:creationId xmlns:p14="http://schemas.microsoft.com/office/powerpoint/2010/main" val="163719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7378BC-12DA-4E8E-B90B-0F8D8D3CCCF1}"/>
              </a:ext>
            </a:extLst>
          </p:cNvPr>
          <p:cNvSpPr>
            <a:spLocks noGrp="1"/>
          </p:cNvSpPr>
          <p:nvPr>
            <p:ph type="title"/>
          </p:nvPr>
        </p:nvSpPr>
        <p:spPr/>
        <p:txBody>
          <a:bodyPr/>
          <a:lstStyle/>
          <a:p>
            <a:r>
              <a:rPr lang="en-US" altLang="zh-CN" dirty="0"/>
              <a:t>Generalization</a:t>
            </a:r>
            <a:endParaRPr lang="zh-CN" altLang="en-US" dirty="0"/>
          </a:p>
        </p:txBody>
      </p:sp>
      <p:pic>
        <p:nvPicPr>
          <p:cNvPr id="4" name="图片 3">
            <a:extLst>
              <a:ext uri="{FF2B5EF4-FFF2-40B4-BE49-F238E27FC236}">
                <a16:creationId xmlns:a16="http://schemas.microsoft.com/office/drawing/2014/main" id="{DE380BB8-51C6-4A31-8D10-5D463824844C}"/>
              </a:ext>
            </a:extLst>
          </p:cNvPr>
          <p:cNvPicPr>
            <a:picLocks noChangeAspect="1"/>
          </p:cNvPicPr>
          <p:nvPr/>
        </p:nvPicPr>
        <p:blipFill>
          <a:blip r:embed="rId3"/>
          <a:stretch>
            <a:fillRect/>
          </a:stretch>
        </p:blipFill>
        <p:spPr>
          <a:xfrm>
            <a:off x="1514966" y="2119476"/>
            <a:ext cx="5809524" cy="2619048"/>
          </a:xfrm>
          <a:prstGeom prst="rect">
            <a:avLst/>
          </a:prstGeom>
        </p:spPr>
      </p:pic>
      <p:sp>
        <p:nvSpPr>
          <p:cNvPr id="5" name="灯片编号占位符 4">
            <a:extLst>
              <a:ext uri="{FF2B5EF4-FFF2-40B4-BE49-F238E27FC236}">
                <a16:creationId xmlns:a16="http://schemas.microsoft.com/office/drawing/2014/main" id="{8E270A91-93FD-487A-ACE3-387BEC097E60}"/>
              </a:ext>
            </a:extLst>
          </p:cNvPr>
          <p:cNvSpPr>
            <a:spLocks noGrp="1"/>
          </p:cNvSpPr>
          <p:nvPr>
            <p:ph type="sldNum" sz="quarter" idx="12"/>
          </p:nvPr>
        </p:nvSpPr>
        <p:spPr/>
        <p:txBody>
          <a:bodyPr/>
          <a:lstStyle/>
          <a:p>
            <a:fld id="{97227990-D6AC-4232-BFE0-A3224DDBB64E}" type="slidenum">
              <a:rPr lang="zh-CN" altLang="en-US" smtClean="0"/>
              <a:t>7</a:t>
            </a:fld>
            <a:endParaRPr lang="zh-CN" altLang="en-US"/>
          </a:p>
        </p:txBody>
      </p:sp>
    </p:spTree>
    <p:extLst>
      <p:ext uri="{BB962C8B-B14F-4D97-AF65-F5344CB8AC3E}">
        <p14:creationId xmlns:p14="http://schemas.microsoft.com/office/powerpoint/2010/main" val="113249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322F96-74E6-4400-890B-C98508A0A723}"/>
              </a:ext>
            </a:extLst>
          </p:cNvPr>
          <p:cNvSpPr>
            <a:spLocks noGrp="1"/>
          </p:cNvSpPr>
          <p:nvPr>
            <p:ph type="title"/>
          </p:nvPr>
        </p:nvSpPr>
        <p:spPr/>
        <p:txBody>
          <a:bodyPr/>
          <a:lstStyle/>
          <a:p>
            <a:r>
              <a:rPr lang="en-US" altLang="zh-CN" dirty="0"/>
              <a:t>Sample complexity</a:t>
            </a:r>
            <a:endParaRPr lang="zh-CN" altLang="en-US" dirty="0"/>
          </a:p>
        </p:txBody>
      </p:sp>
      <p:pic>
        <p:nvPicPr>
          <p:cNvPr id="4" name="内容占位符 3">
            <a:extLst>
              <a:ext uri="{FF2B5EF4-FFF2-40B4-BE49-F238E27FC236}">
                <a16:creationId xmlns:a16="http://schemas.microsoft.com/office/drawing/2014/main" id="{A86F7C86-C0A0-44A5-808A-2D956FB62625}"/>
              </a:ext>
            </a:extLst>
          </p:cNvPr>
          <p:cNvPicPr>
            <a:picLocks noGrp="1" noChangeAspect="1"/>
          </p:cNvPicPr>
          <p:nvPr>
            <p:ph idx="1"/>
          </p:nvPr>
        </p:nvPicPr>
        <p:blipFill>
          <a:blip r:embed="rId3"/>
          <a:stretch>
            <a:fillRect/>
          </a:stretch>
        </p:blipFill>
        <p:spPr>
          <a:xfrm>
            <a:off x="2335179" y="2034137"/>
            <a:ext cx="7374066" cy="4458738"/>
          </a:xfrm>
          <a:prstGeom prst="rect">
            <a:avLst/>
          </a:prstGeom>
        </p:spPr>
      </p:pic>
      <p:sp>
        <p:nvSpPr>
          <p:cNvPr id="5" name="矩形 4">
            <a:extLst>
              <a:ext uri="{FF2B5EF4-FFF2-40B4-BE49-F238E27FC236}">
                <a16:creationId xmlns:a16="http://schemas.microsoft.com/office/drawing/2014/main" id="{FF8D0B29-5D65-4947-BE76-D125CA15D330}"/>
              </a:ext>
            </a:extLst>
          </p:cNvPr>
          <p:cNvSpPr/>
          <p:nvPr/>
        </p:nvSpPr>
        <p:spPr>
          <a:xfrm>
            <a:off x="661769" y="1690688"/>
            <a:ext cx="4814010" cy="400110"/>
          </a:xfrm>
          <a:prstGeom prst="rect">
            <a:avLst/>
          </a:prstGeom>
        </p:spPr>
        <p:txBody>
          <a:bodyPr wrap="none">
            <a:spAutoFit/>
          </a:bodyPr>
          <a:lstStyle/>
          <a:p>
            <a:r>
              <a:rPr lang="en-US" altLang="zh-CN" sz="2000" b="1" dirty="0">
                <a:latin typeface="NimbusRomNo9L-Medi"/>
              </a:rPr>
              <a:t>Performance by Number of Training Frames</a:t>
            </a:r>
            <a:endParaRPr lang="zh-CN" altLang="en-US" sz="2000" b="1" dirty="0"/>
          </a:p>
        </p:txBody>
      </p:sp>
      <p:sp>
        <p:nvSpPr>
          <p:cNvPr id="6" name="矩形 5">
            <a:extLst>
              <a:ext uri="{FF2B5EF4-FFF2-40B4-BE49-F238E27FC236}">
                <a16:creationId xmlns:a16="http://schemas.microsoft.com/office/drawing/2014/main" id="{3A93AFDB-4CF1-42B8-92CF-8C182F75BB4B}"/>
              </a:ext>
            </a:extLst>
          </p:cNvPr>
          <p:cNvSpPr/>
          <p:nvPr/>
        </p:nvSpPr>
        <p:spPr>
          <a:xfrm>
            <a:off x="5508130" y="1721466"/>
            <a:ext cx="4348691" cy="369332"/>
          </a:xfrm>
          <a:prstGeom prst="rect">
            <a:avLst/>
          </a:prstGeom>
        </p:spPr>
        <p:txBody>
          <a:bodyPr wrap="none">
            <a:spAutoFit/>
          </a:bodyPr>
          <a:lstStyle/>
          <a:p>
            <a:r>
              <a:rPr lang="en-US" altLang="zh-CN" b="1" dirty="0">
                <a:latin typeface="NimbusRomNo9L-Medi"/>
              </a:rPr>
              <a:t>Performance by Number of Sample Clusters</a:t>
            </a:r>
            <a:endParaRPr lang="zh-CN" altLang="en-US" b="1" dirty="0"/>
          </a:p>
        </p:txBody>
      </p:sp>
      <p:sp>
        <p:nvSpPr>
          <p:cNvPr id="3" name="灯片编号占位符 2">
            <a:extLst>
              <a:ext uri="{FF2B5EF4-FFF2-40B4-BE49-F238E27FC236}">
                <a16:creationId xmlns:a16="http://schemas.microsoft.com/office/drawing/2014/main" id="{7C6F5991-1BA1-40B0-9D12-5BB5840230E3}"/>
              </a:ext>
            </a:extLst>
          </p:cNvPr>
          <p:cNvSpPr>
            <a:spLocks noGrp="1"/>
          </p:cNvSpPr>
          <p:nvPr>
            <p:ph type="sldNum" sz="quarter" idx="12"/>
          </p:nvPr>
        </p:nvSpPr>
        <p:spPr/>
        <p:txBody>
          <a:bodyPr/>
          <a:lstStyle/>
          <a:p>
            <a:fld id="{97227990-D6AC-4232-BFE0-A3224DDBB64E}" type="slidenum">
              <a:rPr lang="zh-CN" altLang="en-US" smtClean="0"/>
              <a:t>8</a:t>
            </a:fld>
            <a:endParaRPr lang="zh-CN" altLang="en-US"/>
          </a:p>
        </p:txBody>
      </p:sp>
    </p:spTree>
    <p:extLst>
      <p:ext uri="{BB962C8B-B14F-4D97-AF65-F5344CB8AC3E}">
        <p14:creationId xmlns:p14="http://schemas.microsoft.com/office/powerpoint/2010/main" val="54505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45FF65-4780-468C-A938-C0181C24678C}"/>
              </a:ext>
            </a:extLst>
          </p:cNvPr>
          <p:cNvSpPr>
            <a:spLocks noGrp="1"/>
          </p:cNvSpPr>
          <p:nvPr>
            <p:ph type="title"/>
          </p:nvPr>
        </p:nvSpPr>
        <p:spPr/>
        <p:txBody>
          <a:bodyPr>
            <a:normAutofit/>
          </a:bodyPr>
          <a:lstStyle/>
          <a:p>
            <a:r>
              <a:rPr lang="en-US" altLang="zh-CN" sz="3200" dirty="0"/>
              <a:t>Rank Reversal: Which Mid-Level Feature to Use?</a:t>
            </a:r>
            <a:endParaRPr lang="zh-CN" altLang="en-US" sz="3200" dirty="0"/>
          </a:p>
        </p:txBody>
      </p:sp>
      <p:sp>
        <p:nvSpPr>
          <p:cNvPr id="3" name="内容占位符 2">
            <a:extLst>
              <a:ext uri="{FF2B5EF4-FFF2-40B4-BE49-F238E27FC236}">
                <a16:creationId xmlns:a16="http://schemas.microsoft.com/office/drawing/2014/main" id="{F7F80E81-D04B-4062-939B-98A6E5D1D905}"/>
              </a:ext>
            </a:extLst>
          </p:cNvPr>
          <p:cNvSpPr>
            <a:spLocks noGrp="1"/>
          </p:cNvSpPr>
          <p:nvPr>
            <p:ph idx="1"/>
          </p:nvPr>
        </p:nvSpPr>
        <p:spPr/>
        <p:txBody>
          <a:bodyPr/>
          <a:lstStyle/>
          <a:p>
            <a:pPr marL="0" indent="0">
              <a:buNone/>
            </a:pPr>
            <a:r>
              <a:rPr lang="en-US" altLang="zh-CN" dirty="0"/>
              <a:t> no feature is universally useful for all downstream tasks e. g.:</a:t>
            </a:r>
          </a:p>
          <a:p>
            <a:endParaRPr lang="en-US" altLang="zh-CN" dirty="0"/>
          </a:p>
          <a:p>
            <a:endParaRPr lang="zh-CN" altLang="en-US" dirty="0"/>
          </a:p>
        </p:txBody>
      </p:sp>
      <p:pic>
        <p:nvPicPr>
          <p:cNvPr id="4" name="图片 3">
            <a:extLst>
              <a:ext uri="{FF2B5EF4-FFF2-40B4-BE49-F238E27FC236}">
                <a16:creationId xmlns:a16="http://schemas.microsoft.com/office/drawing/2014/main" id="{BC05B27A-C2A2-40CB-811C-A4E088A9E1F5}"/>
              </a:ext>
            </a:extLst>
          </p:cNvPr>
          <p:cNvPicPr>
            <a:picLocks noChangeAspect="1"/>
          </p:cNvPicPr>
          <p:nvPr/>
        </p:nvPicPr>
        <p:blipFill>
          <a:blip r:embed="rId3"/>
          <a:stretch>
            <a:fillRect/>
          </a:stretch>
        </p:blipFill>
        <p:spPr>
          <a:xfrm>
            <a:off x="961043" y="2305190"/>
            <a:ext cx="9009524" cy="2247619"/>
          </a:xfrm>
          <a:prstGeom prst="rect">
            <a:avLst/>
          </a:prstGeom>
        </p:spPr>
      </p:pic>
      <p:sp>
        <p:nvSpPr>
          <p:cNvPr id="5" name="矩形 4">
            <a:extLst>
              <a:ext uri="{FF2B5EF4-FFF2-40B4-BE49-F238E27FC236}">
                <a16:creationId xmlns:a16="http://schemas.microsoft.com/office/drawing/2014/main" id="{0BE8FBA7-0734-4CF4-AC0C-062AEF90A9FB}"/>
              </a:ext>
            </a:extLst>
          </p:cNvPr>
          <p:cNvSpPr/>
          <p:nvPr/>
        </p:nvSpPr>
        <p:spPr>
          <a:xfrm>
            <a:off x="1203793" y="4810888"/>
            <a:ext cx="6147837" cy="646331"/>
          </a:xfrm>
          <a:prstGeom prst="rect">
            <a:avLst/>
          </a:prstGeom>
        </p:spPr>
        <p:txBody>
          <a:bodyPr wrap="none">
            <a:spAutoFit/>
          </a:bodyPr>
          <a:lstStyle/>
          <a:p>
            <a:pPr marL="285750" indent="-285750">
              <a:buFont typeface="Arial" panose="020B0604020202020204" pitchFamily="34" charset="0"/>
              <a:buChar char="•"/>
            </a:pPr>
            <a:r>
              <a:rPr lang="en-US" altLang="zh-CN" dirty="0">
                <a:latin typeface="NimbusRomNo9L-Regu"/>
              </a:rPr>
              <a:t>feature rankings </a:t>
            </a:r>
            <a:r>
              <a:rPr lang="en-US" altLang="zh-CN" dirty="0"/>
              <a:t>uncorrelated among three tasks</a:t>
            </a:r>
          </a:p>
          <a:p>
            <a:pPr marL="285750" indent="-285750">
              <a:buFont typeface="Arial" panose="020B0604020202020204" pitchFamily="34" charset="0"/>
              <a:buChar char="•"/>
            </a:pPr>
            <a:r>
              <a:rPr lang="en-US" altLang="zh-CN" dirty="0"/>
              <a:t>within-task ranks were consistent between environments </a:t>
            </a:r>
            <a:endParaRPr lang="zh-CN" altLang="en-US" dirty="0"/>
          </a:p>
        </p:txBody>
      </p:sp>
      <p:sp>
        <p:nvSpPr>
          <p:cNvPr id="6" name="灯片编号占位符 5">
            <a:extLst>
              <a:ext uri="{FF2B5EF4-FFF2-40B4-BE49-F238E27FC236}">
                <a16:creationId xmlns:a16="http://schemas.microsoft.com/office/drawing/2014/main" id="{F1CFBC0A-1A2F-4C17-B533-7EBFE2B124D5}"/>
              </a:ext>
            </a:extLst>
          </p:cNvPr>
          <p:cNvSpPr>
            <a:spLocks noGrp="1"/>
          </p:cNvSpPr>
          <p:nvPr>
            <p:ph type="sldNum" sz="quarter" idx="12"/>
          </p:nvPr>
        </p:nvSpPr>
        <p:spPr/>
        <p:txBody>
          <a:bodyPr/>
          <a:lstStyle/>
          <a:p>
            <a:fld id="{97227990-D6AC-4232-BFE0-A3224DDBB64E}" type="slidenum">
              <a:rPr lang="zh-CN" altLang="en-US" smtClean="0"/>
              <a:t>9</a:t>
            </a:fld>
            <a:endParaRPr lang="zh-CN" altLang="en-US"/>
          </a:p>
        </p:txBody>
      </p:sp>
    </p:spTree>
    <p:extLst>
      <p:ext uri="{BB962C8B-B14F-4D97-AF65-F5344CB8AC3E}">
        <p14:creationId xmlns:p14="http://schemas.microsoft.com/office/powerpoint/2010/main" val="92808466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TotalTime>
  <Words>996</Words>
  <Application>Microsoft Office PowerPoint</Application>
  <PresentationFormat>宽屏</PresentationFormat>
  <Paragraphs>111</Paragraphs>
  <Slides>10</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NimbusRomNo9L-Medi</vt:lpstr>
      <vt:lpstr>NimbusRomNo9L-Regu</vt:lpstr>
      <vt:lpstr>等线</vt:lpstr>
      <vt:lpstr>等线 Light</vt:lpstr>
      <vt:lpstr>Arial</vt:lpstr>
      <vt:lpstr>Wingdings</vt:lpstr>
      <vt:lpstr>Office 主题​​</vt:lpstr>
      <vt:lpstr>PowerPoint 演示文稿</vt:lpstr>
      <vt:lpstr>deep-RL-from-pixels problems</vt:lpstr>
      <vt:lpstr>Illustration</vt:lpstr>
      <vt:lpstr>Experiments</vt:lpstr>
      <vt:lpstr>Core Analysis</vt:lpstr>
      <vt:lpstr>PowerPoint 演示文稿</vt:lpstr>
      <vt:lpstr>Generalization</vt:lpstr>
      <vt:lpstr>Sample complexity</vt:lpstr>
      <vt:lpstr>Rank Reversal: Which Mid-Level Feature to Use?</vt:lpstr>
      <vt:lpstr>When the Downstream Task is Unknown or Changing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 进宇</dc:creator>
  <cp:lastModifiedBy>陈 进宇</cp:lastModifiedBy>
  <cp:revision>40</cp:revision>
  <dcterms:created xsi:type="dcterms:W3CDTF">2020-01-11T11:23:04Z</dcterms:created>
  <dcterms:modified xsi:type="dcterms:W3CDTF">2020-01-12T05:47:15Z</dcterms:modified>
</cp:coreProperties>
</file>