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549E3-17B7-4AB5-BA89-90FDB6A7AE4E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22EAF-F0C1-4400-8789-E262B83310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2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AD29C5-196F-42F1-8A12-C34B6C271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C0689C-EC76-4B0A-A73A-4E2512674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69DACB-F7A7-41B2-8A0B-D57CC23D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B134-E9C5-4EEB-A084-A8F2BB8BFEE5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0D4CB5-CAD8-43CE-A710-B6ABDAA7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16AB9D-5CA0-496F-AA20-E26DE354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9856-3F50-436E-B55C-8220DCFBB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36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A2DEE2-048F-42EB-85FD-167B7BE7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F1EDCB3-FE5C-4732-9B54-5148A2889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E86749-BB5A-4771-924C-B9CF07F7B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B134-E9C5-4EEB-A084-A8F2BB8BFEE5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882D80-B1D3-423C-9B6F-F6871FAB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72BEF3-25A7-489D-A60F-17DC7D03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9856-3F50-436E-B55C-8220DCFBB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6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08CEDAF-BC66-4185-9D7A-0C5595631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185CEB-C20C-4DAE-969E-B8D6A46F2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6F8A1B-AFE3-4ADB-B0A5-F05A9165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B134-E9C5-4EEB-A084-A8F2BB8BFEE5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13B910-8050-46E7-8EF7-BE7415C7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A8D18A-5274-45A0-8E91-BCDCB5D6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9856-3F50-436E-B55C-8220DCFBB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70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337CA-D202-4676-A86D-7BFD2B3D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936773-7AE0-4118-A6B1-E79111697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02393B-1537-47AE-862A-F098301B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B134-E9C5-4EEB-A084-A8F2BB8BFEE5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DED469-9E59-47AF-ABCE-D2D1611A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6E4F2A-7BAB-440F-8133-F42FBA1A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9856-3F50-436E-B55C-8220DCFBB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31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4AD489-313C-442E-8023-7B5FE2FF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0E2B22-EE86-410D-BD4A-B8F831638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D8F1F-197F-48FA-900D-BCDE6032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B134-E9C5-4EEB-A084-A8F2BB8BFEE5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8B35EF-9260-4075-9FB8-44CCF9E3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7F30E4-5259-4FF0-BE19-AC88EEE9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9856-3F50-436E-B55C-8220DCFBB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33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B0755-2FE4-4993-B78F-667B4987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25EB95-A32A-4B52-9330-41268762F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B4A6ED-98D7-4C34-BF6E-17234B090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E09C90-37E5-4D0D-9238-27EFAF79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B134-E9C5-4EEB-A084-A8F2BB8BFEE5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8E1225-C70B-4BFF-A816-446247F6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A28D90-F6B5-471A-832D-DB52E9E9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9856-3F50-436E-B55C-8220DCFBB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38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6A8853-2CF4-43C1-859C-7E702C705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CCBF98-C234-4C0F-9A84-060A95D35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5359F3-397A-4DDA-BC22-7AF9BE20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69DE875-68AA-4F12-9FFC-A4B306286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C2116C4-B6AF-4264-9C5A-9FF2228A7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2D7757-004B-4278-830E-1E67CD52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B134-E9C5-4EEB-A084-A8F2BB8BFEE5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880AC89-3B16-4387-B395-2D09464E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6631DA-B208-4E0C-BC46-782C2EC7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9856-3F50-436E-B55C-8220DCFBB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18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427A8E-63EA-46BB-A06E-99926BB8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0821CF-E2A1-40C1-B000-909A1080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B134-E9C5-4EEB-A084-A8F2BB8BFEE5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B5B890-7267-4981-B6FC-F0EB13DD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97A811E-A085-4946-A82D-9BF85064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9856-3F50-436E-B55C-8220DCFBB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54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4EE94FE-F933-48F5-AACB-4136FBCB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B134-E9C5-4EEB-A084-A8F2BB8BFEE5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E27C02E-8F6E-45CB-92BB-44984C01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82FD79-7442-4BFA-BDA1-B4494FD8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9856-3F50-436E-B55C-8220DCFBB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38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50FFD-DC8A-4BEE-86F8-C4BD90C0D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C04912-6603-48A0-A218-1667BCB65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9F890C-2A31-425B-8496-8436E287D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3F4A74-D71C-436A-8951-6D0D3B76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B134-E9C5-4EEB-A084-A8F2BB8BFEE5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B9BEB4-C72A-4C04-90CA-80E242E5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25836-DC23-4413-9837-7524F607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9856-3F50-436E-B55C-8220DCFBB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88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A230B-0BB5-4609-84A2-A696A97E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3EDB404-B6FF-4BBE-9996-2B47EF156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61D776-1312-4E2C-99D0-7D668D8B8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CCF0CA-8060-4DB4-864C-AEADB2E6F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B134-E9C5-4EEB-A084-A8F2BB8BFEE5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2BED2F-5977-406D-89BF-0D08E193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07DBDB-B2E4-4EC3-A6D5-996853F6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9856-3F50-436E-B55C-8220DCFBB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6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5F2E7F-D492-44BA-947D-ECA6BAD7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5DFDB1-A3E1-43DD-9D4F-E72C2D942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96CC6B-B6BA-4481-A414-FF076CA4A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B134-E9C5-4EEB-A084-A8F2BB8BFEE5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85C17B-56AA-4253-AC2C-9970C2ADD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6693EF-C2DB-4685-A895-D8A091AAB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9856-3F50-436E-B55C-8220DCFBB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78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C2366A3-856C-4F9A-BA4A-C9F719B0E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744" y="1398961"/>
            <a:ext cx="6649348" cy="164904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B12CF9D-A710-451A-B929-826FED8E8EE0}"/>
              </a:ext>
            </a:extLst>
          </p:cNvPr>
          <p:cNvSpPr txBox="1"/>
          <p:nvPr/>
        </p:nvSpPr>
        <p:spPr>
          <a:xfrm>
            <a:off x="5275461" y="380189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CVPR 2022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461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DF5DBEA-8D66-4DFD-8249-F155982C2FC3}"/>
              </a:ext>
            </a:extLst>
          </p:cNvPr>
          <p:cNvSpPr txBox="1"/>
          <p:nvPr/>
        </p:nvSpPr>
        <p:spPr>
          <a:xfrm>
            <a:off x="0" y="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8BAAEB-65EC-40BB-BF1E-797D20645444}"/>
              </a:ext>
            </a:extLst>
          </p:cNvPr>
          <p:cNvSpPr txBox="1"/>
          <p:nvPr/>
        </p:nvSpPr>
        <p:spPr>
          <a:xfrm>
            <a:off x="188068" y="846624"/>
            <a:ext cx="5398685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手工设计的</a:t>
            </a:r>
            <a:r>
              <a:rPr lang="en-US" altLang="zh-CN" dirty="0"/>
              <a:t>Prompt</a:t>
            </a:r>
            <a:r>
              <a:rPr lang="zh-CN" altLang="en-US" dirty="0"/>
              <a:t>对特定任务</a:t>
            </a:r>
            <a:r>
              <a:rPr lang="en-US" altLang="zh-CN" dirty="0"/>
              <a:t>/</a:t>
            </a:r>
            <a:r>
              <a:rPr lang="zh-CN" altLang="en-US" dirty="0"/>
              <a:t>数据集敏感，性能容易受到微小变化扰动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可以通过</a:t>
            </a:r>
            <a:r>
              <a:rPr lang="en-US" altLang="zh-CN" dirty="0"/>
              <a:t>learning prompt</a:t>
            </a:r>
            <a:r>
              <a:rPr lang="zh-CN" altLang="en-US" dirty="0"/>
              <a:t>缓解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视觉元素是多样的，难以通过单一的</a:t>
            </a:r>
            <a:r>
              <a:rPr lang="en-US" altLang="zh-CN" dirty="0"/>
              <a:t>prompt</a:t>
            </a:r>
            <a:r>
              <a:rPr lang="zh-CN" altLang="en-US" dirty="0"/>
              <a:t>来覆盖，所以需要多种</a:t>
            </a:r>
            <a:r>
              <a:rPr lang="en-US" altLang="zh-CN" dirty="0"/>
              <a:t>prompt boosting</a:t>
            </a:r>
            <a:r>
              <a:rPr lang="zh-CN" altLang="en-US" dirty="0"/>
              <a:t>：例如</a:t>
            </a:r>
            <a:r>
              <a:rPr lang="en-US" altLang="zh-CN" dirty="0"/>
              <a:t> “a photo of a small {class}.”, “a photo of a large {class}.”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从</a:t>
            </a:r>
            <a:r>
              <a:rPr lang="en-US" altLang="zh-CN" dirty="0"/>
              <a:t>learning</a:t>
            </a:r>
            <a:r>
              <a:rPr lang="zh-CN" altLang="en-US" dirty="0"/>
              <a:t>一个固定的</a:t>
            </a:r>
            <a:r>
              <a:rPr lang="en-US" altLang="zh-CN" dirty="0"/>
              <a:t>context embedding</a:t>
            </a:r>
            <a:r>
              <a:rPr lang="zh-CN" altLang="en-US" dirty="0"/>
              <a:t>转化为学习一个</a:t>
            </a:r>
            <a:r>
              <a:rPr lang="en-US" altLang="zh-CN" dirty="0"/>
              <a:t>context distribution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Text encoder</a:t>
            </a:r>
            <a:r>
              <a:rPr lang="zh-CN" altLang="en-US" dirty="0"/>
              <a:t>的</a:t>
            </a:r>
            <a:r>
              <a:rPr lang="en-US" altLang="zh-CN" dirty="0"/>
              <a:t>input embedding</a:t>
            </a:r>
            <a:r>
              <a:rPr lang="zh-CN" altLang="en-US" dirty="0"/>
              <a:t>在特征空间的分布难以建模，但是</a:t>
            </a:r>
            <a:r>
              <a:rPr lang="en-US" altLang="zh-CN" dirty="0"/>
              <a:t>output embedding</a:t>
            </a:r>
            <a:r>
              <a:rPr lang="zh-CN" altLang="en-US" dirty="0"/>
              <a:t>在特征空间具有明显的类内聚集特征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168AE4A-B1FF-41B6-987E-E9BF8390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592" y="0"/>
            <a:ext cx="6082405" cy="2263302"/>
          </a:xfrm>
          <a:prstGeom prst="rect">
            <a:avLst/>
          </a:prstGeom>
        </p:spPr>
      </p:pic>
      <p:pic>
        <p:nvPicPr>
          <p:cNvPr id="1030" name="Picture 6" descr="Prompt工程：自动学习Clip的Prompt - 知乎">
            <a:extLst>
              <a:ext uri="{FF2B5EF4-FFF2-40B4-BE49-F238E27FC236}">
                <a16:creationId xmlns:a16="http://schemas.microsoft.com/office/drawing/2014/main" id="{12A0C017-E072-467C-BF2D-D5922C000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6" b="16418"/>
          <a:stretch/>
        </p:blipFill>
        <p:spPr bwMode="auto">
          <a:xfrm>
            <a:off x="6959170" y="2316798"/>
            <a:ext cx="4283247" cy="20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AC323C-D4DE-4D6E-A4AF-72A8B698C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249" y="4676851"/>
            <a:ext cx="5289137" cy="206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9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4944C7-A2EB-4935-AB55-6FDEA0A2671E}"/>
              </a:ext>
            </a:extLst>
          </p:cNvPr>
          <p:cNvSpPr txBox="1"/>
          <p:nvPr/>
        </p:nvSpPr>
        <p:spPr>
          <a:xfrm>
            <a:off x="0" y="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BC2D1BF-60F3-4688-A870-69D97B7616E6}"/>
              </a:ext>
            </a:extLst>
          </p:cNvPr>
          <p:cNvSpPr txBox="1"/>
          <p:nvPr/>
        </p:nvSpPr>
        <p:spPr>
          <a:xfrm>
            <a:off x="304800" y="369332"/>
            <a:ext cx="10577209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提出了一种通过学习</a:t>
            </a:r>
            <a:r>
              <a:rPr lang="en-US" altLang="zh-CN" dirty="0"/>
              <a:t>text encoder output embedding distribution</a:t>
            </a:r>
            <a:r>
              <a:rPr lang="zh-CN" altLang="en-US" dirty="0"/>
              <a:t>来生成</a:t>
            </a:r>
            <a:r>
              <a:rPr lang="en-US" altLang="zh-CN" dirty="0"/>
              <a:t>prompt</a:t>
            </a:r>
            <a:r>
              <a:rPr lang="zh-CN" altLang="en-US" dirty="0"/>
              <a:t>的方法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0E7504-49DC-4D64-80CF-8C50D2C9A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04304"/>
            <a:ext cx="4253489" cy="494964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5A7DE0C-0999-4DCD-B258-FB58FACA9AE4}"/>
              </a:ext>
            </a:extLst>
          </p:cNvPr>
          <p:cNvSpPr/>
          <p:nvPr/>
        </p:nvSpPr>
        <p:spPr>
          <a:xfrm>
            <a:off x="775035" y="3358112"/>
            <a:ext cx="3721902" cy="23807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E1C24EB-2706-4F05-AD75-4B42D7DB2346}"/>
              </a:ext>
            </a:extLst>
          </p:cNvPr>
          <p:cNvSpPr/>
          <p:nvPr/>
        </p:nvSpPr>
        <p:spPr>
          <a:xfrm>
            <a:off x="775035" y="4636991"/>
            <a:ext cx="3721902" cy="23807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E891152-C42B-4A69-8816-B503E0DB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472" y="1097275"/>
            <a:ext cx="2552700" cy="7905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82E7DAA-24C1-4EE9-8388-CAAEBB8BB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450" y="931593"/>
            <a:ext cx="2397064" cy="82572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33A9F6E-FB08-4640-81C4-0C2EBE858E12}"/>
              </a:ext>
            </a:extLst>
          </p:cNvPr>
          <p:cNvSpPr txBox="1"/>
          <p:nvPr/>
        </p:nvSpPr>
        <p:spPr>
          <a:xfrm>
            <a:off x="5147663" y="1912265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Prompt inference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26FB157-7583-4FA0-BE76-65BD94D79771}"/>
              </a:ext>
            </a:extLst>
          </p:cNvPr>
          <p:cNvSpPr txBox="1"/>
          <p:nvPr/>
        </p:nvSpPr>
        <p:spPr>
          <a:xfrm>
            <a:off x="7174172" y="1912265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Single prompt loss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72E1F52-4776-4C94-BD27-117155B99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007" y="676392"/>
            <a:ext cx="2618707" cy="121145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6F621FD-6044-40ED-A200-41216E9B2B87}"/>
              </a:ext>
            </a:extLst>
          </p:cNvPr>
          <p:cNvSpPr txBox="1"/>
          <p:nvPr/>
        </p:nvSpPr>
        <p:spPr>
          <a:xfrm>
            <a:off x="9532406" y="1910983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Distribution prompt loss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F77BED9-2136-4A44-8A1F-B69711D86AAC}"/>
              </a:ext>
            </a:extLst>
          </p:cNvPr>
          <p:cNvSpPr txBox="1"/>
          <p:nvPr/>
        </p:nvSpPr>
        <p:spPr>
          <a:xfrm>
            <a:off x="5233916" y="2538484"/>
            <a:ext cx="634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假设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Prompt</a:t>
            </a:r>
            <a:r>
              <a:rPr lang="zh-CN" altLang="en-US" dirty="0"/>
              <a:t>分布近似符合</a:t>
            </a:r>
            <a:r>
              <a:rPr lang="en-US" altLang="zh-CN" dirty="0"/>
              <a:t>Multi-class Gaussian distribution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FFD4DB1-41FF-4DCC-B5CA-F66CDBBE9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822" y="2967561"/>
            <a:ext cx="4972050" cy="101917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143F125-84B8-4C57-952F-02C8607F2704}"/>
              </a:ext>
            </a:extLst>
          </p:cNvPr>
          <p:cNvSpPr txBox="1"/>
          <p:nvPr/>
        </p:nvSpPr>
        <p:spPr>
          <a:xfrm>
            <a:off x="5233916" y="4289342"/>
            <a:ext cx="6346209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假设</a:t>
            </a:r>
            <a:r>
              <a:rPr lang="en-US" altLang="zh-CN" dirty="0"/>
              <a:t>2</a:t>
            </a:r>
            <a:r>
              <a:rPr lang="zh-CN" altLang="en-US" dirty="0"/>
              <a:t>：通过多次独立从分布中采样若干个</a:t>
            </a:r>
            <a:r>
              <a:rPr lang="en-US" altLang="zh-CN" dirty="0"/>
              <a:t>Prompt</a:t>
            </a:r>
            <a:r>
              <a:rPr lang="zh-CN" altLang="en-US" dirty="0"/>
              <a:t>进行优化之后，可以通过优化后的</a:t>
            </a:r>
            <a:r>
              <a:rPr lang="en-US" altLang="zh-CN" dirty="0"/>
              <a:t>Prompt</a:t>
            </a:r>
            <a:r>
              <a:rPr lang="zh-CN" altLang="en-US" dirty="0"/>
              <a:t>近似其整体分布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5367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D10D009-A268-40CD-A81B-5DF5BED6785E}"/>
              </a:ext>
            </a:extLst>
          </p:cNvPr>
          <p:cNvSpPr txBox="1"/>
          <p:nvPr/>
        </p:nvSpPr>
        <p:spPr>
          <a:xfrm>
            <a:off x="0" y="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48821C-AE37-4128-89EE-665FE693B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47" y="1279903"/>
            <a:ext cx="8329967" cy="33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B2B79EE-B43A-4F8A-8F51-B944CF1D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204" y="450949"/>
            <a:ext cx="8467928" cy="285445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6A29ADC-F67C-4CE0-8457-DFB45C8946A7}"/>
              </a:ext>
            </a:extLst>
          </p:cNvPr>
          <p:cNvSpPr txBox="1"/>
          <p:nvPr/>
        </p:nvSpPr>
        <p:spPr>
          <a:xfrm>
            <a:off x="4914284" y="3853776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NeurIPS</a:t>
            </a:r>
            <a:r>
              <a:rPr lang="en-US" altLang="zh-CN" dirty="0"/>
              <a:t> 2022 </a:t>
            </a:r>
            <a:r>
              <a:rPr lang="zh-CN" altLang="en-US" dirty="0"/>
              <a:t>在投</a:t>
            </a:r>
          </a:p>
        </p:txBody>
      </p:sp>
    </p:spTree>
    <p:extLst>
      <p:ext uri="{BB962C8B-B14F-4D97-AF65-F5344CB8AC3E}">
        <p14:creationId xmlns:p14="http://schemas.microsoft.com/office/powerpoint/2010/main" val="311623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33CC723-F480-48A3-AC1B-2E1BDAA828B1}"/>
              </a:ext>
            </a:extLst>
          </p:cNvPr>
          <p:cNvSpPr txBox="1"/>
          <p:nvPr/>
        </p:nvSpPr>
        <p:spPr>
          <a:xfrm>
            <a:off x="0" y="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7F7BFD-29F4-4677-885B-0DC5E9274D02}"/>
              </a:ext>
            </a:extLst>
          </p:cNvPr>
          <p:cNvSpPr txBox="1"/>
          <p:nvPr/>
        </p:nvSpPr>
        <p:spPr>
          <a:xfrm>
            <a:off x="188068" y="846624"/>
            <a:ext cx="5398685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 err="1"/>
              <a:t>Conv+Vit</a:t>
            </a:r>
            <a:r>
              <a:rPr lang="zh-CN" altLang="en-US" dirty="0"/>
              <a:t>将</a:t>
            </a:r>
            <a:r>
              <a:rPr lang="en-US" altLang="zh-CN" dirty="0"/>
              <a:t>Conv</a:t>
            </a:r>
            <a:r>
              <a:rPr lang="zh-CN" altLang="en-US" dirty="0"/>
              <a:t>的归纳偏置引入，在各种视觉任务上表现出了很好的性能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MAE</a:t>
            </a:r>
            <a:r>
              <a:rPr lang="zh-CN" altLang="en-US" dirty="0"/>
              <a:t>提出了一种简单有效的视觉预训练方法，但只支持原始</a:t>
            </a:r>
            <a:r>
              <a:rPr lang="en-US" altLang="zh-CN" dirty="0"/>
              <a:t>Vit</a:t>
            </a:r>
            <a:r>
              <a:rPr lang="zh-CN" altLang="en-US" dirty="0"/>
              <a:t>模型的结构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结合</a:t>
            </a:r>
            <a:r>
              <a:rPr lang="en-US" altLang="zh-CN" dirty="0"/>
              <a:t>convolution-transformer</a:t>
            </a:r>
            <a:r>
              <a:rPr lang="zh-CN" altLang="en-US" dirty="0"/>
              <a:t>结构和</a:t>
            </a:r>
            <a:r>
              <a:rPr lang="en-US" altLang="zh-CN" dirty="0"/>
              <a:t>MAE</a:t>
            </a:r>
            <a:r>
              <a:rPr lang="zh-CN" altLang="en-US" dirty="0"/>
              <a:t>的自监督训练方法</a:t>
            </a:r>
          </a:p>
        </p:txBody>
      </p:sp>
      <p:pic>
        <p:nvPicPr>
          <p:cNvPr id="2050" name="Picture 2" descr="GitHub - facebookresearch/mae: PyTorch implementation of MAE  https//arxiv.org/abs/2111.06377">
            <a:extLst>
              <a:ext uri="{FF2B5EF4-FFF2-40B4-BE49-F238E27FC236}">
                <a16:creationId xmlns:a16="http://schemas.microsoft.com/office/drawing/2014/main" id="{60479450-8F44-4FDE-838A-3D91040D9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402" y="181584"/>
            <a:ext cx="4105781" cy="23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15C97E2-1CBB-4E33-96FC-E3C25D03E701}"/>
              </a:ext>
            </a:extLst>
          </p:cNvPr>
          <p:cNvSpPr txBox="1"/>
          <p:nvPr/>
        </p:nvSpPr>
        <p:spPr>
          <a:xfrm>
            <a:off x="9082325" y="253303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MAE</a:t>
            </a:r>
            <a:endParaRPr lang="zh-CN" altLang="en-US" dirty="0"/>
          </a:p>
        </p:txBody>
      </p:sp>
      <p:pic>
        <p:nvPicPr>
          <p:cNvPr id="2052" name="Picture 4" descr="GitHub - rishigami/Swin-Transformer-TF: Tensorflow implementation of Swin  Transformer model.">
            <a:extLst>
              <a:ext uri="{FF2B5EF4-FFF2-40B4-BE49-F238E27FC236}">
                <a16:creationId xmlns:a16="http://schemas.microsoft.com/office/drawing/2014/main" id="{EB9FAF14-3179-44FA-843F-3442745E6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985" y="3201164"/>
            <a:ext cx="4967947" cy="273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4B9761D-B27A-47BB-AF7C-600853137680}"/>
              </a:ext>
            </a:extLst>
          </p:cNvPr>
          <p:cNvSpPr txBox="1"/>
          <p:nvPr/>
        </p:nvSpPr>
        <p:spPr>
          <a:xfrm>
            <a:off x="9198395" y="604702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Swin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131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35F982-F0BB-4A98-9B07-E4B595905431}"/>
              </a:ext>
            </a:extLst>
          </p:cNvPr>
          <p:cNvSpPr txBox="1"/>
          <p:nvPr/>
        </p:nvSpPr>
        <p:spPr>
          <a:xfrm>
            <a:off x="0" y="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9B8AC8-AABE-43DF-965B-82D74EE8B914}"/>
              </a:ext>
            </a:extLst>
          </p:cNvPr>
          <p:cNvSpPr txBox="1"/>
          <p:nvPr/>
        </p:nvSpPr>
        <p:spPr>
          <a:xfrm>
            <a:off x="304800" y="369332"/>
            <a:ext cx="4662791" cy="420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Block-wise  Masking</a:t>
            </a:r>
            <a:r>
              <a:rPr lang="zh-CN" altLang="en-US" dirty="0"/>
              <a:t>：改变针对</a:t>
            </a:r>
            <a:r>
              <a:rPr lang="en-US" altLang="zh-CN" dirty="0"/>
              <a:t>Vit</a:t>
            </a:r>
            <a:r>
              <a:rPr lang="zh-CN" altLang="en-US" dirty="0"/>
              <a:t>的随机</a:t>
            </a:r>
            <a:r>
              <a:rPr lang="en-US" altLang="zh-CN" dirty="0"/>
              <a:t>mask</a:t>
            </a:r>
            <a:r>
              <a:rPr lang="zh-CN" altLang="en-US" dirty="0"/>
              <a:t>策略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更改：从最小尺度的</a:t>
            </a:r>
            <a:r>
              <a:rPr lang="en-US" altLang="zh-CN" dirty="0"/>
              <a:t>feature map</a:t>
            </a:r>
            <a:r>
              <a:rPr lang="zh-CN" altLang="en-US" dirty="0"/>
              <a:t>上进行随机</a:t>
            </a:r>
            <a:r>
              <a:rPr lang="en-US" altLang="zh-CN" dirty="0"/>
              <a:t>mask</a:t>
            </a:r>
            <a:r>
              <a:rPr lang="zh-CN" altLang="en-US" dirty="0"/>
              <a:t>，然后反推回更大尺度的</a:t>
            </a:r>
            <a:r>
              <a:rPr lang="en-US" altLang="zh-CN" dirty="0"/>
              <a:t>feature map</a:t>
            </a:r>
            <a:r>
              <a:rPr lang="zh-CN" altLang="en-US" dirty="0"/>
              <a:t>。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原因：卷积操作带来的局部聚合会导致如果在原始图像随机</a:t>
            </a:r>
            <a:r>
              <a:rPr lang="en-US" altLang="zh-CN" dirty="0"/>
              <a:t>mask</a:t>
            </a:r>
            <a:r>
              <a:rPr lang="zh-CN" altLang="en-US" dirty="0"/>
              <a:t>会导致大量</a:t>
            </a:r>
            <a:r>
              <a:rPr lang="en-US" altLang="zh-CN" dirty="0"/>
              <a:t>token</a:t>
            </a:r>
            <a:r>
              <a:rPr lang="zh-CN" altLang="en-US" dirty="0"/>
              <a:t>需要保留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Multi-scale Fusion</a:t>
            </a:r>
            <a:r>
              <a:rPr lang="zh-CN" altLang="en-US" dirty="0"/>
              <a:t>：输入</a:t>
            </a:r>
            <a:r>
              <a:rPr lang="en-US" altLang="zh-CN" dirty="0"/>
              <a:t>Decoder</a:t>
            </a:r>
            <a:r>
              <a:rPr lang="zh-CN" altLang="en-US" dirty="0"/>
              <a:t>中</a:t>
            </a:r>
            <a:r>
              <a:rPr lang="en-US" altLang="zh-CN" dirty="0"/>
              <a:t>token</a:t>
            </a:r>
            <a:r>
              <a:rPr lang="zh-CN" altLang="en-US" dirty="0"/>
              <a:t>是</a:t>
            </a:r>
            <a:r>
              <a:rPr lang="en-US" altLang="zh-CN" dirty="0"/>
              <a:t>multi-scale tokens</a:t>
            </a:r>
            <a:r>
              <a:rPr lang="zh-CN" altLang="en-US" dirty="0"/>
              <a:t>融合来的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406CED-5357-4ABF-906E-E994B8BBE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373" y="1419919"/>
            <a:ext cx="6308590" cy="41248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F2EA73-DCD6-4A09-9D3C-0C7AD2EFF3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97"/>
          <a:stretch/>
        </p:blipFill>
        <p:spPr>
          <a:xfrm>
            <a:off x="304800" y="4764370"/>
            <a:ext cx="5136204" cy="3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9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561DC90-1937-46A9-B20C-DDAD9943251C}"/>
              </a:ext>
            </a:extLst>
          </p:cNvPr>
          <p:cNvSpPr txBox="1"/>
          <p:nvPr/>
        </p:nvSpPr>
        <p:spPr>
          <a:xfrm>
            <a:off x="0" y="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880C97-750C-4A86-9625-B76F00E51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261" y="502798"/>
            <a:ext cx="5959061" cy="17151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BAB49BC-441D-4A57-B6C7-C562EA546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261" y="2436980"/>
            <a:ext cx="6014327" cy="18055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44B6CCC-A31B-40ED-A506-23C675AEF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006" y="4461597"/>
            <a:ext cx="4680835" cy="18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297</Words>
  <Application>Microsoft Office PowerPoint</Application>
  <PresentationFormat>宽屏</PresentationFormat>
  <Paragraphs>28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 Liu</dc:creator>
  <cp:lastModifiedBy>Si Liu</cp:lastModifiedBy>
  <cp:revision>83</cp:revision>
  <dcterms:created xsi:type="dcterms:W3CDTF">2022-05-23T05:45:48Z</dcterms:created>
  <dcterms:modified xsi:type="dcterms:W3CDTF">2022-05-23T07:07:20Z</dcterms:modified>
</cp:coreProperties>
</file>