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62" r:id="rId5"/>
    <p:sldId id="263" r:id="rId6"/>
    <p:sldId id="265" r:id="rId7"/>
    <p:sldId id="261" r:id="rId8"/>
    <p:sldId id="266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60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22B0FD-0914-418A-BC6C-449B363756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864D35D-BBAD-4A78-8277-7A65205B71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DC11800-8A70-4C3E-807B-EC66AB1E7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3F499-38E0-4F73-873D-AB4953AE6CA4}" type="datetimeFigureOut">
              <a:rPr lang="zh-CN" altLang="en-US" smtClean="0"/>
              <a:t>2019/1/12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8464A14-5879-427B-B028-EBA63352B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76B5AFB-9238-435E-93EF-0F7CA7DD7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A4B9A-2368-49BD-BD43-2122AF92EE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0593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3359E1-92F2-45A8-97C9-6ECA89ACE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01C0C74-DA07-418F-9E27-34C4B96265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B298B3-CE8A-4BA3-9968-6F10B6D73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3F499-38E0-4F73-873D-AB4953AE6CA4}" type="datetimeFigureOut">
              <a:rPr lang="zh-CN" altLang="en-US" smtClean="0"/>
              <a:t>2019/1/12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38952FC-36F9-432E-930D-36F1E8AEA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33F8E7A-0848-4214-AFD0-9E5C87D2B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A4B9A-2368-49BD-BD43-2122AF92EE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7739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6E6EA64-6125-41FB-8E31-7C2CD4DE08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3A7CB67-7CA1-437E-8FFE-D09DBC6C9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63307F0-C3DC-4848-9942-5B43710A1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3F499-38E0-4F73-873D-AB4953AE6CA4}" type="datetimeFigureOut">
              <a:rPr lang="zh-CN" altLang="en-US" smtClean="0"/>
              <a:t>2019/1/12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DA9AD6F-B351-4523-949D-953842F8F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3C0036E-9696-46C2-96EC-2BB1ED1DD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A4B9A-2368-49BD-BD43-2122AF92EE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541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46EFF7-9855-4550-893A-EA72298BB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94279F1-D870-497D-813B-3F3A67DEF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20911D5-4380-46AF-8353-291508FC1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3F499-38E0-4F73-873D-AB4953AE6CA4}" type="datetimeFigureOut">
              <a:rPr lang="zh-CN" altLang="en-US" smtClean="0"/>
              <a:t>2019/1/12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C3F028-29D8-4599-8DB7-EC2763F99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5423D1-6106-4DD2-A1F2-DB4CDB7C3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A4B9A-2368-49BD-BD43-2122AF92EE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3605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FAF5A8-059C-4250-BA07-40834D427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1E27DC7-7948-4317-BC00-BDA9325FC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C6EA0D2-58EA-4C1B-9C9D-F4457AE28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3F499-38E0-4F73-873D-AB4953AE6CA4}" type="datetimeFigureOut">
              <a:rPr lang="zh-CN" altLang="en-US" smtClean="0"/>
              <a:t>2019/1/12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CF73D5-49A1-4A0E-97CE-5477FA4E7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6F3AFEA-7A60-4962-974F-6AF8F359F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A4B9A-2368-49BD-BD43-2122AF92EE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6886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251C79-155E-4CDD-AED9-2A3BAC2E0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B527652-ECEF-4443-9908-538A6E529E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E185DEA-40B3-4A35-87C4-0D02C32CC8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1FD2D91-CC8C-4E95-A0DB-6A951CBA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3F499-38E0-4F73-873D-AB4953AE6CA4}" type="datetimeFigureOut">
              <a:rPr lang="zh-CN" altLang="en-US" smtClean="0"/>
              <a:t>2019/1/12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703701A-B459-4C33-810C-75858025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02EC05D-69BB-402A-9E40-2ED38B019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A4B9A-2368-49BD-BD43-2122AF92EE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5319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EEF370-9ED0-440C-81C8-464215951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D4B79FA-AB1B-4A85-B7C0-C08A52F7B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EC8940-96F3-44B8-901C-1720578855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3F0DA4D-3A89-4F68-B2A7-47C64A7B30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F97D7C3-9D17-4848-8952-9054DE3BC0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ECD6066-B348-4745-A677-8FD504301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3F499-38E0-4F73-873D-AB4953AE6CA4}" type="datetimeFigureOut">
              <a:rPr lang="zh-CN" altLang="en-US" smtClean="0"/>
              <a:t>2019/1/12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1263C68-F0A8-41F0-A8D1-5C8D653E0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17C8B33-1D24-4489-801B-A1372A05A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A4B9A-2368-49BD-BD43-2122AF92EE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6030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FD63B7-BF4A-4719-905E-59646902C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A0FD0F6-447E-4C3C-AF4D-AF8AAA8EF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3F499-38E0-4F73-873D-AB4953AE6CA4}" type="datetimeFigureOut">
              <a:rPr lang="zh-CN" altLang="en-US" smtClean="0"/>
              <a:t>2019/1/12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E3BD14E-920A-4B08-979B-EA747E950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2EB87DE-9038-4BA6-A01E-84174632A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A4B9A-2368-49BD-BD43-2122AF92EE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4975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4447553-F496-49B0-A018-4583C6FBF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3F499-38E0-4F73-873D-AB4953AE6CA4}" type="datetimeFigureOut">
              <a:rPr lang="zh-CN" altLang="en-US" smtClean="0"/>
              <a:t>2019/1/12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4AD362A-CCBE-4DD3-816A-5BE3D8D66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1E92021-4706-4A7A-820D-89E72D109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A4B9A-2368-49BD-BD43-2122AF92EE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8018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60127D-1C4E-414B-B914-B366597B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9B35065-7605-4B6C-AF88-9D66F31A8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29C722F-A31E-4A9A-8CD5-9836FAE9D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343BEE9-1FCF-4F45-845E-A488FC66D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3F499-38E0-4F73-873D-AB4953AE6CA4}" type="datetimeFigureOut">
              <a:rPr lang="zh-CN" altLang="en-US" smtClean="0"/>
              <a:t>2019/1/12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071ADC-3AB3-481C-8763-8BE76AA52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0E8861-9503-4F6C-809F-D2A0B578E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A4B9A-2368-49BD-BD43-2122AF92EE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2135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AA51EC-DC4B-496B-8C14-670BC28A8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71D71B1-1690-4105-B498-247BF32E4F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AF57688-F4D7-4D33-AB1D-03814BCB5B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4937287-92E0-4EDD-9FFF-2188E91DF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3F499-38E0-4F73-873D-AB4953AE6CA4}" type="datetimeFigureOut">
              <a:rPr lang="zh-CN" altLang="en-US" smtClean="0"/>
              <a:t>2019/1/12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309E4B7-0056-400F-B359-2DC77576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3A95EC8-F469-4079-BE99-DE350F201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A4B9A-2368-49BD-BD43-2122AF92EE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9040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90B8D4E-4893-44F9-8B48-AB677CA1B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9F1CEFF-513A-4BAC-AC1E-E98739E00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2FF97B6-32DD-43FF-803B-361F43086A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3F499-38E0-4F73-873D-AB4953AE6CA4}" type="datetimeFigureOut">
              <a:rPr lang="zh-CN" altLang="en-US" smtClean="0"/>
              <a:t>2019/1/12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7ABA679-88EE-4AFA-A738-1FAADABC27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503B8F9-9FFC-4ECE-BD2A-438CD4D833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A4B9A-2368-49BD-BD43-2122AF92EE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9308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66A4952-E46B-4AE2-834C-7097662AF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8610" y="2701887"/>
            <a:ext cx="6394779" cy="145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9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3B869A-5A71-48A5-9AC1-2BFCB58F4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9C4E70B-750B-436F-B4A5-511CB42FF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To create a simple, single-network baseline that can perform both instance and semantic segmentation </a:t>
            </a:r>
          </a:p>
          <a:p>
            <a:pPr lvl="1"/>
            <a:r>
              <a:rPr lang="en-US" altLang="zh-CN" dirty="0"/>
              <a:t>To modify Mask R-CNN with FPN to enable pixel-wise semantic segmentation prediction. </a:t>
            </a:r>
          </a:p>
          <a:p>
            <a:endParaRPr lang="en-US" altLang="zh-CN" dirty="0"/>
          </a:p>
          <a:p>
            <a:r>
              <a:rPr lang="zh-CN" altLang="en-US" dirty="0"/>
              <a:t>做了相应的设计</a:t>
            </a:r>
            <a:r>
              <a:rPr lang="en-US" altLang="zh-CN" dirty="0"/>
              <a:t>,</a:t>
            </a:r>
            <a:r>
              <a:rPr lang="zh-CN" altLang="en-US" dirty="0"/>
              <a:t>将</a:t>
            </a:r>
            <a:r>
              <a:rPr lang="en-US" altLang="zh-CN" dirty="0"/>
              <a:t>Semantic segmentation</a:t>
            </a:r>
            <a:r>
              <a:rPr lang="zh-CN" altLang="en-US" dirty="0"/>
              <a:t>和</a:t>
            </a:r>
            <a:r>
              <a:rPr lang="en-US" altLang="zh-CN" dirty="0"/>
              <a:t>instance segmentation</a:t>
            </a:r>
            <a:r>
              <a:rPr lang="zh-CN" altLang="en-US" dirty="0"/>
              <a:t>统一到一个框架，并达到了较好的效果</a:t>
            </a:r>
            <a:endParaRPr lang="en-US" altLang="zh-CN" dirty="0"/>
          </a:p>
          <a:p>
            <a:r>
              <a:rPr lang="zh-CN" altLang="en-US" dirty="0"/>
              <a:t>基于丰富的实验，探究</a:t>
            </a:r>
            <a:r>
              <a:rPr lang="en-US" altLang="zh-CN" dirty="0"/>
              <a:t>instance</a:t>
            </a:r>
            <a:r>
              <a:rPr lang="zh-CN" altLang="en-US" dirty="0"/>
              <a:t>与</a:t>
            </a:r>
            <a:r>
              <a:rPr lang="en-US" altLang="zh-CN" dirty="0"/>
              <a:t>semantic seg</a:t>
            </a:r>
            <a:r>
              <a:rPr lang="zh-CN" altLang="en-US" dirty="0"/>
              <a:t>统一对各自任务的影响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10591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DD3833-77EC-4933-9904-B53F49552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Framework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9D091039-11F3-42CB-BC75-2CCC5583DE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5974" y="2258764"/>
            <a:ext cx="3143412" cy="350538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95DB3E0-6243-42E1-9B44-D3A390CD25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3272" y="2258764"/>
            <a:ext cx="4191215" cy="2959252"/>
          </a:xfrm>
          <a:prstGeom prst="rect">
            <a:avLst/>
          </a:prstGeom>
        </p:spPr>
      </p:pic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553B8C3F-E3CB-4B35-9BD5-51F46F033E9A}"/>
              </a:ext>
            </a:extLst>
          </p:cNvPr>
          <p:cNvCxnSpPr>
            <a:stCxn id="4" idx="3"/>
            <a:endCxn id="5" idx="1"/>
          </p:cNvCxnSpPr>
          <p:nvPr/>
        </p:nvCxnSpPr>
        <p:spPr>
          <a:xfrm flipV="1">
            <a:off x="4599386" y="3738390"/>
            <a:ext cx="2123886" cy="2730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024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E635AA-C75E-476E-8087-AD3327D51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Framework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251D2DE0-5B2B-4AB9-9F44-9B7E7B9C07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4497" y="1494326"/>
            <a:ext cx="9843006" cy="3054507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A3E5D4B1-BC36-4030-B3EA-1EE13F1E966D}"/>
              </a:ext>
            </a:extLst>
          </p:cNvPr>
          <p:cNvSpPr/>
          <p:nvPr/>
        </p:nvSpPr>
        <p:spPr>
          <a:xfrm>
            <a:off x="1174496" y="4738549"/>
            <a:ext cx="1051559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000000"/>
                </a:solidFill>
                <a:latin typeface="NimbusRomNo9L-Regu"/>
              </a:rPr>
              <a:t>The feature used for this task should:</a:t>
            </a:r>
          </a:p>
          <a:p>
            <a:pPr marL="342900" indent="-342900">
              <a:buAutoNum type="arabicParenBoth"/>
            </a:pPr>
            <a:r>
              <a:rPr lang="en-US" altLang="zh-CN" sz="2400" dirty="0">
                <a:solidFill>
                  <a:srgbClr val="000000"/>
                </a:solidFill>
                <a:latin typeface="NimbusRomNo9L-Regu"/>
              </a:rPr>
              <a:t>Be of suitably high resolution to capture fine structures,</a:t>
            </a:r>
          </a:p>
          <a:p>
            <a:pPr marL="342900" indent="-342900">
              <a:buAutoNum type="arabicParenBoth"/>
            </a:pPr>
            <a:r>
              <a:rPr lang="en-US" altLang="zh-CN" sz="2400" dirty="0">
                <a:solidFill>
                  <a:srgbClr val="000000"/>
                </a:solidFill>
                <a:latin typeface="NimbusRomNo9L-Regu"/>
              </a:rPr>
              <a:t>Encode sufficiently rich semantics to accurately predict class labels,</a:t>
            </a:r>
          </a:p>
          <a:p>
            <a:pPr marL="342900" indent="-342900">
              <a:buAutoNum type="arabicParenBoth"/>
            </a:pPr>
            <a:r>
              <a:rPr lang="en-US" altLang="zh-CN" sz="2400" dirty="0">
                <a:solidFill>
                  <a:srgbClr val="000000"/>
                </a:solidFill>
                <a:latin typeface="NimbusRomNo9L-Regu"/>
              </a:rPr>
              <a:t>Capture multi-scale information to predict stuff regions at multiple resolutions. </a:t>
            </a:r>
            <a:br>
              <a:rPr lang="en-US" altLang="zh-CN" dirty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14954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A852FC-F61A-4420-BA52-EA30F7F84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Panoptic inference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BBF4408-E5D4-43C3-B7BE-DF787A7A9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altLang="zh-CN" b="1" dirty="0"/>
              <a:t>Semantic segmentation branch</a:t>
            </a:r>
          </a:p>
          <a:p>
            <a:pPr lvl="1"/>
            <a:r>
              <a:rPr lang="en-US" altLang="zh-CN" dirty="0"/>
              <a:t>Set special ‘other’ class for all pixels belonging to objects (to avoid predicting stuff classes for such pixels). </a:t>
            </a:r>
          </a:p>
          <a:p>
            <a:r>
              <a:rPr lang="en-US" altLang="zh-CN" b="1" dirty="0"/>
              <a:t>Inference </a:t>
            </a:r>
          </a:p>
          <a:p>
            <a:pPr lvl="1"/>
            <a:r>
              <a:rPr lang="en-US" altLang="zh-CN" dirty="0"/>
              <a:t>Resolving overlaps between </a:t>
            </a:r>
            <a:r>
              <a:rPr lang="en-US" altLang="zh-CN" b="1" dirty="0"/>
              <a:t>different instances </a:t>
            </a:r>
            <a:r>
              <a:rPr lang="en-US" altLang="zh-CN" dirty="0"/>
              <a:t>based on their confidence scores.</a:t>
            </a:r>
          </a:p>
          <a:p>
            <a:pPr lvl="1"/>
            <a:r>
              <a:rPr lang="en-US" altLang="zh-CN" dirty="0"/>
              <a:t>Resolving overlaps between </a:t>
            </a:r>
            <a:r>
              <a:rPr lang="en-US" altLang="zh-CN" b="1" dirty="0"/>
              <a:t>instance and semantic </a:t>
            </a:r>
            <a:r>
              <a:rPr lang="en-US" altLang="zh-CN" dirty="0"/>
              <a:t>segmentation outputs in favor of instances</a:t>
            </a:r>
          </a:p>
          <a:p>
            <a:pPr lvl="1"/>
            <a:r>
              <a:rPr lang="en-US" altLang="zh-CN" dirty="0"/>
              <a:t>Removing any stuff regions labeled ‘other’ or under a given area threshold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60519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4CC986-B934-4753-8A84-122C70935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Panoptic inference</a:t>
            </a:r>
            <a:endParaRPr lang="zh-CN" altLang="en-US" dirty="0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85A6B3A1-C95E-4FDE-BC59-7CBBBE30D8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5430" y="2267646"/>
            <a:ext cx="4661140" cy="382924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F670F3FA-AFB3-48DC-A4F2-A9EB3EBB9A2C}"/>
              </a:ext>
            </a:extLst>
          </p:cNvPr>
          <p:cNvSpPr/>
          <p:nvPr/>
        </p:nvSpPr>
        <p:spPr>
          <a:xfrm>
            <a:off x="958074" y="1690688"/>
            <a:ext cx="19912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b="1" dirty="0"/>
              <a:t>Training</a:t>
            </a:r>
          </a:p>
        </p:txBody>
      </p:sp>
    </p:spTree>
    <p:extLst>
      <p:ext uri="{BB962C8B-B14F-4D97-AF65-F5344CB8AC3E}">
        <p14:creationId xmlns:p14="http://schemas.microsoft.com/office/powerpoint/2010/main" val="122204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516500-AC72-4D9B-B0D5-E9B9AA6D9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 dirty="0"/>
              <a:t>Analysis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FA4199E-2656-4C2E-95DB-0895A6A27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For </a:t>
            </a:r>
            <a:r>
              <a:rPr lang="en-US" altLang="zh-CN" b="1" dirty="0"/>
              <a:t>instance segmentation</a:t>
            </a:r>
            <a:r>
              <a:rPr lang="en-US" altLang="zh-CN" dirty="0"/>
              <a:t>, this is expected, since our approach</a:t>
            </a:r>
            <a:br>
              <a:rPr lang="en-US" altLang="zh-CN" dirty="0"/>
            </a:br>
            <a:r>
              <a:rPr lang="en-US" altLang="zh-CN" dirty="0"/>
              <a:t>extends Mask R-CNN with FPN.</a:t>
            </a:r>
          </a:p>
          <a:p>
            <a:r>
              <a:rPr lang="en-US" altLang="zh-CN" dirty="0"/>
              <a:t>For </a:t>
            </a:r>
            <a:r>
              <a:rPr lang="en-US" altLang="zh-CN" b="1" dirty="0"/>
              <a:t>semantic segmentation</a:t>
            </a:r>
            <a:r>
              <a:rPr lang="en-US" altLang="zh-CN" dirty="0"/>
              <a:t>, While accuracy for both is comparable, summation is more efficient. </a:t>
            </a:r>
            <a:br>
              <a:rPr lang="en-US" altLang="zh-CN" dirty="0"/>
            </a:b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ADE43365-10AC-4966-989E-4548CBE35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395" y="3231964"/>
            <a:ext cx="4381725" cy="362603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EBD9CAA-A6EC-4328-BAD1-A03C28397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195" y="3657838"/>
            <a:ext cx="4292821" cy="280049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2934F3D-CA4B-4D9E-A5BB-B6A362EA37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3072" y="245198"/>
            <a:ext cx="3156112" cy="121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0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516500-AC72-4D9B-B0D5-E9B9AA6D9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 dirty="0"/>
              <a:t>Analysis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FA4199E-2656-4C2E-95DB-0895A6A27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/>
              <a:t>Multi-Task Training</a:t>
            </a:r>
            <a:r>
              <a:rPr lang="en-US" altLang="zh-CN" dirty="0"/>
              <a:t> </a:t>
            </a:r>
            <a:br>
              <a:rPr lang="en-US" altLang="zh-CN" dirty="0"/>
            </a:b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E2ABE3E-15A3-4D56-8788-7E86BDCD9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461" y="2514970"/>
            <a:ext cx="5239019" cy="323231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EED8B26-2ADF-4813-A9F8-42697F0C7A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7480" y="2768983"/>
            <a:ext cx="5131064" cy="272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3180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193</Words>
  <Application>Microsoft Office PowerPoint</Application>
  <PresentationFormat>宽屏</PresentationFormat>
  <Paragraphs>26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NimbusRomNo9L-Regu</vt:lpstr>
      <vt:lpstr>等线</vt:lpstr>
      <vt:lpstr>等线 Light</vt:lpstr>
      <vt:lpstr>Arial</vt:lpstr>
      <vt:lpstr>Office 主题​​</vt:lpstr>
      <vt:lpstr>PowerPoint 演示文稿</vt:lpstr>
      <vt:lpstr>Motivation</vt:lpstr>
      <vt:lpstr>Framework</vt:lpstr>
      <vt:lpstr>Framework</vt:lpstr>
      <vt:lpstr>Panoptic inference</vt:lpstr>
      <vt:lpstr>Panoptic inference</vt:lpstr>
      <vt:lpstr>Analysis</vt:lpstr>
      <vt:lpstr>Analysis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renda bao</dc:creator>
  <cp:lastModifiedBy>renda bao</cp:lastModifiedBy>
  <cp:revision>11</cp:revision>
  <dcterms:created xsi:type="dcterms:W3CDTF">2019-01-12T06:13:07Z</dcterms:created>
  <dcterms:modified xsi:type="dcterms:W3CDTF">2019-01-12T06:54:10Z</dcterms:modified>
</cp:coreProperties>
</file>