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F93F1-CF44-902F-ECBA-8B6FEDF58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3643C-D3C9-63B1-FEA7-E3385FD4F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CBA4DE-7115-B96B-E3EA-51344484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6183B0-B469-86DE-3E66-DA8DBCD1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AF8949-F6EF-A9CD-A9FB-C7F7929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8C98F-4B7E-4332-26A5-A2A52D5D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E09358-345D-95B4-FABD-A7D75704A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4D763-F363-A1DE-195A-B4687F88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828EDE-84D8-5FB3-FF1C-F6EDC0C6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E2386D-F6FA-E14E-0306-E87E2285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955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EB0800-0169-1250-1259-9F70BEAF9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BA6486-D5AE-9C7C-ECC3-886F3F9D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988CE-37AD-CBCD-8FAA-B351C0FF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912711-35B0-5519-0501-7219C3A9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25C540-355F-6F5E-E73F-0D744A5E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23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C27E9E-E839-2403-0A05-C8B16BB3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0D43E-7205-1845-7103-DDCBFA89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B8EBA7-27DD-FC80-82D9-F23668FD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CCC826-40AE-E76D-B371-3CC0854C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54913E-0BED-22C7-1A02-F5083E46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310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F95AB-3857-7F7C-B628-E211CD4D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90EAFE-1D6E-F847-0143-D52679AD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C23FF9-8937-A467-538D-4908C834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E3E5C0-C5E3-00EB-683F-6AB78A16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E4EF47-A12E-11C5-3CA9-89BA093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17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7EF015-3940-9EA1-0B20-729CB33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633A32-A9F6-AD3B-501B-57A92676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7354EA-C6C9-90A5-F9D7-DC946929C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807B6D-2A90-0C43-3734-1618022C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0D5C6F-9988-1914-0D22-3764604B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E556E3-88A7-45BE-CE33-D5E6F109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001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275BF-3235-2588-E772-3148E1BE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238377-BD61-188B-D0DA-7F1733BE4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23A566-8AA9-7E4B-DC91-7E42C7D61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8764E8-32A8-7817-C112-E23759C93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D74C0A-EEDB-A06A-B55E-B253F84B5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8DB66AB-2903-0AB8-F848-8EE5D42D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4E0B7B-7B50-2B6A-846E-3C74A9FB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1C702C-A322-B885-E37B-96C4290A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23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DA34C-7A74-2CE8-BC44-7ECDA71F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0A2693-D2F9-7CFE-36B6-58D74C6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E7752C-501F-9EAE-931B-78A9C44E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789CA5-57BB-6E49-6F0C-B521F32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926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108593-7686-CD73-A5B2-173DA4EB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EE1C00-9FC4-28FD-408A-0D6AEEAC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63B1A5-A0FD-40A3-A203-D991C85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8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3DF94-FD5F-469C-CC4C-D6EBC62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55D706-FA9E-4E49-C8C5-9E0B94D5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0943A4-F1DA-28B7-8728-8741648D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A063CA-8E24-D305-8EAB-965E69D1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276952-F402-5D07-9A2C-2981891A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E3C73B-FF3B-3C89-00BE-EBF75F93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805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E3EFF-E0C9-04FF-BE60-7EA32C00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74D172F-D8FF-86C7-AB70-99632FC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FC8293-0202-300B-8E5F-774FEC8E6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5C164F-B5D8-CF7B-1A69-C580A4BA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C8759-5555-CC4C-E425-022B4B96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039452-ACA2-3568-874C-CE28AFC9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4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F92CA2-422F-8D6D-1A34-DC7016F9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1D8B2-C3AC-9E3F-3699-6273A67B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C7F09-476D-D1E9-9003-A91865816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06BE-B4E7-974A-8E3E-C34D314AB8D1}" type="datetimeFigureOut">
              <a:rPr kumimoji="1" lang="zh-CN" altLang="en-US" smtClean="0"/>
              <a:t>2022/4/18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AA3ED-E6FF-F79E-B985-EB7F953CA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233A1A-587A-947B-2A72-0C9818C8D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22EE-20D6-DF45-B966-C5849755CB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54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A31E5D5-10CA-1420-1E14-8EB25B80D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725"/>
            <a:ext cx="12192000" cy="2468702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E0D63367-82C0-0E00-4583-E20DA3CA4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CVPR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6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97487-E9BE-EB58-05F1-01ACE616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EEC26-CFED-7CD3-68B9-5B90221A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zh-CN" altLang="en-US" sz="2000" dirty="0">
                <a:latin typeface="+mn-ea"/>
              </a:rPr>
              <a:t>点云的特点：近处的点云比较密集，远处的点云比较稀疏</a:t>
            </a:r>
            <a:endParaRPr kumimoji="1" lang="en-US" altLang="zh-CN" sz="20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kumimoji="1" lang="zh-CN" altLang="en-US" sz="2000" dirty="0">
                <a:latin typeface="+mn-ea"/>
              </a:rPr>
              <a:t>现有的</a:t>
            </a:r>
            <a:r>
              <a:rPr kumimoji="1" lang="en-US" altLang="zh-CN" sz="2000" dirty="0">
                <a:latin typeface="+mn-ea"/>
              </a:rPr>
              <a:t>voxel</a:t>
            </a:r>
            <a:r>
              <a:rPr kumimoji="1" lang="zh-CN" altLang="en-US" sz="2000" dirty="0">
                <a:latin typeface="+mn-ea"/>
              </a:rPr>
              <a:t> </a:t>
            </a:r>
            <a:r>
              <a:rPr kumimoji="1" lang="en-US" altLang="zh-CN" sz="2000" dirty="0">
                <a:latin typeface="+mn-ea"/>
              </a:rPr>
              <a:t>based</a:t>
            </a:r>
            <a:r>
              <a:rPr kumimoji="1" lang="zh-CN" altLang="en-US" sz="2000" dirty="0">
                <a:latin typeface="+mn-ea"/>
              </a:rPr>
              <a:t>方法，对于</a:t>
            </a:r>
            <a:r>
              <a:rPr kumimoji="1" lang="en-US" altLang="zh-CN" sz="2000" dirty="0">
                <a:latin typeface="+mn-ea"/>
              </a:rPr>
              <a:t>KITTI</a:t>
            </a:r>
            <a:r>
              <a:rPr kumimoji="1" lang="zh-CN" altLang="en-US" sz="2000" dirty="0">
                <a:latin typeface="+mn-ea"/>
              </a:rPr>
              <a:t>数据集这样的小场景，比</a:t>
            </a:r>
            <a:r>
              <a:rPr kumimoji="1" lang="en-US" altLang="zh-CN" sz="2000" dirty="0">
                <a:latin typeface="+mn-ea"/>
              </a:rPr>
              <a:t>point</a:t>
            </a:r>
            <a:r>
              <a:rPr kumimoji="1" lang="zh-CN" altLang="en-US" sz="2000" dirty="0">
                <a:latin typeface="+mn-ea"/>
              </a:rPr>
              <a:t> </a:t>
            </a:r>
            <a:r>
              <a:rPr kumimoji="1" lang="en-US" altLang="zh-CN" sz="2000" dirty="0">
                <a:latin typeface="+mn-ea"/>
              </a:rPr>
              <a:t>based</a:t>
            </a:r>
            <a:r>
              <a:rPr kumimoji="1" lang="zh-CN" altLang="en-US" sz="2000" dirty="0">
                <a:latin typeface="+mn-ea"/>
              </a:rPr>
              <a:t>方法精度提升很大，但是对于</a:t>
            </a:r>
            <a:r>
              <a:rPr kumimoji="1" lang="en-US" altLang="zh-CN" sz="2000" dirty="0">
                <a:latin typeface="+mn-ea"/>
              </a:rPr>
              <a:t>Waymo</a:t>
            </a:r>
            <a:r>
              <a:rPr kumimoji="1" lang="zh-CN" altLang="en-US" sz="2000" dirty="0">
                <a:latin typeface="+mn-ea"/>
              </a:rPr>
              <a:t>这样的大场景数据集，</a:t>
            </a:r>
            <a:r>
              <a:rPr kumimoji="1" lang="en-US" altLang="zh-CN" sz="2000" dirty="0">
                <a:latin typeface="+mn-ea"/>
              </a:rPr>
              <a:t>voxel</a:t>
            </a:r>
            <a:r>
              <a:rPr kumimoji="1" lang="zh-CN" altLang="en-US" sz="2000" dirty="0">
                <a:latin typeface="+mn-ea"/>
              </a:rPr>
              <a:t>划分的很大，在行人非机动车两类上精度比较低，每个</a:t>
            </a:r>
            <a:r>
              <a:rPr kumimoji="1" lang="en-US" altLang="zh-CN" sz="2000" dirty="0">
                <a:latin typeface="+mn-ea"/>
              </a:rPr>
              <a:t>voxel</a:t>
            </a:r>
            <a:r>
              <a:rPr kumimoji="1" lang="zh-CN" altLang="en-US" sz="2000" dirty="0">
                <a:latin typeface="+mn-ea"/>
              </a:rPr>
              <a:t>内点的数量相差较大，对于远处的物体，误报很多</a:t>
            </a:r>
            <a:endParaRPr kumimoji="1" lang="en-US" altLang="zh-CN" sz="20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kumimoji="1" lang="zh-CN" altLang="en-US" sz="2000" dirty="0">
                <a:latin typeface="+mn-ea"/>
              </a:rPr>
              <a:t>二阶段方法，例如</a:t>
            </a:r>
            <a:r>
              <a:rPr kumimoji="1" lang="en-US" altLang="zh-CN" sz="2000" dirty="0">
                <a:latin typeface="+mn-ea"/>
              </a:rPr>
              <a:t>PVRCNN</a:t>
            </a:r>
            <a:r>
              <a:rPr kumimoji="1" lang="zh-CN" altLang="en-US" sz="2000" dirty="0">
                <a:latin typeface="+mn-ea"/>
              </a:rPr>
              <a:t>，使用</a:t>
            </a:r>
            <a:r>
              <a:rPr kumimoji="1" lang="en-US" altLang="zh-CN" sz="2000" dirty="0">
                <a:latin typeface="+mn-ea"/>
              </a:rPr>
              <a:t>FPS</a:t>
            </a:r>
            <a:r>
              <a:rPr kumimoji="1" lang="zh-CN" altLang="en-US" sz="2000" dirty="0">
                <a:latin typeface="+mn-ea"/>
              </a:rPr>
              <a:t>进行最远点采样，将点的特征加入到</a:t>
            </a:r>
            <a:r>
              <a:rPr kumimoji="1" lang="en-US" altLang="zh-CN" sz="2000" dirty="0">
                <a:latin typeface="+mn-ea"/>
              </a:rPr>
              <a:t>voxel</a:t>
            </a:r>
            <a:r>
              <a:rPr kumimoji="1" lang="zh-CN" altLang="en-US" sz="2000" dirty="0">
                <a:latin typeface="+mn-ea"/>
              </a:rPr>
              <a:t>的特征上，但是时间开销比较大，限制了采样点的个数</a:t>
            </a:r>
            <a:endParaRPr kumimoji="1" lang="en-US" altLang="zh-CN" sz="2000" dirty="0">
              <a:latin typeface="+mn-ea"/>
            </a:endParaRP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F8C58D-D9FB-09B1-12B2-D9C91810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70" y="4237940"/>
            <a:ext cx="5175030" cy="24367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6E43A19-8AC2-1755-3653-077195733315}"/>
              </a:ext>
            </a:extLst>
          </p:cNvPr>
          <p:cNvSpPr txBox="1"/>
          <p:nvPr/>
        </p:nvSpPr>
        <p:spPr>
          <a:xfrm>
            <a:off x="6821173" y="4771697"/>
            <a:ext cx="3807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重心的位置</a:t>
            </a: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一定范围内点的数量</a:t>
            </a: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000" dirty="0"/>
              <a:t>核密度估计生成的连续密度图</a:t>
            </a:r>
          </a:p>
        </p:txBody>
      </p:sp>
    </p:spTree>
    <p:extLst>
      <p:ext uri="{BB962C8B-B14F-4D97-AF65-F5344CB8AC3E}">
        <p14:creationId xmlns:p14="http://schemas.microsoft.com/office/powerpoint/2010/main" val="12848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C1076-C6D7-5907-16BA-306AAE79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Framework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4953A65-1CD0-05C1-1818-00116DA8C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917" y="1690688"/>
            <a:ext cx="1007616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6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BFE24-C7CE-8640-72D0-33409EA9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Density-aware RoI Grid Pooling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05C0F6-8553-0697-CC5C-CC4CD703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9506"/>
            <a:ext cx="4222750" cy="1797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812F1E-AF88-C700-E468-04818CA27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95825"/>
            <a:ext cx="1757116" cy="17970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9ABE78-A74D-FB96-C423-64EE25F2BFB6}"/>
              </a:ext>
            </a:extLst>
          </p:cNvPr>
          <p:cNvSpPr txBox="1"/>
          <p:nvPr/>
        </p:nvSpPr>
        <p:spPr>
          <a:xfrm>
            <a:off x="2949575" y="4983998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 PointNet multi-scale </a:t>
            </a:r>
          </a:p>
          <a:p>
            <a:r>
              <a:rPr lang="en-US" altLang="zh-CN" dirty="0"/>
              <a:t>grouping (MSG) module</a:t>
            </a:r>
            <a:endParaRPr lang="en-US" altLang="zh-CN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3E20A27-E04A-2516-6106-B5E6C3B8C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19" y="1549218"/>
            <a:ext cx="5425000" cy="28756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766F7-5AE8-F8B6-B963-96AEE4118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653" y="4466556"/>
            <a:ext cx="4987499" cy="18828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FBE81E-4FFF-3CA7-060C-80C6D274B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269" y="5826818"/>
            <a:ext cx="2953159" cy="5797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323E463-A610-BF69-3089-AA1E5055ABA3}"/>
              </a:ext>
            </a:extLst>
          </p:cNvPr>
          <p:cNvSpPr txBox="1"/>
          <p:nvPr/>
        </p:nvSpPr>
        <p:spPr>
          <a:xfrm>
            <a:off x="485981" y="1591942"/>
            <a:ext cx="5828840" cy="881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将重心点的位置和密度图作为特征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用重心点的位置和</a:t>
            </a:r>
            <a:r>
              <a:rPr kumimoji="1" lang="en-US" altLang="zh-CN" dirty="0"/>
              <a:t>grid</a:t>
            </a:r>
            <a:r>
              <a:rPr kumimoji="1" lang="zh-CN" altLang="en-US" dirty="0"/>
              <a:t> </a:t>
            </a:r>
            <a:r>
              <a:rPr kumimoji="1" lang="en-US" altLang="zh-CN" dirty="0"/>
              <a:t>voxel</a:t>
            </a:r>
            <a:r>
              <a:rPr kumimoji="1" lang="zh-CN" altLang="en-US" dirty="0"/>
              <a:t>内点的数量计算位置编码</a:t>
            </a:r>
          </a:p>
        </p:txBody>
      </p:sp>
    </p:spTree>
    <p:extLst>
      <p:ext uri="{BB962C8B-B14F-4D97-AF65-F5344CB8AC3E}">
        <p14:creationId xmlns:p14="http://schemas.microsoft.com/office/powerpoint/2010/main" val="188812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64A13-A654-4778-3FD3-FDBD1475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Density Confidence Prediction 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664925C-F728-4027-AA7D-814951424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107" y="1690688"/>
            <a:ext cx="2918958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C1C928-1EF4-17DF-B3B1-B22C91515908}"/>
              </a:ext>
            </a:extLst>
          </p:cNvPr>
          <p:cNvSpPr txBox="1"/>
          <p:nvPr/>
        </p:nvSpPr>
        <p:spPr>
          <a:xfrm>
            <a:off x="4886143" y="2144110"/>
            <a:ext cx="5611065" cy="143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/>
              <a:t>在对框进行</a:t>
            </a:r>
            <a:r>
              <a:rPr kumimoji="1" lang="en-US" altLang="zh-CN" sz="2000" dirty="0"/>
              <a:t>refine</a:t>
            </a:r>
            <a:r>
              <a:rPr kumimoji="1" lang="zh-CN" altLang="en-US" sz="2000" dirty="0"/>
              <a:t>，得到最后的预测框后，将预测框的重心和预测框内点的数量作为特征，计算</a:t>
            </a:r>
            <a:r>
              <a:rPr kumimoji="1" lang="en-US" altLang="zh-CN" sz="2000" dirty="0"/>
              <a:t>confidence</a:t>
            </a:r>
            <a:endParaRPr kumimoji="1"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489506-CEC3-BDDD-CD16-493087AE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143" y="4027924"/>
            <a:ext cx="5668579" cy="14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FEC4D-D446-B17E-05AF-B4739BD0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9A1190-6EBB-2F76-205A-943775B880DA}"/>
              </a:ext>
            </a:extLst>
          </p:cNvPr>
          <p:cNvSpPr txBox="1"/>
          <p:nvPr/>
        </p:nvSpPr>
        <p:spPr>
          <a:xfrm>
            <a:off x="838200" y="1690688"/>
            <a:ext cx="8664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PDV outperforms all state-of-the-art methods on the Waymo Open Dataset 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2DFF96A-B30E-941B-AD00-0866D5E10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94503"/>
            <a:ext cx="9317052" cy="38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C5790-329D-B083-3966-94E4BDCF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81FF48-CD61-9FD5-D52A-F8441818F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654" y="1813607"/>
            <a:ext cx="3920699" cy="23148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C5536C-F2FA-BB67-6FA7-26CFC189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24" y="1184160"/>
            <a:ext cx="4151586" cy="31712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47DB24-DF26-40D7-D67F-654CD54D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82382"/>
            <a:ext cx="9148810" cy="18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225</Words>
  <Application>Microsoft Macintosh PowerPoint</Application>
  <PresentationFormat>宽屏</PresentationFormat>
  <Paragraphs>22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Motivation</vt:lpstr>
      <vt:lpstr>Framework</vt:lpstr>
      <vt:lpstr>Density-aware RoI Grid Pooling </vt:lpstr>
      <vt:lpstr>Density Confidence Prediction </vt:lpstr>
      <vt:lpstr>Result</vt:lpstr>
      <vt:lpstr>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Han LI 李瀚</dc:creator>
  <cp:lastModifiedBy>Han LI 李瀚</cp:lastModifiedBy>
  <cp:revision>45</cp:revision>
  <dcterms:created xsi:type="dcterms:W3CDTF">2022-04-18T10:29:43Z</dcterms:created>
  <dcterms:modified xsi:type="dcterms:W3CDTF">2022-04-18T11:25:51Z</dcterms:modified>
</cp:coreProperties>
</file>