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3"/>
    <p:restoredTop sz="94683"/>
  </p:normalViewPr>
  <p:slideViewPr>
    <p:cSldViewPr snapToGrid="0" snapToObjects="1">
      <p:cViewPr varScale="1">
        <p:scale>
          <a:sx n="164" d="100"/>
          <a:sy n="164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C214-DF94-F544-A386-ED20727CD827}" type="datetimeFigureOut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E4BC-E903-E641-8097-62133CB7DA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547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73C00-1C6E-CDDC-D4B7-964323E57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620B01-EE20-D8C8-FB77-3386426C3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06CFE-EC00-F654-EBF9-B59EA818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3499-56F2-0A4F-A44D-92761FADDF3C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C07C60-D430-E64F-0970-2A78F40A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EF796-7AF2-AB45-2553-D1A6304A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04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AD557-744E-0586-05E9-18212F10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2188DC-B5A9-D74A-D184-C45037AE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5C1417-E5FC-802A-FCDB-2AED505D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C4C3-D54E-944E-ABDC-A55727097065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257C5-A3CE-EBF2-EBAC-BA62208B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B6DC72-5B1F-36BD-E631-8831BFAE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679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C32B3-158E-629B-9F3D-9339EA3EB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7DC485-DBDF-8328-5A9F-0023476F0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9FCFD2-95B7-BB52-1099-DDDF6F5B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DA6A-0025-DA4D-A6DD-9EDA3A035139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439DC-F292-87D3-FC65-7DEBE542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2ACA5-BDEE-9E9B-3B85-02CBACBC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95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26A17-4FED-4DDC-A999-CEFF0415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16C3E0-AD39-8A55-B790-B5661024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DA1BD-A446-8CD3-9176-D0EDEA3A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8AE-663D-EC44-B87E-E0E0E59A4EBF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DCB6E-43A5-1F0B-8A36-5CB4E49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FC4428-A041-85B1-7F18-6593DE2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95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A8CC5-51A2-030C-ED24-34A070E0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0DAAB8-DB02-89E6-2F61-13A1404E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74F0DA-9FB8-109A-B8DF-0C632122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91C-340A-FB4F-B031-37323AC37E07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AB3215-D979-29C8-E0C3-C3CDAB28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AE0386-AA6F-22DE-C0D1-43CE464D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3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762DE-003A-F8DC-1BB8-CD007C30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BBDE1-7947-1B67-1DF0-EEC9998FD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B98C9E-9BF2-268C-6184-63752297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F9EAD-1F0D-DDC4-B8D3-35A6449B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B229-F141-C245-82A7-781E9FB503FB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531492-EFDA-49C9-8387-04F610C7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E17F40-2D54-C5A9-ED89-7EB2E6AC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530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3E294-B1F7-216B-501F-70CD227D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FB33EB-C078-5252-3C70-6E91A6D3B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629985-F8E0-E5A0-2A0F-917DA866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D6B492-C1FC-0D30-35EA-AB323CAF6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F3FA89-1AF5-0CEB-F1AD-3A3069D0A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44741A-FBF6-7120-9757-9CF113F9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46D3-9F8D-7F40-9736-EA8D0AA8116E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46CC55-A914-06BB-1321-B41A47DB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BBCCE2-43AF-EDAB-4127-42F967B3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68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F8FDE-9AB0-B9D6-260A-2D795FA9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E9A60F-0B24-BA95-7213-511DCDDA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9B7F-E971-5144-8629-20D36AA61BD1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BF76A1-C287-B17F-D2A3-62476010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147E84-549F-1476-0937-A5A70457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78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7F0DEE-A302-793A-D4D4-4D244965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9D90-27DB-7248-8CFE-276D1EDB5E4E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4AF181-47FE-8A59-D400-71820768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952DD1-4C2E-6085-8B44-CF2E26E1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C4C90-19DA-67B8-B974-414998CE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330B9-BB6A-21E6-CA2A-241A7C806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4264E5-5CC9-35B8-EE9C-85729D108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E65054-8366-4981-9FA9-8D927760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40E0-AB0B-374A-90CF-CE4C76A63051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A38E20-85E2-3066-C954-9A643640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A93F66-E356-9D9F-E3A1-914DF422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77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C2C74-B529-93D3-27FD-34D671C8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518DE6-70AD-57DF-D54A-90C17D126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3A29E4-24AB-65B8-5FB0-60C61612D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95F98-BA7C-BFEA-DACF-8BE7495F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92FC-1875-824D-A46A-4DE26457F561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89A71E-ABCD-94F8-996A-6D09D045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32390F-67CC-6760-51DB-A9A6E38F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855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C756F1-1FA9-4F05-9B6A-19DA1996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929C3-2D97-FEA4-87FE-DF68168C3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38B17-32B9-9DDB-4FBE-BFD97DF81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D7D1-CE34-9C45-BFF7-7C4CE8F008E5}" type="datetime1">
              <a:rPr kumimoji="1" lang="zh-CN" altLang="en-US" smtClean="0"/>
              <a:t>2022/5/25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FB4801-96F3-128D-8D3F-96484DF6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6786D-DB25-09B0-0CC1-3CC0BFFD0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D3D-DEB7-C842-AF85-1097142A8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6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5%88%86%E7%B1%BB%E5%AD%A6/7584153?fromtitle=taxonomy&amp;fromid=11331137&amp;fr=aladd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CB235F-1954-0236-70F3-41E01A03D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27" y="2316163"/>
            <a:ext cx="8573146" cy="19836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F4864B-8257-895C-DBE1-B7F98F80AF68}"/>
              </a:ext>
            </a:extLst>
          </p:cNvPr>
          <p:cNvSpPr txBox="1"/>
          <p:nvPr/>
        </p:nvSpPr>
        <p:spPr>
          <a:xfrm>
            <a:off x="5525170" y="4432515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ICCV 2017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5CE377-B788-57C0-59FE-018618866FA7}"/>
              </a:ext>
            </a:extLst>
          </p:cNvPr>
          <p:cNvSpPr txBox="1"/>
          <p:nvPr/>
        </p:nvSpPr>
        <p:spPr>
          <a:xfrm>
            <a:off x="5477881" y="529363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2022.05.26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1EC215-D827-57D4-BE4F-ECBFCDF6B9CF}"/>
              </a:ext>
            </a:extLst>
          </p:cNvPr>
          <p:cNvSpPr txBox="1"/>
          <p:nvPr/>
        </p:nvSpPr>
        <p:spPr>
          <a:xfrm>
            <a:off x="5506735" y="492429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Zihan</a:t>
            </a:r>
            <a:r>
              <a:rPr kumimoji="1" lang="en-US" altLang="zh-CN" dirty="0"/>
              <a:t> Ding</a:t>
            </a:r>
            <a:endParaRPr kumimoji="1"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70F9823-06F9-0097-0C80-1B6D63CC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077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7497C-85B5-77CD-16A1-E20243E0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Evaluation Criteria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0DBC1-CF53-DE37-3DF5-D5285970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Baseline flat metrics</a:t>
            </a:r>
          </a:p>
          <a:p>
            <a:pPr lvl="1"/>
            <a:r>
              <a:rPr lang="en" altLang="zh-CN" dirty="0"/>
              <a:t>Pixel-wise accuracy: the proportion of correctly classified pixels</a:t>
            </a:r>
          </a:p>
          <a:p>
            <a:pPr lvl="1"/>
            <a:r>
              <a:rPr lang="en" altLang="zh-CN" dirty="0"/>
              <a:t>Mean accuracy: the proportion of correctly classified pixels averaged over all the classes</a:t>
            </a:r>
          </a:p>
          <a:p>
            <a:pPr lvl="1"/>
            <a:r>
              <a:rPr lang="en" altLang="zh-CN" dirty="0"/>
              <a:t>Mean </a:t>
            </a:r>
            <a:r>
              <a:rPr lang="en" altLang="zh-CN" dirty="0" err="1"/>
              <a:t>IoU</a:t>
            </a:r>
            <a:r>
              <a:rPr lang="en" altLang="zh-CN" dirty="0"/>
              <a:t>: the intersection-over-union between the predictions and ground-truth, averaged over all the classes</a:t>
            </a:r>
          </a:p>
          <a:p>
            <a:pPr lvl="1"/>
            <a:r>
              <a:rPr kumimoji="1" lang="en" altLang="zh-CN" dirty="0"/>
              <a:t>Weighted </a:t>
            </a:r>
            <a:r>
              <a:rPr kumimoji="1" lang="en" altLang="zh-CN" dirty="0" err="1"/>
              <a:t>IoU</a:t>
            </a:r>
            <a:r>
              <a:rPr kumimoji="1" lang="en" altLang="zh-CN" dirty="0"/>
              <a:t>: </a:t>
            </a:r>
            <a:r>
              <a:rPr lang="en" altLang="zh-CN" dirty="0"/>
              <a:t>the </a:t>
            </a:r>
            <a:r>
              <a:rPr lang="en" altLang="zh-CN" dirty="0" err="1"/>
              <a:t>IoU</a:t>
            </a:r>
            <a:r>
              <a:rPr lang="en" altLang="zh-CN" dirty="0"/>
              <a:t> weighted </a:t>
            </a:r>
            <a:r>
              <a:rPr lang="en" altLang="zh-CN"/>
              <a:t>by pixel ratio </a:t>
            </a:r>
            <a:r>
              <a:rPr lang="en" altLang="zh-CN" dirty="0"/>
              <a:t>of each class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D696D2-8028-F243-4CA7-E89ACF0B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212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2BCF7-0B68-BF01-2866-A5D4AF07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Evaluation Criteria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1F052E-FD7B-7FE8-DEC6-1019BACA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Open vocabulary metrics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72339B-C7C9-849B-703E-F2116A73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0FCC5-91F2-E737-9B42-712CF9DC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54" y="2693585"/>
            <a:ext cx="5532092" cy="30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5FD38-AC52-9C5C-16E3-E1ECCA82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Evaluation Criteria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7F087-D4CB-70E6-EDA8-89C12F384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Hierarchical precision, recall and F-score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45CA12-6E70-151A-BF06-BEC3D911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73A57B-CB9B-C07C-CFE6-B46152EE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93" y="767165"/>
            <a:ext cx="3909807" cy="51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98358-C8CA-CFDE-A0E5-9589FB7A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Evaluation Criteria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3BCFF1-8A89-498B-654B-146EA7B4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Information content ratio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547284-B926-C52C-F988-E86E0FA6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3671D0-0898-E0E3-6D51-2B72F74D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783" y="509062"/>
            <a:ext cx="4076156" cy="12268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A62E4B-4A8A-B669-218F-8CC23398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99" y="1825625"/>
            <a:ext cx="4208525" cy="39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32292-F51E-1DF4-727D-CF83CF6C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E79963-432A-D390-DD6A-24B0F39A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318"/>
            <a:ext cx="10515600" cy="432995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C57C1-9389-5498-1AFE-C0CD9BF7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298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C7869-BEE2-F976-A3ED-6FFB4093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8916A2-A210-DF9C-DCC1-01D217E4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Most recognition models are still not capable of classifying objects at the level of a human, in particular, taking into account the </a:t>
            </a:r>
            <a:r>
              <a:rPr kumimoji="1" lang="en-US" altLang="zh-CN" dirty="0">
                <a:solidFill>
                  <a:srgbClr val="FF0000"/>
                </a:solidFill>
              </a:rPr>
              <a:t>taxonomy</a:t>
            </a:r>
            <a:r>
              <a:rPr kumimoji="1" lang="en-US" altLang="zh-CN" baseline="30000" dirty="0"/>
              <a:t>[1]</a:t>
            </a:r>
            <a:r>
              <a:rPr kumimoji="1" lang="en-US" altLang="zh-CN" dirty="0"/>
              <a:t> of object categories.</a:t>
            </a:r>
          </a:p>
          <a:p>
            <a:r>
              <a:rPr kumimoji="1" lang="en-US" altLang="zh-CN" dirty="0"/>
              <a:t>Open vocabulary scene parsing</a:t>
            </a:r>
          </a:p>
          <a:p>
            <a:pPr lvl="1"/>
            <a:r>
              <a:rPr kumimoji="1" lang="en-US" altLang="zh-CN" dirty="0"/>
              <a:t>Model predictions are not limited to a fixed set of categories, but also words in a larger dictionary, or even a knowledge graph.</a:t>
            </a:r>
          </a:p>
          <a:p>
            <a:pPr lvl="1"/>
            <a:r>
              <a:rPr kumimoji="1" lang="en-US" altLang="zh-CN" dirty="0"/>
              <a:t>100 classes </a:t>
            </a:r>
            <a:r>
              <a:rPr kumimoji="1" lang="en-US" altLang="zh-CN" i="1" dirty="0"/>
              <a:t>vs.</a:t>
            </a:r>
            <a:r>
              <a:rPr kumimoji="1" lang="en-US" altLang="zh-CN" dirty="0"/>
              <a:t> 100000 </a:t>
            </a:r>
            <a:r>
              <a:rPr kumimoji="1" lang="en-US" altLang="zh-CN" dirty="0" err="1"/>
              <a:t>synsets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EDCBC0-7BBE-B06F-9404-07B12C63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DB9C24-F7C9-1905-8946-2730CE48845D}"/>
              </a:ext>
            </a:extLst>
          </p:cNvPr>
          <p:cNvSpPr txBox="1"/>
          <p:nvPr/>
        </p:nvSpPr>
        <p:spPr>
          <a:xfrm>
            <a:off x="838200" y="6350646"/>
            <a:ext cx="865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[1] </a:t>
            </a:r>
            <a:r>
              <a:rPr kumimoji="1" lang="en-US" altLang="zh-CN" sz="1200" dirty="0">
                <a:hlinkClick r:id="rId2"/>
              </a:rPr>
              <a:t>https://baike.baidu.com/item/%E5%88%86%E7%B1%BB%E5%AD%A6/7584153?fromtitle=taxonomy&amp;fromid=11331137&amp;fr=aladdin</a:t>
            </a:r>
            <a:endParaRPr kumimoji="1"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9198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AF637-82F4-C4B2-2CAA-0D32B77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Learning Joint Embeddings for Pixel Features and Word Concepts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C5EB88-08FF-C9BB-D6C7-796356A637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54492" cy="4351338"/>
              </a:xfrm>
            </p:spPr>
            <p:txBody>
              <a:bodyPr/>
              <a:lstStyle/>
              <a:p>
                <a:r>
                  <a:rPr kumimoji="1" lang="en-US" altLang="zh-CN" dirty="0"/>
                  <a:t>Retrieval problem for each pixel</a:t>
                </a:r>
              </a:p>
              <a:p>
                <a:r>
                  <a:rPr kumimoji="1" lang="en-US" altLang="zh-CN" dirty="0"/>
                  <a:t>Pixel features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en-US" altLang="zh-CN" dirty="0"/>
                  <a:t> word concepts</a:t>
                </a:r>
              </a:p>
              <a:p>
                <a:pPr lvl="1"/>
                <a:r>
                  <a:rPr kumimoji="1" lang="en-US" altLang="zh-CN" dirty="0"/>
                  <a:t>Image features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close</a:t>
                </a:r>
                <a:r>
                  <a:rPr kumimoji="1" lang="en-US" altLang="zh-CN" dirty="0"/>
                  <a:t> to their concept labels</a:t>
                </a:r>
              </a:p>
              <a:p>
                <a:pPr lvl="1"/>
                <a:r>
                  <a:rPr kumimoji="1" lang="en-US" altLang="zh-CN" dirty="0">
                    <a:solidFill>
                      <a:srgbClr val="FF0000"/>
                    </a:solidFill>
                  </a:rPr>
                  <a:t>Preserve</a:t>
                </a:r>
                <a:r>
                  <a:rPr kumimoji="1" lang="en-US" altLang="zh-CN" dirty="0"/>
                  <a:t> semantic hypernym/hyponym relations</a:t>
                </a:r>
              </a:p>
              <a:p>
                <a:r>
                  <a:rPr kumimoji="1" lang="en-US" altLang="zh-CN" dirty="0"/>
                  <a:t>General concepts &amp; Specific concepts</a:t>
                </a:r>
              </a:p>
              <a:p>
                <a:r>
                  <a:rPr kumimoji="1" lang="en-US" altLang="zh-CN" dirty="0"/>
                  <a:t>Relations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kumimoji="1" lang="en-US" altLang="zh-CN" dirty="0"/>
                  <a:t> vector comparison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C5EB88-08FF-C9BB-D6C7-796356A63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54492" cy="4351338"/>
              </a:xfrm>
              <a:blipFill>
                <a:blip r:embed="rId2"/>
                <a:stretch>
                  <a:fillRect l="-1741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F7530-F286-184E-C061-1C9E2C4C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E7A57D-08FF-FBD0-AD8F-E4822E07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39" y="1970814"/>
            <a:ext cx="4551409" cy="37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6EC6D-9029-EEDA-3975-7BEF9712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040938-BA46-36BD-4497-B2F61BFBE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801" y="1977423"/>
            <a:ext cx="9708397" cy="380857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DBF610-A168-F7D8-FF7A-75AD2C7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62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E2A5A-BBBF-E6CC-DAD9-7B2DC757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Scoring 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B0182-04F2-CFCB-76B7-6F108192D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7AC808-7124-086C-41AE-B2E3F096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2CB473-E73E-C381-ED02-FE3FE240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02" y="2643322"/>
            <a:ext cx="6485395" cy="21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4D2AC-1D3E-E48C-EC6C-B683B485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Concept Stream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85BED-A971-5623-4884-BB0C72E8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WordNet hypernym/hyponym relations</a:t>
            </a:r>
          </a:p>
          <a:p>
            <a:r>
              <a:rPr kumimoji="1" lang="en-US" altLang="zh-CN" dirty="0"/>
              <a:t>Directed acyclic graph (DAG)</a:t>
            </a:r>
          </a:p>
          <a:p>
            <a:pPr lvl="1"/>
            <a:r>
              <a:rPr kumimoji="1" lang="en-US" altLang="zh-CN" dirty="0"/>
              <a:t>Common root: “entity”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7E129-3952-F700-4AAE-1BDEFE1B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1C5EB1-4199-046B-4281-81BFC992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84" y="681037"/>
            <a:ext cx="4027274" cy="5122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4147D1-5123-DDE0-C9D2-87D34A3EC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9249"/>
            <a:ext cx="7643676" cy="2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8B501-A08D-B0F3-4E79-4168A32D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Concept Stream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4B4CE-0742-48B1-8B58-ED2E121A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352DBC-665F-B0AD-39C7-331F1C81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DAF9A1-8D0D-E5D0-FB10-37DA6B51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49" y="1924521"/>
            <a:ext cx="4812551" cy="41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1499D-B062-7759-ACB6-FE6F5D85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Stream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B74526-2B39-ACC8-E36A-0E7CADD1D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4A7142-E0AA-9F4E-2AFD-5BE48CD2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EF251B-909E-64B6-06E6-974397AD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44" y="2534965"/>
            <a:ext cx="5579712" cy="29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B15FB-ADA1-7823-96D8-13449649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Joint Model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B4C65-8F8B-B64F-47C4-260DC32C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E08E53-66CF-DCB5-78B1-340078C8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D3D-DEB7-C842-AF85-1097142A835A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352D3B-7383-7E70-B546-1E34D40E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63" y="2304834"/>
            <a:ext cx="6591474" cy="28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272</Words>
  <Application>Microsoft Macintosh PowerPoint</Application>
  <PresentationFormat>宽屏</PresentationFormat>
  <Paragraphs>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Cambria Math</vt:lpstr>
      <vt:lpstr>Office 主题​​</vt:lpstr>
      <vt:lpstr>PowerPoint 演示文稿</vt:lpstr>
      <vt:lpstr>Motivation</vt:lpstr>
      <vt:lpstr>Learning Joint Embeddings for Pixel Features and Word Concepts</vt:lpstr>
      <vt:lpstr>Framework</vt:lpstr>
      <vt:lpstr>Scoring Functions</vt:lpstr>
      <vt:lpstr>Concept Stream</vt:lpstr>
      <vt:lpstr>Concept Stream</vt:lpstr>
      <vt:lpstr>Image Stream</vt:lpstr>
      <vt:lpstr>Joint Model</vt:lpstr>
      <vt:lpstr>Evaluation Criteria</vt:lpstr>
      <vt:lpstr>Evaluation Criteria</vt:lpstr>
      <vt:lpstr>Evaluation Criteria</vt:lpstr>
      <vt:lpstr>Evaluation Criteria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子涵</dc:creator>
  <cp:lastModifiedBy>丁 子涵</cp:lastModifiedBy>
  <cp:revision>42</cp:revision>
  <dcterms:created xsi:type="dcterms:W3CDTF">2022-05-25T14:37:26Z</dcterms:created>
  <dcterms:modified xsi:type="dcterms:W3CDTF">2022-05-26T03:25:08Z</dcterms:modified>
</cp:coreProperties>
</file>