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4" r:id="rId16"/>
    <p:sldId id="270" r:id="rId17"/>
    <p:sldId id="276" r:id="rId18"/>
    <p:sldId id="271" r:id="rId19"/>
    <p:sldId id="272" r:id="rId20"/>
    <p:sldId id="275" r:id="rId21"/>
    <p:sldId id="273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3AD2FE-7EF5-4698-9BF4-B5A804782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8CFE8E0-57A2-47DE-8BDC-6BF2243D9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DAD2E9-2A88-4965-A601-387BAD5AF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12D7-25B5-4D7F-8D3C-F81FAEC68A1C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BB7A7B-0655-4A10-A59E-3B39022F2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C2FFF2-0CFA-40E2-A2AE-C6FB72E1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13D8-BE1F-434D-A188-01071C71E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492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FABCA9-76F4-4B95-8039-AFD9D08AA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41917DE-C53E-41F1-8B07-B0B9130F1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C7CBF0-89A8-421E-AC91-01A417911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12D7-25B5-4D7F-8D3C-F81FAEC68A1C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FD7679-470A-4612-B3F6-578D392D7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9A221F-8F44-42E8-9C4C-09B64EA92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13D8-BE1F-434D-A188-01071C71E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428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072FDE7-FDC5-4698-B1B2-B8A9F3B268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9279FB8-8E56-4451-B448-84CDB90EA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842EBA-3578-478B-8CE6-0576D602F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12D7-25B5-4D7F-8D3C-F81FAEC68A1C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895C61-375D-4EFD-A4C9-8A52FE6E9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4569B3-0D1D-46FF-90A7-2E806366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13D8-BE1F-434D-A188-01071C71E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481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4ABD65-DBBB-4B06-9138-F1E8AAB0A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80F21F-D08D-4185-AF46-9FC4FE34E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637DF5-DF22-4C3B-BD5B-2A9C18BF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12D7-25B5-4D7F-8D3C-F81FAEC68A1C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9370A6-E6C5-420F-BE82-24813C982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F7A898-2B8E-4858-B766-2DA020E2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13D8-BE1F-434D-A188-01071C71E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42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41BCA4-6841-4F91-A978-73FD17A44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393D7B2-0165-4AAD-A22D-D2923AB70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413C5C-DF8D-43F5-A457-FC43AAB8A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12D7-25B5-4D7F-8D3C-F81FAEC68A1C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A253B3-DA28-4654-ADAD-E814D257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A35C3F-9C4F-42BB-A3CE-71E967DA6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13D8-BE1F-434D-A188-01071C71E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53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201451-E8A3-40A7-B6F3-927F9C956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ABB9EE-F2A7-428C-A16F-D6B6278A9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2FD479F-838C-4B34-B538-CF68F1B60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154502-56B6-45B5-892F-511332D03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12D7-25B5-4D7F-8D3C-F81FAEC68A1C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C809197-EB1F-4C88-8C48-C95C1B98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7704948-B490-4914-8F2A-2AB20444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13D8-BE1F-434D-A188-01071C71E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21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36C1D6-5E77-4602-AFD6-DF17A4EC7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DC8FC3-63FE-4920-9FBE-48068C970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A129508-083A-4D1A-9C80-E76AFC692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2821266-4FE9-4002-986C-6E63BB848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4D1541A-99BA-40DB-A3F1-469ACB3DD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BD24617-7C27-4CE3-978F-FEAE42297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12D7-25B5-4D7F-8D3C-F81FAEC68A1C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7F066F6-7018-4B08-9A92-ED1B031B7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197A7E0-9A25-4DC4-BD83-05FEC28F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13D8-BE1F-434D-A188-01071C71E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10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9C349D-0DC9-478E-9DD1-51F22B9E8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238F8C5-2BFB-424F-9683-E38026219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12D7-25B5-4D7F-8D3C-F81FAEC68A1C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A0C08E5-4FE8-41B0-8DBE-84908E526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A2BE9EE-957F-4230-8946-287570EFF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13D8-BE1F-434D-A188-01071C71E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3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B638EB6-AA37-47EC-958F-AC0B1E5E1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12D7-25B5-4D7F-8D3C-F81FAEC68A1C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60C7FEF-62F3-47C8-AC0A-D0BCECB6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FAE622-32B6-46D4-B8EA-8B90BB85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13D8-BE1F-434D-A188-01071C71E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6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2EDF02-A904-449A-9FB2-3BEA10DFD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74082E-3D72-42F5-8310-BFC9159FC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95AE7B-1CC4-45A4-820F-300CAB059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CCE037-1947-4483-A0E6-DCABB56AA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12D7-25B5-4D7F-8D3C-F81FAEC68A1C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6AC509-0F8C-4A56-B380-6FA8FBD35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954CB35-BB0B-40F1-AEA3-A6ECFF141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13D8-BE1F-434D-A188-01071C71E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79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0A004B-C1BB-4BC8-B97A-3E4F63BB7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4480E8E-2225-464A-A5F3-4E19CD403C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F9D7C06-7729-4B17-8126-3B3131778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F4A8C7C-B523-46D1-95BF-8EB9C5187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12D7-25B5-4D7F-8D3C-F81FAEC68A1C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8A10E90-B527-4186-A948-227133ADA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DC5B34B-58C1-4749-95EE-6E1A96921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13D8-BE1F-434D-A188-01071C71E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72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32789A2-775A-4079-A340-4D8A12E61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CCC2B37-CA67-4888-B94E-226259CEE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030A4D-BFAC-4AF1-8A29-9406A4169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912D7-25B5-4D7F-8D3C-F81FAEC68A1C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51EAA2-6D17-44D8-A3A7-F5AB2B1C8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A056D6-8E3E-4E5F-ACAD-DB909EFCE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A13D8-BE1F-434D-A188-01071C71E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78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E80C2B48-AA1C-425C-BD10-E34BB3F99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65FC3B15-8A38-44BE-B83A-9486F1B3F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altLang="zh-CN" dirty="0"/>
              <a:t>OpenWorld Proposals – Localization only</a:t>
            </a:r>
          </a:p>
          <a:p>
            <a:pPr lvl="1"/>
            <a:r>
              <a:rPr lang="en-US" altLang="zh-CN" dirty="0"/>
              <a:t>OLN – based on Faster R-CNN</a:t>
            </a:r>
          </a:p>
          <a:p>
            <a:pPr lvl="1"/>
            <a:r>
              <a:rPr lang="en-US" altLang="zh-CN" dirty="0"/>
              <a:t>OWP – based on FCOS</a:t>
            </a:r>
          </a:p>
          <a:p>
            <a:r>
              <a:rPr lang="en-US" altLang="zh-CN" dirty="0" err="1"/>
              <a:t>OpenSet</a:t>
            </a:r>
            <a:r>
              <a:rPr lang="en-US" altLang="zh-CN" dirty="0"/>
              <a:t> – mark ‘unknown’ objects</a:t>
            </a:r>
          </a:p>
          <a:p>
            <a:pPr lvl="1"/>
            <a:r>
              <a:rPr lang="en-US" altLang="zh-CN" dirty="0">
                <a:effectLst/>
              </a:rPr>
              <a:t>The Overlooked Elephant of Object Detection: Open Set</a:t>
            </a:r>
            <a:endParaRPr lang="en-US" altLang="zh-CN" dirty="0"/>
          </a:p>
          <a:p>
            <a:r>
              <a:rPr lang="en-US" altLang="zh-CN" dirty="0" err="1"/>
              <a:t>OpenVocabulary</a:t>
            </a:r>
            <a:r>
              <a:rPr lang="en-US" altLang="zh-CN" dirty="0"/>
              <a:t> – detect objects of interest given category name</a:t>
            </a:r>
          </a:p>
          <a:p>
            <a:pPr lvl="1"/>
            <a:r>
              <a:rPr lang="en-US" altLang="zh-CN" dirty="0">
                <a:effectLst/>
              </a:rPr>
              <a:t>Open-vocabulary Object Detection via Vision and Language Knowledge Distillation</a:t>
            </a:r>
            <a:endParaRPr lang="en-US" altLang="zh-CN" dirty="0"/>
          </a:p>
          <a:p>
            <a:r>
              <a:rPr lang="en-US" altLang="zh-CN" dirty="0"/>
              <a:t>OpenWorld – </a:t>
            </a:r>
            <a:r>
              <a:rPr lang="en-US" altLang="zh-CN" dirty="0" err="1"/>
              <a:t>OpenSet</a:t>
            </a:r>
            <a:r>
              <a:rPr lang="en-US" altLang="zh-CN" dirty="0"/>
              <a:t> + Incremental learning</a:t>
            </a:r>
          </a:p>
          <a:p>
            <a:pPr lvl="1"/>
            <a:r>
              <a:rPr lang="en-US" altLang="zh-CN" dirty="0"/>
              <a:t>ORE</a:t>
            </a:r>
          </a:p>
          <a:p>
            <a:pPr lvl="1"/>
            <a:r>
              <a:rPr lang="en-US" altLang="zh-CN" dirty="0"/>
              <a:t>OW-DETR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252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99A1F5-A489-4C80-A7A5-FB835E956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OpenWorld Proposals - OWP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01FE6D7-DEF8-4A95-977F-6D126F565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8304" y="1825625"/>
            <a:ext cx="7915392" cy="4351338"/>
          </a:xfrm>
        </p:spPr>
      </p:pic>
    </p:spTree>
    <p:extLst>
      <p:ext uri="{BB962C8B-B14F-4D97-AF65-F5344CB8AC3E}">
        <p14:creationId xmlns:p14="http://schemas.microsoft.com/office/powerpoint/2010/main" val="2389763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E80C2B48-AA1C-425C-BD10-E34BB3F99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65FC3B15-8A38-44BE-B83A-9486F1B3F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altLang="zh-CN" dirty="0"/>
              <a:t>OpenWorld Proposals – Localization only</a:t>
            </a:r>
          </a:p>
          <a:p>
            <a:pPr lvl="1"/>
            <a:r>
              <a:rPr lang="en-US" altLang="zh-CN" dirty="0"/>
              <a:t>OLN – based on Faster R-CNN</a:t>
            </a:r>
          </a:p>
          <a:p>
            <a:pPr lvl="1"/>
            <a:r>
              <a:rPr lang="en-US" altLang="zh-CN" dirty="0"/>
              <a:t>OWP – based on FCOS</a:t>
            </a:r>
          </a:p>
          <a:p>
            <a:r>
              <a:rPr lang="en-US" altLang="zh-CN" dirty="0" err="1"/>
              <a:t>OpenSet</a:t>
            </a:r>
            <a:r>
              <a:rPr lang="en-US" altLang="zh-CN" dirty="0"/>
              <a:t> – mark ‘unknown’ objects</a:t>
            </a:r>
          </a:p>
          <a:p>
            <a:pPr lvl="1"/>
            <a:r>
              <a:rPr lang="en-US" altLang="zh-CN" dirty="0">
                <a:effectLst/>
              </a:rPr>
              <a:t>The Overlooked Elephant of Object Detection: Open Set</a:t>
            </a:r>
            <a:endParaRPr lang="en-US" altLang="zh-CN" dirty="0"/>
          </a:p>
          <a:p>
            <a:r>
              <a:rPr lang="en-US" altLang="zh-CN" dirty="0" err="1"/>
              <a:t>OpenVocabulary</a:t>
            </a:r>
            <a:r>
              <a:rPr lang="en-US" altLang="zh-CN" dirty="0"/>
              <a:t> – detect objects of interest given category name</a:t>
            </a:r>
          </a:p>
          <a:p>
            <a:pPr lvl="1"/>
            <a:r>
              <a:rPr lang="en-US" altLang="zh-CN" dirty="0">
                <a:effectLst/>
              </a:rPr>
              <a:t>Open-vocabulary Object Detection via Vision and Language Knowledge Distillation</a:t>
            </a:r>
            <a:endParaRPr lang="en-US" altLang="zh-CN" dirty="0"/>
          </a:p>
          <a:p>
            <a:r>
              <a:rPr lang="en-US" altLang="zh-CN" dirty="0"/>
              <a:t>OpenWorld – </a:t>
            </a:r>
            <a:r>
              <a:rPr lang="en-US" altLang="zh-CN" dirty="0" err="1"/>
              <a:t>OpenSet</a:t>
            </a:r>
            <a:r>
              <a:rPr lang="en-US" altLang="zh-CN" dirty="0"/>
              <a:t> + Incremental learning</a:t>
            </a:r>
          </a:p>
          <a:p>
            <a:pPr lvl="1"/>
            <a:r>
              <a:rPr lang="en-US" altLang="zh-CN" dirty="0"/>
              <a:t>ORE</a:t>
            </a:r>
          </a:p>
          <a:p>
            <a:pPr lvl="1"/>
            <a:r>
              <a:rPr lang="en-US" altLang="zh-CN" dirty="0"/>
              <a:t>OW-DETR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5894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B65946-8F5E-4C44-8390-2A2FEB930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OpenSet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F6895AB-2CE0-4A0F-B677-CEBE7E03D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KKC (known known class): </a:t>
            </a:r>
            <a:r>
              <a:rPr lang="zh-CN" altLang="en-US" dirty="0"/>
              <a:t>带标记的已知类别样本</a:t>
            </a:r>
            <a:endParaRPr lang="en-US" altLang="zh-CN" dirty="0"/>
          </a:p>
          <a:p>
            <a:r>
              <a:rPr lang="en-US" altLang="zh-CN" dirty="0"/>
              <a:t>KUC (known unknown class): </a:t>
            </a:r>
            <a:r>
              <a:rPr lang="zh-CN" altLang="en-US" dirty="0"/>
              <a:t>已知不关⼼类别的样本</a:t>
            </a:r>
            <a:endParaRPr lang="en-US" altLang="zh-CN" dirty="0"/>
          </a:p>
          <a:p>
            <a:r>
              <a:rPr lang="en-US" altLang="zh-CN" dirty="0"/>
              <a:t>UKC (unknown known class): </a:t>
            </a:r>
            <a:r>
              <a:rPr lang="zh-CN" altLang="en-US" dirty="0"/>
              <a:t>训练集中没有出现过这些类别的样 本，有和类别相关的额外信息</a:t>
            </a:r>
            <a:endParaRPr lang="en-US" altLang="zh-CN" dirty="0"/>
          </a:p>
          <a:p>
            <a:r>
              <a:rPr lang="en-US" altLang="zh-CN" dirty="0"/>
              <a:t>UUC (unknown unknown class): </a:t>
            </a:r>
            <a:r>
              <a:rPr lang="zh-CN" altLang="en-US" dirty="0"/>
              <a:t>类似 </a:t>
            </a:r>
            <a:r>
              <a:rPr lang="en-US" altLang="zh-CN" dirty="0"/>
              <a:t>UKC </a:t>
            </a:r>
            <a:r>
              <a:rPr lang="zh-CN" altLang="en-US" dirty="0"/>
              <a:t>没有额外信息</a:t>
            </a:r>
            <a:endParaRPr lang="en-US" altLang="zh-CN" dirty="0"/>
          </a:p>
          <a:p>
            <a:r>
              <a:rPr lang="en-US" altLang="zh-CN" dirty="0"/>
              <a:t>MUC (mixed unknown class): </a:t>
            </a:r>
            <a:r>
              <a:rPr lang="zh-CN" altLang="en-US" dirty="0"/>
              <a:t>不确定训练集中是否出现的未知类别样本，由标注不全导致</a:t>
            </a:r>
          </a:p>
        </p:txBody>
      </p:sp>
      <p:graphicFrame>
        <p:nvGraphicFramePr>
          <p:cNvPr id="7" name="表格 4">
            <a:extLst>
              <a:ext uri="{FF2B5EF4-FFF2-40B4-BE49-F238E27FC236}">
                <a16:creationId xmlns:a16="http://schemas.microsoft.com/office/drawing/2014/main" id="{A1C11ADC-D1FE-45D1-A25C-3144482901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06282"/>
              </p:ext>
            </p:extLst>
          </p:nvPr>
        </p:nvGraphicFramePr>
        <p:xfrm>
          <a:off x="4060225" y="5310231"/>
          <a:ext cx="4071550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99983">
                  <a:extLst>
                    <a:ext uri="{9D8B030D-6E8A-4147-A177-3AD203B41FA5}">
                      <a16:colId xmlns:a16="http://schemas.microsoft.com/office/drawing/2014/main" val="4177907176"/>
                    </a:ext>
                  </a:extLst>
                </a:gridCol>
                <a:gridCol w="1178011">
                  <a:extLst>
                    <a:ext uri="{9D8B030D-6E8A-4147-A177-3AD203B41FA5}">
                      <a16:colId xmlns:a16="http://schemas.microsoft.com/office/drawing/2014/main" val="3361023671"/>
                    </a:ext>
                  </a:extLst>
                </a:gridCol>
                <a:gridCol w="881449">
                  <a:extLst>
                    <a:ext uri="{9D8B030D-6E8A-4147-A177-3AD203B41FA5}">
                      <a16:colId xmlns:a16="http://schemas.microsoft.com/office/drawing/2014/main" val="701309352"/>
                    </a:ext>
                  </a:extLst>
                </a:gridCol>
                <a:gridCol w="1112107">
                  <a:extLst>
                    <a:ext uri="{9D8B030D-6E8A-4147-A177-3AD203B41FA5}">
                      <a16:colId xmlns:a16="http://schemas.microsoft.com/office/drawing/2014/main" val="40427161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训练时是否出现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786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Known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Unknown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22005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zh-CN" altLang="en-US" dirty="0"/>
                        <a:t>类别是否已知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Known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KKC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UKC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422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Unknown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KUC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UUC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11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497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B65946-8F5E-4C44-8390-2A2FEB930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OpenSet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2071A0A7-DCC1-4A53-B60E-DB34D28A4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检测和分类的不同：标注信息不完整</a:t>
            </a:r>
            <a:endParaRPr lang="en-US" altLang="zh-CN" dirty="0"/>
          </a:p>
          <a:p>
            <a:r>
              <a:rPr lang="zh-CN" altLang="en-US" dirty="0"/>
              <a:t>关心检测器有没有把</a:t>
            </a:r>
            <a:r>
              <a:rPr lang="en-US" altLang="zh-CN" dirty="0"/>
              <a:t>Unknown</a:t>
            </a:r>
            <a:r>
              <a:rPr lang="zh-CN" altLang="en-US" dirty="0"/>
              <a:t>物体错分成</a:t>
            </a:r>
            <a:r>
              <a:rPr lang="en-US" altLang="zh-CN" dirty="0"/>
              <a:t>Known</a:t>
            </a:r>
            <a:r>
              <a:rPr lang="zh-CN" altLang="en-US" dirty="0"/>
              <a:t>物体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实验设置：在</a:t>
            </a:r>
            <a:r>
              <a:rPr lang="en-US" altLang="zh-CN" dirty="0"/>
              <a:t>Pascal VOC</a:t>
            </a:r>
            <a:r>
              <a:rPr lang="zh-CN" altLang="en-US" dirty="0"/>
              <a:t>上训练，在</a:t>
            </a:r>
            <a:r>
              <a:rPr lang="en-US" altLang="zh-CN" dirty="0"/>
              <a:t>Pascal VOC+COCO</a:t>
            </a:r>
            <a:r>
              <a:rPr lang="zh-CN" altLang="en-US" dirty="0"/>
              <a:t>上测试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8342472-5C9B-48DE-8CA4-637BCB5F15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24" t="21862" r="12715" b="26847"/>
          <a:stretch/>
        </p:blipFill>
        <p:spPr>
          <a:xfrm>
            <a:off x="2780270" y="3960108"/>
            <a:ext cx="6631459" cy="253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25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E38D5A-FE4B-4C7A-A1CB-6DE96D3B3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OpenSet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FA12D71-F8F9-48E7-A3DA-83F09CCEB3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62" t="45525" r="59566" b="47628"/>
          <a:stretch/>
        </p:blipFill>
        <p:spPr>
          <a:xfrm>
            <a:off x="2627870" y="2652584"/>
            <a:ext cx="5750390" cy="85804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F6568DC-0C5F-44A6-AB8C-668F694A96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025" t="40961" r="15298" b="51545"/>
          <a:stretch/>
        </p:blipFill>
        <p:spPr>
          <a:xfrm>
            <a:off x="2397210" y="3510627"/>
            <a:ext cx="7044981" cy="93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08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E80C2B48-AA1C-425C-BD10-E34BB3F99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65FC3B15-8A38-44BE-B83A-9486F1B3F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altLang="zh-CN" dirty="0"/>
              <a:t>OpenWorld Proposals – Localization only</a:t>
            </a:r>
          </a:p>
          <a:p>
            <a:pPr lvl="1"/>
            <a:r>
              <a:rPr lang="en-US" altLang="zh-CN" dirty="0"/>
              <a:t>OLN – based on Faster R-CNN</a:t>
            </a:r>
          </a:p>
          <a:p>
            <a:pPr lvl="1"/>
            <a:r>
              <a:rPr lang="en-US" altLang="zh-CN" dirty="0"/>
              <a:t>OWP – based on FCOS</a:t>
            </a:r>
          </a:p>
          <a:p>
            <a:r>
              <a:rPr lang="en-US" altLang="zh-CN" dirty="0" err="1"/>
              <a:t>OpenSet</a:t>
            </a:r>
            <a:r>
              <a:rPr lang="en-US" altLang="zh-CN" dirty="0"/>
              <a:t> – mark ‘unknown’ objects</a:t>
            </a:r>
          </a:p>
          <a:p>
            <a:pPr lvl="1"/>
            <a:r>
              <a:rPr lang="en-US" altLang="zh-CN" dirty="0">
                <a:effectLst/>
              </a:rPr>
              <a:t>The Overlooked Elephant of Object Detection: Open Set</a:t>
            </a:r>
            <a:endParaRPr lang="en-US" altLang="zh-CN" dirty="0"/>
          </a:p>
          <a:p>
            <a:r>
              <a:rPr lang="en-US" altLang="zh-CN" dirty="0" err="1"/>
              <a:t>OpenVocabulary</a:t>
            </a:r>
            <a:r>
              <a:rPr lang="en-US" altLang="zh-CN" dirty="0"/>
              <a:t> – detect objects of interest given category name</a:t>
            </a:r>
          </a:p>
          <a:p>
            <a:pPr lvl="1"/>
            <a:r>
              <a:rPr lang="en-US" altLang="zh-CN" dirty="0">
                <a:effectLst/>
              </a:rPr>
              <a:t>Open-vocabulary Object Detection via Vision and Language Knowledge Distillation</a:t>
            </a:r>
            <a:endParaRPr lang="en-US" altLang="zh-CN" dirty="0"/>
          </a:p>
          <a:p>
            <a:r>
              <a:rPr lang="en-US" altLang="zh-CN" dirty="0"/>
              <a:t>OpenWorld – </a:t>
            </a:r>
            <a:r>
              <a:rPr lang="en-US" altLang="zh-CN" dirty="0" err="1"/>
              <a:t>OpenSet</a:t>
            </a:r>
            <a:r>
              <a:rPr lang="en-US" altLang="zh-CN" dirty="0"/>
              <a:t> + Incremental learning</a:t>
            </a:r>
          </a:p>
          <a:p>
            <a:pPr lvl="1"/>
            <a:r>
              <a:rPr lang="en-US" altLang="zh-CN" dirty="0"/>
              <a:t>ORE</a:t>
            </a:r>
          </a:p>
          <a:p>
            <a:pPr lvl="1"/>
            <a:r>
              <a:rPr lang="en-US" altLang="zh-CN" dirty="0"/>
              <a:t>OW-DETR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8005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3EEE3D-93AD-4ED9-9B28-7960B1588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OpenVocabulary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ABE71731-18C2-4556-8D7F-F519C6151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659" t="38799" r="32056" b="30691"/>
          <a:stretch/>
        </p:blipFill>
        <p:spPr>
          <a:xfrm>
            <a:off x="2796753" y="2432012"/>
            <a:ext cx="6598494" cy="313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41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9C5F6D-B63D-4A29-A289-2CC893EDD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OpenVocabulary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684A35-EEF0-4368-81E5-F9FAB8F78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以自然语言描述</a:t>
            </a:r>
            <a:r>
              <a:rPr lang="en-US" altLang="zh-CN" dirty="0"/>
              <a:t>Label</a:t>
            </a:r>
          </a:p>
          <a:p>
            <a:r>
              <a:rPr lang="zh-CN" altLang="en-US" dirty="0"/>
              <a:t>只检测描述的类别</a:t>
            </a:r>
            <a:endParaRPr lang="en-US" altLang="zh-CN" dirty="0"/>
          </a:p>
          <a:p>
            <a:r>
              <a:rPr lang="zh-CN" altLang="en-US" dirty="0"/>
              <a:t>与</a:t>
            </a:r>
            <a:r>
              <a:rPr lang="en-US" altLang="zh-CN" dirty="0"/>
              <a:t>ZSL</a:t>
            </a:r>
            <a:r>
              <a:rPr lang="zh-CN" altLang="en-US" dirty="0"/>
              <a:t>的区别：不提供额外的类别信息（实际上由</a:t>
            </a:r>
            <a:r>
              <a:rPr lang="en-US" altLang="zh-CN" dirty="0"/>
              <a:t>CLIP</a:t>
            </a:r>
            <a:r>
              <a:rPr lang="zh-CN" altLang="en-US" dirty="0"/>
              <a:t>给出）</a:t>
            </a:r>
          </a:p>
        </p:txBody>
      </p:sp>
    </p:spTree>
    <p:extLst>
      <p:ext uri="{BB962C8B-B14F-4D97-AF65-F5344CB8AC3E}">
        <p14:creationId xmlns:p14="http://schemas.microsoft.com/office/powerpoint/2010/main" val="1379971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9BC1E1-79AD-4C06-A789-6A47CDFB7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OpenVocabulary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E55DA985-55A6-4E3C-B96D-1891C4695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65" t="26620" r="18370" b="5325"/>
          <a:stretch/>
        </p:blipFill>
        <p:spPr>
          <a:xfrm>
            <a:off x="2528490" y="1825625"/>
            <a:ext cx="713501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10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CC6CCA-ADEB-4957-A50D-BBAB18103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OpenVocabulary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F5CD5831-2D56-46EE-91AB-FB9D0ED0B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34" t="33394" r="18720" b="21441"/>
          <a:stretch/>
        </p:blipFill>
        <p:spPr>
          <a:xfrm>
            <a:off x="838200" y="1859448"/>
            <a:ext cx="10515600" cy="428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65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5C71B5-6C6E-4590-97CE-619F08076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OpenWorld Proposals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F57A19-FC83-42B8-8358-6B8693C2E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基于学习的</a:t>
            </a:r>
            <a:r>
              <a:rPr lang="en-US" altLang="zh-CN" dirty="0"/>
              <a:t>RPN</a:t>
            </a:r>
            <a:r>
              <a:rPr lang="zh-CN" altLang="en-US" dirty="0"/>
              <a:t>容易过拟合到训练集中的类别</a:t>
            </a:r>
            <a:endParaRPr lang="en-US" altLang="zh-CN" dirty="0"/>
          </a:p>
          <a:p>
            <a:pPr lvl="1"/>
            <a:r>
              <a:rPr lang="en-US" altLang="zh-CN" dirty="0"/>
              <a:t>RPN</a:t>
            </a:r>
            <a:r>
              <a:rPr lang="zh-CN" altLang="en-US" dirty="0"/>
              <a:t>的学习过程是类别无关的</a:t>
            </a:r>
            <a:endParaRPr lang="en-US" altLang="zh-CN" dirty="0"/>
          </a:p>
          <a:p>
            <a:pPr lvl="1"/>
            <a:r>
              <a:rPr lang="zh-CN" altLang="en-US" dirty="0"/>
              <a:t>但是训练时会抑制背景区域的响应</a:t>
            </a:r>
            <a:endParaRPr lang="en-US" altLang="zh-CN" dirty="0"/>
          </a:p>
          <a:p>
            <a:pPr lvl="1"/>
            <a:r>
              <a:rPr lang="zh-CN" altLang="en-US" dirty="0"/>
              <a:t>背景区域可能存在没有被标注的物体</a:t>
            </a:r>
            <a:endParaRPr lang="en-US" altLang="zh-CN" dirty="0"/>
          </a:p>
          <a:p>
            <a:r>
              <a:rPr lang="zh-CN" altLang="en-US" dirty="0"/>
              <a:t>因此不容易泛化到新类别（</a:t>
            </a:r>
            <a:r>
              <a:rPr lang="en-US" altLang="zh-CN" dirty="0"/>
              <a:t>COCO</a:t>
            </a:r>
            <a:r>
              <a:rPr lang="zh-CN" altLang="en-US" dirty="0"/>
              <a:t>、</a:t>
            </a:r>
            <a:r>
              <a:rPr lang="en-US" altLang="zh-CN" dirty="0"/>
              <a:t>Pascal VOC</a:t>
            </a:r>
            <a:r>
              <a:rPr lang="zh-CN" altLang="en-US" dirty="0"/>
              <a:t>也没有测试这种泛化能力）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评价指标：</a:t>
            </a:r>
            <a:r>
              <a:rPr lang="en-US" altLang="zh-CN" dirty="0"/>
              <a:t>Average Recall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6414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E80C2B48-AA1C-425C-BD10-E34BB3F99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65FC3B15-8A38-44BE-B83A-9486F1B3F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altLang="zh-CN" dirty="0"/>
              <a:t>OpenWorld Proposals – Localization only</a:t>
            </a:r>
          </a:p>
          <a:p>
            <a:pPr lvl="1"/>
            <a:r>
              <a:rPr lang="en-US" altLang="zh-CN" dirty="0"/>
              <a:t>OLN – based on Faster R-CNN</a:t>
            </a:r>
          </a:p>
          <a:p>
            <a:pPr lvl="1"/>
            <a:r>
              <a:rPr lang="en-US" altLang="zh-CN" dirty="0"/>
              <a:t>OWP – based on FCOS</a:t>
            </a:r>
          </a:p>
          <a:p>
            <a:r>
              <a:rPr lang="en-US" altLang="zh-CN" dirty="0" err="1"/>
              <a:t>OpenSet</a:t>
            </a:r>
            <a:r>
              <a:rPr lang="en-US" altLang="zh-CN" dirty="0"/>
              <a:t> – mark ‘unknown’ objects</a:t>
            </a:r>
          </a:p>
          <a:p>
            <a:pPr lvl="1"/>
            <a:r>
              <a:rPr lang="en-US" altLang="zh-CN" dirty="0">
                <a:effectLst/>
              </a:rPr>
              <a:t>The Overlooked Elephant of Object Detection: Open Set</a:t>
            </a:r>
            <a:endParaRPr lang="en-US" altLang="zh-CN" dirty="0"/>
          </a:p>
          <a:p>
            <a:r>
              <a:rPr lang="en-US" altLang="zh-CN" dirty="0" err="1"/>
              <a:t>OpenVocabulary</a:t>
            </a:r>
            <a:r>
              <a:rPr lang="en-US" altLang="zh-CN" dirty="0"/>
              <a:t> – detect objects of interest given category name</a:t>
            </a:r>
          </a:p>
          <a:p>
            <a:pPr lvl="1"/>
            <a:r>
              <a:rPr lang="en-US" altLang="zh-CN" dirty="0">
                <a:effectLst/>
              </a:rPr>
              <a:t>Open-vocabulary Object Detection via Vision and Language Knowledge Distillation</a:t>
            </a:r>
            <a:endParaRPr lang="en-US" altLang="zh-CN" dirty="0"/>
          </a:p>
          <a:p>
            <a:r>
              <a:rPr lang="en-US" altLang="zh-CN" dirty="0"/>
              <a:t>OpenWorld – </a:t>
            </a:r>
            <a:r>
              <a:rPr lang="en-US" altLang="zh-CN" dirty="0" err="1"/>
              <a:t>OpenSet</a:t>
            </a:r>
            <a:r>
              <a:rPr lang="en-US" altLang="zh-CN" dirty="0"/>
              <a:t> + Incremental learning</a:t>
            </a:r>
          </a:p>
          <a:p>
            <a:pPr lvl="1"/>
            <a:r>
              <a:rPr lang="en-US" altLang="zh-CN" dirty="0"/>
              <a:t>ORE</a:t>
            </a:r>
          </a:p>
          <a:p>
            <a:pPr lvl="1"/>
            <a:r>
              <a:rPr lang="en-US" altLang="zh-CN" dirty="0"/>
              <a:t>OW-DETR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3185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5FE420-BA9C-4519-8AA3-421E73030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OpenWorld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2CE018-A5F4-41DB-B724-A403A78DA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分类中</a:t>
            </a:r>
            <a:endParaRPr lang="en-US" altLang="zh-CN" dirty="0"/>
          </a:p>
          <a:p>
            <a:pPr marL="971550" lvl="1" indent="-514350">
              <a:buFont typeface="+mj-lt"/>
              <a:buAutoNum type="arabicPeriod"/>
            </a:pPr>
            <a:r>
              <a:rPr lang="en-US" altLang="zh-CN" dirty="0" err="1"/>
              <a:t>OpenSet</a:t>
            </a:r>
            <a:endParaRPr lang="en-US" altLang="zh-CN" dirty="0"/>
          </a:p>
          <a:p>
            <a:pPr marL="971550" lvl="1" indent="-514350">
              <a:buFont typeface="+mj-lt"/>
              <a:buAutoNum type="arabicPeriod"/>
            </a:pPr>
            <a:r>
              <a:rPr lang="zh-CN" altLang="en-US" dirty="0"/>
              <a:t>选择有价值的</a:t>
            </a:r>
            <a:r>
              <a:rPr lang="en-US" altLang="zh-CN" dirty="0"/>
              <a:t>UUC</a:t>
            </a:r>
            <a:r>
              <a:rPr lang="zh-CN" altLang="en-US" dirty="0"/>
              <a:t>样本</a:t>
            </a:r>
            <a:endParaRPr lang="en-US" altLang="zh-CN" dirty="0"/>
          </a:p>
          <a:p>
            <a:pPr marL="971550" lvl="1" indent="-514350">
              <a:buFont typeface="+mj-lt"/>
              <a:buAutoNum type="arabicPeriod"/>
            </a:pPr>
            <a:r>
              <a:rPr lang="zh-CN" altLang="en-US" dirty="0"/>
              <a:t>标注新样本</a:t>
            </a:r>
            <a:endParaRPr lang="en-US" altLang="zh-CN" dirty="0"/>
          </a:p>
          <a:p>
            <a:pPr marL="971550" lvl="1" indent="-514350">
              <a:buFont typeface="+mj-lt"/>
              <a:buAutoNum type="arabicPeriod"/>
            </a:pPr>
            <a:r>
              <a:rPr lang="en-US" altLang="zh-CN" dirty="0"/>
              <a:t>Incremental learning</a:t>
            </a:r>
          </a:p>
          <a:p>
            <a:r>
              <a:rPr lang="zh-CN" altLang="en-US" dirty="0"/>
              <a:t>检测中</a:t>
            </a:r>
            <a:endParaRPr lang="en-US" altLang="zh-CN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zh-CN" dirty="0" err="1"/>
              <a:t>OpenSet</a:t>
            </a:r>
            <a:endParaRPr lang="en-US" altLang="zh-CN" dirty="0"/>
          </a:p>
          <a:p>
            <a:pPr marL="914400" lvl="1" indent="-457200">
              <a:buFont typeface="+mj-lt"/>
              <a:buAutoNum type="arabicPeriod"/>
            </a:pPr>
            <a:r>
              <a:rPr lang="zh-CN" altLang="en-US" dirty="0"/>
              <a:t>标注所有新类别</a:t>
            </a:r>
            <a:endParaRPr lang="en-US" altLang="zh-CN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zh-CN" dirty="0"/>
              <a:t>Incremental learning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5663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FDBECF-7761-4270-B79B-B4FFCE99C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OpenWorld - ORE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47F527D7-2641-4D5C-8A7E-428A759F8E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58" t="25585" r="11807" b="15195"/>
          <a:stretch/>
        </p:blipFill>
        <p:spPr>
          <a:xfrm>
            <a:off x="1012165" y="1825625"/>
            <a:ext cx="1016767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56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485064-8B57-47C1-84E6-CB552A5CE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OpenWorld - ORE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42732F24-CF8E-4660-BDDE-9AF4D71AA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39" t="29188" r="53491" b="38739"/>
          <a:stretch/>
        </p:blipFill>
        <p:spPr>
          <a:xfrm>
            <a:off x="2629954" y="2351619"/>
            <a:ext cx="6932091" cy="329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35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C88A56-F17C-46CF-AA68-84562E9DF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OpenWorld - ORE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FBFDF9E7-8366-4B68-B8FB-B6EECBEC1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88" t="30029" r="12156" b="25526"/>
          <a:stretch/>
        </p:blipFill>
        <p:spPr>
          <a:xfrm>
            <a:off x="838200" y="2306687"/>
            <a:ext cx="10515600" cy="33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39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973B32-7938-4736-B62F-5CB5551A2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OpenWorld – OW-DETR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CAF220BA-138A-4479-91C5-BF012777D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80" t="16216" r="11598" b="4385"/>
          <a:stretch/>
        </p:blipFill>
        <p:spPr>
          <a:xfrm>
            <a:off x="2248249" y="1825625"/>
            <a:ext cx="769550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85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261063-2FF3-49D6-A992-7BA36C001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OpenWorld – OW-DETR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CC3DBED7-4F2C-41CE-B020-0205B4D38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48" t="23544" r="11877" b="14234"/>
          <a:stretch/>
        </p:blipFill>
        <p:spPr>
          <a:xfrm>
            <a:off x="1249021" y="1825625"/>
            <a:ext cx="969395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87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C674C21-184D-47F0-B9F9-BF532CD83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6941"/>
            <a:ext cx="12192000" cy="198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29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E38F34-7C45-44BA-9D4F-25B621907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OpenWorld Proposals - OLN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D6D3FBC-919A-4945-A892-953821841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2807" y="1825625"/>
            <a:ext cx="6406385" cy="4351338"/>
          </a:xfrm>
        </p:spPr>
      </p:pic>
    </p:spTree>
    <p:extLst>
      <p:ext uri="{BB962C8B-B14F-4D97-AF65-F5344CB8AC3E}">
        <p14:creationId xmlns:p14="http://schemas.microsoft.com/office/powerpoint/2010/main" val="935691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E68FE5-1C9F-4C82-AA33-BBC9EDB82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OpenWorld Proposals - OLN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03FBBB-A8C4-4A8F-8060-DBD097A0C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基于</a:t>
            </a:r>
            <a:r>
              <a:rPr lang="en-US" altLang="zh-CN" dirty="0"/>
              <a:t>Faster R-CNN</a:t>
            </a:r>
            <a:r>
              <a:rPr lang="zh-CN" altLang="en-US" dirty="0"/>
              <a:t>设计</a:t>
            </a:r>
            <a:endParaRPr lang="en-US" altLang="zh-CN" dirty="0"/>
          </a:p>
          <a:p>
            <a:r>
              <a:rPr lang="en-US" altLang="zh-CN" dirty="0"/>
              <a:t>OLN-RPN</a:t>
            </a:r>
          </a:p>
          <a:p>
            <a:pPr lvl="1"/>
            <a:r>
              <a:rPr lang="zh-CN" altLang="en-US" dirty="0"/>
              <a:t>使用</a:t>
            </a:r>
            <a:r>
              <a:rPr lang="en-US" altLang="zh-CN" dirty="0" err="1"/>
              <a:t>Centerness</a:t>
            </a:r>
            <a:r>
              <a:rPr lang="zh-CN" altLang="en-US" dirty="0"/>
              <a:t>作为</a:t>
            </a:r>
            <a:r>
              <a:rPr lang="en-US" altLang="zh-CN" dirty="0" err="1"/>
              <a:t>Objectness</a:t>
            </a:r>
            <a:r>
              <a:rPr lang="zh-CN" altLang="en-US" dirty="0"/>
              <a:t>的度量</a:t>
            </a:r>
            <a:endParaRPr lang="en-US" altLang="zh-CN" dirty="0"/>
          </a:p>
          <a:p>
            <a:pPr lvl="1"/>
            <a:r>
              <a:rPr lang="zh-CN" altLang="en-US" dirty="0"/>
              <a:t>只对</a:t>
            </a:r>
            <a:r>
              <a:rPr lang="en-US" altLang="zh-CN" dirty="0"/>
              <a:t>GT </a:t>
            </a:r>
            <a:r>
              <a:rPr lang="en-US" altLang="zh-CN" dirty="0" err="1"/>
              <a:t>IoU</a:t>
            </a:r>
            <a:r>
              <a:rPr lang="en-US" altLang="zh-CN" dirty="0"/>
              <a:t> &gt; 0.3</a:t>
            </a:r>
            <a:r>
              <a:rPr lang="zh-CN" altLang="en-US" dirty="0"/>
              <a:t>的</a:t>
            </a:r>
            <a:r>
              <a:rPr lang="en-US" altLang="zh-CN" dirty="0"/>
              <a:t>Anchor</a:t>
            </a:r>
            <a:r>
              <a:rPr lang="zh-CN" altLang="en-US" dirty="0"/>
              <a:t>采样，不抑制背景相应</a:t>
            </a:r>
            <a:endParaRPr lang="en-US" altLang="zh-CN" dirty="0"/>
          </a:p>
          <a:p>
            <a:pPr lvl="1"/>
            <a:r>
              <a:rPr lang="zh-CN" altLang="en-US" dirty="0"/>
              <a:t>每个像素只定义一个</a:t>
            </a:r>
            <a:r>
              <a:rPr lang="en-US" altLang="zh-CN" dirty="0"/>
              <a:t>Anchor</a:t>
            </a:r>
          </a:p>
          <a:p>
            <a:r>
              <a:rPr lang="en-US" altLang="zh-CN" dirty="0"/>
              <a:t>OLN-box</a:t>
            </a:r>
          </a:p>
          <a:p>
            <a:pPr lvl="1"/>
            <a:r>
              <a:rPr lang="zh-CN" altLang="en-US" dirty="0"/>
              <a:t>使用</a:t>
            </a:r>
            <a:r>
              <a:rPr lang="en-US" altLang="zh-CN" dirty="0" err="1"/>
              <a:t>IoU</a:t>
            </a:r>
            <a:r>
              <a:rPr lang="zh-CN" altLang="en-US" dirty="0"/>
              <a:t>作为</a:t>
            </a:r>
            <a:r>
              <a:rPr lang="en-US" altLang="zh-CN" dirty="0" err="1"/>
              <a:t>Objectness</a:t>
            </a:r>
            <a:r>
              <a:rPr lang="zh-CN" altLang="en-US" dirty="0"/>
              <a:t>的度量</a:t>
            </a:r>
            <a:endParaRPr lang="en-US" altLang="zh-CN" dirty="0"/>
          </a:p>
          <a:p>
            <a:r>
              <a:rPr lang="en-US" altLang="zh-CN" dirty="0"/>
              <a:t>Inference</a:t>
            </a:r>
          </a:p>
          <a:p>
            <a:pPr lvl="1"/>
            <a:r>
              <a:rPr lang="zh-CN" altLang="en-US" dirty="0"/>
              <a:t>将两个阶段的</a:t>
            </a:r>
            <a:r>
              <a:rPr lang="en-US" altLang="zh-CN" dirty="0" err="1"/>
              <a:t>Objectness</a:t>
            </a:r>
            <a:r>
              <a:rPr lang="zh-CN" altLang="en-US" dirty="0"/>
              <a:t>相乘，作为总</a:t>
            </a:r>
            <a:r>
              <a:rPr lang="en-US" altLang="zh-CN" dirty="0" err="1"/>
              <a:t>Objectness</a:t>
            </a:r>
            <a:endParaRPr lang="en-US" altLang="zh-CN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3823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44B102-7CA4-4AEE-9FC7-E5F6598F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OpenWorld Proposals - OLN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3A677DF-5A03-4136-A0DA-F298202A4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35720"/>
            <a:ext cx="10515600" cy="3931148"/>
          </a:xfrm>
        </p:spPr>
      </p:pic>
    </p:spTree>
    <p:extLst>
      <p:ext uri="{BB962C8B-B14F-4D97-AF65-F5344CB8AC3E}">
        <p14:creationId xmlns:p14="http://schemas.microsoft.com/office/powerpoint/2010/main" val="46509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8BA5FE-62B0-459F-A3CF-3E8F871E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OpenWorld Proposals – OLN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9872E88-7D92-426E-B1DD-A0B5E3468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109" y="1825625"/>
            <a:ext cx="6857782" cy="4351338"/>
          </a:xfrm>
        </p:spPr>
      </p:pic>
    </p:spTree>
    <p:extLst>
      <p:ext uri="{BB962C8B-B14F-4D97-AF65-F5344CB8AC3E}">
        <p14:creationId xmlns:p14="http://schemas.microsoft.com/office/powerpoint/2010/main" val="2748756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9749D-F6D0-4C4E-9607-02ABA0C72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OpenWorld Proposals - OWP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8D78E45-C3F0-49DA-A2B4-DA48EF474C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8416" y="1853106"/>
            <a:ext cx="6935168" cy="4296375"/>
          </a:xfrm>
        </p:spPr>
      </p:pic>
    </p:spTree>
    <p:extLst>
      <p:ext uri="{BB962C8B-B14F-4D97-AF65-F5344CB8AC3E}">
        <p14:creationId xmlns:p14="http://schemas.microsoft.com/office/powerpoint/2010/main" val="2655042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3CFEB-2186-4D9C-90D7-EDA1E6785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OpenWorld Proposals - OWP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86B431-306A-4C0B-B63A-0A0A05D8D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可以对已知类别分类（不对</a:t>
            </a:r>
            <a:r>
              <a:rPr lang="en-US" altLang="zh-CN" dirty="0"/>
              <a:t>Unknown</a:t>
            </a:r>
            <a:r>
              <a:rPr lang="zh-CN" altLang="en-US" dirty="0"/>
              <a:t>区域进行监督）</a:t>
            </a:r>
            <a:endParaRPr lang="en-US" altLang="zh-CN" dirty="0"/>
          </a:p>
          <a:p>
            <a:r>
              <a:rPr lang="zh-CN" altLang="en-US" dirty="0"/>
              <a:t>计算模型输出和</a:t>
            </a:r>
            <a:r>
              <a:rPr lang="en-US" altLang="zh-CN" dirty="0"/>
              <a:t>GT</a:t>
            </a:r>
            <a:r>
              <a:rPr lang="zh-CN" altLang="en-US" dirty="0"/>
              <a:t>的</a:t>
            </a:r>
            <a:r>
              <a:rPr lang="en-US" altLang="zh-CN" dirty="0" err="1"/>
              <a:t>IoU</a:t>
            </a:r>
            <a:r>
              <a:rPr lang="zh-CN" altLang="en-US" dirty="0"/>
              <a:t>作为</a:t>
            </a:r>
            <a:r>
              <a:rPr lang="en-US" altLang="zh-CN" dirty="0" err="1"/>
              <a:t>Objectness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9720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602</Words>
  <Application>Microsoft Office PowerPoint</Application>
  <PresentationFormat>宽屏</PresentationFormat>
  <Paragraphs>114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0" baseType="lpstr">
      <vt:lpstr>等线</vt:lpstr>
      <vt:lpstr>等线 Light</vt:lpstr>
      <vt:lpstr>Arial</vt:lpstr>
      <vt:lpstr>Office 主题​​</vt:lpstr>
      <vt:lpstr>Contents</vt:lpstr>
      <vt:lpstr>OpenWorld Proposals</vt:lpstr>
      <vt:lpstr>PowerPoint 演示文稿</vt:lpstr>
      <vt:lpstr>OpenWorld Proposals - OLN</vt:lpstr>
      <vt:lpstr>OpenWorld Proposals - OLN</vt:lpstr>
      <vt:lpstr>OpenWorld Proposals - OLN</vt:lpstr>
      <vt:lpstr>OpenWorld Proposals – OLN</vt:lpstr>
      <vt:lpstr>OpenWorld Proposals - OWP</vt:lpstr>
      <vt:lpstr>OpenWorld Proposals - OWP</vt:lpstr>
      <vt:lpstr>OpenWorld Proposals - OWP</vt:lpstr>
      <vt:lpstr>Contents</vt:lpstr>
      <vt:lpstr>OpenSet</vt:lpstr>
      <vt:lpstr>OpenSet</vt:lpstr>
      <vt:lpstr>OpenSet</vt:lpstr>
      <vt:lpstr>Contents</vt:lpstr>
      <vt:lpstr>OpenVocabulary</vt:lpstr>
      <vt:lpstr>OpenVocabulary</vt:lpstr>
      <vt:lpstr>OpenVocabulary</vt:lpstr>
      <vt:lpstr>OpenVocabulary</vt:lpstr>
      <vt:lpstr>Contents</vt:lpstr>
      <vt:lpstr>OpenWorld</vt:lpstr>
      <vt:lpstr>OpenWorld - ORE</vt:lpstr>
      <vt:lpstr>OpenWorld - ORE</vt:lpstr>
      <vt:lpstr>OpenWorld - ORE</vt:lpstr>
      <vt:lpstr>OpenWorld – OW-DETR</vt:lpstr>
      <vt:lpstr>OpenWorld – OW-DETR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Contents</dc:title>
  <dc:creator>王渌汀</dc:creator>
  <cp:lastModifiedBy>王渌汀</cp:lastModifiedBy>
  <cp:revision>1</cp:revision>
  <dcterms:created xsi:type="dcterms:W3CDTF">2022-03-13T17:19:38Z</dcterms:created>
  <dcterms:modified xsi:type="dcterms:W3CDTF">2022-03-13T18:15:48Z</dcterms:modified>
</cp:coreProperties>
</file>