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66" r:id="rId3"/>
    <p:sldId id="565" r:id="rId4"/>
    <p:sldId id="567" r:id="rId5"/>
    <p:sldId id="570" r:id="rId6"/>
    <p:sldId id="568" r:id="rId7"/>
    <p:sldId id="569" r:id="rId8"/>
    <p:sldId id="571" r:id="rId9"/>
    <p:sldId id="572" r:id="rId10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等线" charset="0"/>
        <a:ea typeface="等线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梁平" initials="梁平" lastIdx="2" clrIdx="0"/>
  <p:cmAuthor id="2" name="张志齐" initials="张志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FFE"/>
    <a:srgbClr val="D6A300"/>
    <a:srgbClr val="FFC50D"/>
    <a:srgbClr val="FFFFFF"/>
    <a:srgbClr val="B2ECFB"/>
    <a:srgbClr val="C4F0FD"/>
    <a:srgbClr val="1A08C8"/>
    <a:srgbClr val="A20000"/>
    <a:srgbClr val="960000"/>
    <a:srgbClr val="1C5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 autoAdjust="0"/>
    <p:restoredTop sz="96327" autoAdjust="0"/>
  </p:normalViewPr>
  <p:slideViewPr>
    <p:cSldViewPr snapToGrid="0" showGuides="1">
      <p:cViewPr varScale="1">
        <p:scale>
          <a:sx n="74" d="100"/>
          <a:sy n="74" d="100"/>
        </p:scale>
        <p:origin x="48" y="3516"/>
      </p:cViewPr>
      <p:guideLst>
        <p:guide orient="horz" pos="2150"/>
        <p:guide pos="290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endParaRPr lang="en-US" altLang="en-US" strike="noStrike" noProof="1">
              <a:latin typeface="等线" charset="0"/>
              <a:ea typeface="等线" charset="0"/>
              <a:cs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50305E07-67EA-4042-A3F6-853A8AD8D209}" type="slidenum">
              <a:rPr lang="en-US" strike="noStrike" noProof="1" smtClean="0">
                <a:latin typeface="等线" charset="0"/>
                <a:ea typeface="等线" charset="0"/>
                <a:cs typeface="+mn-ea"/>
              </a:rPr>
              <a:t>‹#›</a:t>
            </a:fld>
            <a:endParaRPr 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endParaRPr lang="en-US" altLang="en-US" strike="noStrike" noProof="1">
              <a:latin typeface="等线" charset="0"/>
              <a:ea typeface="等线" charset="0"/>
              <a:cs typeface="+mn-ea"/>
            </a:endParaRPr>
          </a:p>
        </p:txBody>
      </p:sp>
      <p:sp>
        <p:nvSpPr>
          <p:cNvPr id="8196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Notes Placeholder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 indent="0"/>
            <a:r>
              <a:rPr lang="en-US" altLang="en-US"/>
              <a:t>Second level</a:t>
            </a:r>
          </a:p>
          <a:p>
            <a:pPr lvl="2" indent="0"/>
            <a:r>
              <a:rPr lang="en-US" altLang="en-US"/>
              <a:t>Third level</a:t>
            </a:r>
          </a:p>
          <a:p>
            <a:pPr lvl="3" indent="0"/>
            <a:r>
              <a:rPr lang="en-US" altLang="en-US"/>
              <a:t>Fourth level</a:t>
            </a:r>
          </a:p>
          <a:p>
            <a:pPr lvl="4" indent="0"/>
            <a:r>
              <a:rPr lang="en-US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21B2AA4F-B828-4D7C-AFD3-893933DAFCB4}" type="slidenum">
              <a:rPr lang="en-US" strike="noStrike" noProof="1" smtClean="0">
                <a:latin typeface="等线" charset="0"/>
                <a:ea typeface="等线" charset="0"/>
                <a:cs typeface="+mn-ea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2" name="Text Placeholder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x-none" alt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1.</a:t>
            </a:r>
            <a:r>
              <a:rPr kumimoji="1" lang="zh-CN" altLang="en-US" dirty="0"/>
              <a:t> 训练</a:t>
            </a:r>
            <a:r>
              <a:rPr kumimoji="1" lang="en-US" altLang="zh-CN" dirty="0"/>
              <a:t>detector</a:t>
            </a:r>
            <a:r>
              <a:rPr kumimoji="1" lang="zh-CN" altLang="en-US" dirty="0"/>
              <a:t>很耗时，要么需要</a:t>
            </a:r>
            <a:r>
              <a:rPr kumimoji="1" lang="en-US" altLang="zh-CN" dirty="0"/>
              <a:t>pretrain</a:t>
            </a:r>
            <a:r>
              <a:rPr kumimoji="1" lang="zh-CN" altLang="en-US" dirty="0"/>
              <a:t>要么需要训练更多的</a:t>
            </a:r>
            <a:r>
              <a:rPr kumimoji="1" lang="en-US" altLang="zh-CN" dirty="0"/>
              <a:t>epoch</a:t>
            </a:r>
            <a:r>
              <a:rPr kumimoji="1" lang="zh-CN" altLang="en-US" dirty="0"/>
              <a:t>。只搜</a:t>
            </a:r>
            <a:r>
              <a:rPr kumimoji="1" lang="en-US" altLang="zh-CN" dirty="0"/>
              <a:t>FPN</a:t>
            </a:r>
            <a:r>
              <a:rPr kumimoji="1" lang="zh-CN" altLang="en-US" dirty="0"/>
              <a:t>，可以固定</a:t>
            </a:r>
            <a:r>
              <a:rPr kumimoji="1" lang="en-US" altLang="zh-CN" dirty="0"/>
              <a:t>pretrained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backbone</a:t>
            </a:r>
            <a:r>
              <a:rPr kumimoji="1" lang="zh-CN" altLang="en-US" dirty="0"/>
              <a:t>，大幅减少训练时间。</a:t>
            </a:r>
            <a:endParaRPr kumimoji="1" lang="en-US" altLang="zh-CN" dirty="0"/>
          </a:p>
          <a:p>
            <a:r>
              <a:rPr kumimoji="1" lang="en-US" altLang="zh-CN" dirty="0"/>
              <a:t>2.</a:t>
            </a:r>
            <a:r>
              <a:rPr kumimoji="1" lang="zh-CN" altLang="en-US" dirty="0"/>
              <a:t> </a:t>
            </a:r>
            <a:r>
              <a:rPr kumimoji="1" lang="en-US" altLang="zh-CN" dirty="0"/>
              <a:t>Sum</a:t>
            </a:r>
            <a:r>
              <a:rPr kumimoji="1" lang="zh-CN" altLang="en-US" dirty="0"/>
              <a:t>和</a:t>
            </a:r>
            <a:r>
              <a:rPr kumimoji="1" lang="en-US" altLang="zh-CN" dirty="0"/>
              <a:t>global</a:t>
            </a:r>
            <a:r>
              <a:rPr kumimoji="1" lang="zh-CN" altLang="en-US" dirty="0"/>
              <a:t>之前可以加最近邻或者</a:t>
            </a:r>
            <a:r>
              <a:rPr kumimoji="1" lang="en-US" altLang="zh-CN" dirty="0" err="1"/>
              <a:t>maxpoling</a:t>
            </a:r>
            <a:r>
              <a:rPr kumimoji="1" lang="zh-CN" altLang="en-US" dirty="0"/>
              <a:t>使得可以操作</a:t>
            </a:r>
            <a:endParaRPr kumimoji="1" lang="en-US" altLang="zh-CN" dirty="0"/>
          </a:p>
          <a:p>
            <a:r>
              <a:rPr kumimoji="1" lang="en-US" altLang="zh-CN" dirty="0"/>
              <a:t>3.</a:t>
            </a:r>
            <a:r>
              <a:rPr kumimoji="1" lang="zh-CN" altLang="en-US" dirty="0"/>
              <a:t> 搜索空间那边会重复</a:t>
            </a:r>
            <a:r>
              <a:rPr kumimoji="1" lang="en-US" altLang="zh-CN" dirty="0"/>
              <a:t>7</a:t>
            </a:r>
            <a:r>
              <a:rPr kumimoji="1" lang="zh-CN" altLang="en-US" dirty="0"/>
              <a:t>次，生成</a:t>
            </a:r>
            <a:r>
              <a:rPr kumimoji="1" lang="en-US" altLang="zh-CN" dirty="0"/>
              <a:t>7</a:t>
            </a:r>
            <a:r>
              <a:rPr kumimoji="1" lang="zh-CN" altLang="en-US" dirty="0"/>
              <a:t>个</a:t>
            </a:r>
            <a:r>
              <a:rPr kumimoji="1" lang="en-US" altLang="zh-CN" dirty="0"/>
              <a:t>merge-cell</a:t>
            </a:r>
            <a:r>
              <a:rPr kumimoji="1" lang="zh-CN" altLang="en-US" dirty="0"/>
              <a:t>，选择</a:t>
            </a:r>
            <a:r>
              <a:rPr kumimoji="1" lang="en-US" altLang="zh-CN" dirty="0"/>
              <a:t>5</a:t>
            </a:r>
            <a:r>
              <a:rPr kumimoji="1" lang="zh-CN" altLang="en-US" dirty="0"/>
              <a:t>个作为输出 </a:t>
            </a:r>
            <a:r>
              <a:rPr lang="en-GB" altLang="zh-CN" dirty="0"/>
              <a:t>we take all feature layers that have not been connected to any of output layer and sum them to the output layer that has the corresponding resolution.</a:t>
            </a:r>
            <a:endParaRPr kumimoji="1" lang="en-US" altLang="zh-CN" dirty="0"/>
          </a:p>
          <a:p>
            <a:r>
              <a:rPr kumimoji="1" lang="en-US" altLang="zh-CN" dirty="0"/>
              <a:t>4.</a:t>
            </a:r>
            <a:r>
              <a:rPr kumimoji="1" lang="zh-CN" altLang="en-US" dirty="0"/>
              <a:t> 选择的</a:t>
            </a:r>
            <a:r>
              <a:rPr kumimoji="1" lang="en-US" altLang="zh-CN" dirty="0"/>
              <a:t>5</a:t>
            </a:r>
            <a:r>
              <a:rPr kumimoji="1" lang="zh-CN" altLang="en-US" dirty="0"/>
              <a:t>个作为起始点，堆叠</a:t>
            </a:r>
            <a:r>
              <a:rPr kumimoji="1" lang="en-US" altLang="zh-CN" dirty="0"/>
              <a:t>n</a:t>
            </a:r>
            <a:r>
              <a:rPr kumimoji="1" lang="zh-CN" altLang="en-US" dirty="0"/>
              <a:t>遍提升性能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训练</a:t>
            </a:r>
            <a:r>
              <a:rPr kumimoji="1" lang="en-US" altLang="zh-CN" dirty="0"/>
              <a:t>detector</a:t>
            </a:r>
            <a:r>
              <a:rPr kumimoji="1" lang="zh-CN" altLang="en-US" dirty="0"/>
              <a:t>很耗时，要么需要</a:t>
            </a:r>
            <a:r>
              <a:rPr kumimoji="1" lang="en-US" altLang="zh-CN" dirty="0"/>
              <a:t>pretrain</a:t>
            </a:r>
            <a:r>
              <a:rPr kumimoji="1" lang="zh-CN" altLang="en-US" dirty="0"/>
              <a:t>要么需要训练更多的</a:t>
            </a:r>
            <a:r>
              <a:rPr kumimoji="1" lang="en-US" altLang="zh-CN" dirty="0"/>
              <a:t>epoch</a:t>
            </a:r>
            <a:r>
              <a:rPr kumimoji="1" lang="zh-CN" altLang="en-US" dirty="0"/>
              <a:t>。只搜</a:t>
            </a:r>
            <a:r>
              <a:rPr kumimoji="1" lang="en-US" altLang="zh-CN" dirty="0"/>
              <a:t>FPN</a:t>
            </a:r>
            <a:r>
              <a:rPr kumimoji="1" lang="zh-CN" altLang="en-US" dirty="0"/>
              <a:t>，可以固定</a:t>
            </a:r>
            <a:r>
              <a:rPr kumimoji="1" lang="en-US" altLang="zh-CN" dirty="0"/>
              <a:t>pretrained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backbone</a:t>
            </a:r>
            <a:r>
              <a:rPr kumimoji="1" lang="zh-CN" altLang="en-US" dirty="0"/>
              <a:t>，大幅减少训练时间。</a:t>
            </a:r>
            <a:endParaRPr kumimoji="1" lang="en-US" altLang="zh-CN" dirty="0"/>
          </a:p>
          <a:p>
            <a:r>
              <a:rPr kumimoji="1" lang="en-US" altLang="zh-CN" dirty="0"/>
              <a:t>Sum</a:t>
            </a:r>
            <a:r>
              <a:rPr kumimoji="1" lang="zh-CN" altLang="en-US" dirty="0"/>
              <a:t>和</a:t>
            </a:r>
            <a:r>
              <a:rPr kumimoji="1" lang="en-US" altLang="zh-CN" dirty="0"/>
              <a:t>global</a:t>
            </a:r>
            <a:r>
              <a:rPr kumimoji="1" lang="zh-CN" altLang="en-US" dirty="0"/>
              <a:t>之前可以加最近邻或者</a:t>
            </a:r>
            <a:r>
              <a:rPr kumimoji="1" lang="en-US" altLang="zh-CN" dirty="0" err="1"/>
              <a:t>maxpoling</a:t>
            </a:r>
            <a:r>
              <a:rPr kumimoji="1" lang="zh-CN" altLang="en-US" dirty="0"/>
              <a:t>使得可以操作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Head</a:t>
            </a:r>
            <a:r>
              <a:rPr kumimoji="1" lang="zh-CN" altLang="en-US" dirty="0"/>
              <a:t>部分起始输入是</a:t>
            </a:r>
            <a:r>
              <a:rPr kumimoji="1" lang="en-US" altLang="zh-CN" dirty="0"/>
              <a:t>7</a:t>
            </a:r>
            <a:r>
              <a:rPr kumimoji="1" lang="zh-CN" altLang="en-US" dirty="0"/>
              <a:t>*</a:t>
            </a:r>
            <a:r>
              <a:rPr kumimoji="1" lang="en-US" altLang="zh-CN" dirty="0"/>
              <a:t>7</a:t>
            </a:r>
            <a:r>
              <a:rPr kumimoji="1" lang="zh-CN" altLang="en-US" dirty="0"/>
              <a:t>*</a:t>
            </a:r>
            <a:r>
              <a:rPr kumimoji="1" lang="en-US" altLang="zh-CN" dirty="0"/>
              <a:t>512</a:t>
            </a:r>
          </a:p>
          <a:p>
            <a:r>
              <a:rPr kumimoji="1" lang="en-US" altLang="zh-CN" dirty="0"/>
              <a:t>Fix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backbone</a:t>
            </a:r>
          </a:p>
          <a:p>
            <a:r>
              <a:rPr lang="en-GB" altLang="zh-CN" dirty="0"/>
              <a:t>NAS-FCOS: Fast Neural Architecture Search for Object Detection</a:t>
            </a:r>
            <a:endParaRPr kumimoji="1"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利用</a:t>
            </a:r>
            <a:r>
              <a:rPr lang="en-US" altLang="zh-CN" dirty="0" err="1"/>
              <a:t>EfficientNet</a:t>
            </a:r>
            <a:r>
              <a:rPr lang="zh-CN" altLang="en-US" dirty="0"/>
              <a:t>的</a:t>
            </a:r>
            <a:r>
              <a:rPr lang="en-US" altLang="zh-CN" dirty="0"/>
              <a:t>pretrain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  <a:endParaRPr kumimoji="1"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SM-NAS: Structural-to-Modular Neural Architecture Search for Object Detection</a:t>
            </a:r>
            <a:endParaRPr kumimoji="1"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单击以编辑母版副标题样式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868363"/>
          </a:xfrm>
          <a:prstGeom prst="rect">
            <a:avLst/>
          </a:prstGeom>
          <a:solidFill>
            <a:srgbClr val="1C5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fontAlgn="auto"/>
            <a:endParaRPr lang="x-none" altLang="zh-CN" sz="2800" strike="noStrike" spc="30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412" y="-211933"/>
            <a:ext cx="10515600" cy="132556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ctrTitle" hasCustomPrompt="1"/>
          </p:nvPr>
        </p:nvSpPr>
        <p:spPr>
          <a:xfrm>
            <a:off x="2371238" y="1031875"/>
            <a:ext cx="8861425" cy="2397125"/>
          </a:xfrm>
        </p:spPr>
        <p:txBody>
          <a:bodyPr lIns="91440" tIns="45720" rIns="91440" bIns="45720" anchor="b"/>
          <a:lstStyle/>
          <a:p>
            <a:pPr algn="l" defTabSz="914400">
              <a:buNone/>
            </a:pPr>
            <a:r>
              <a:rPr lang="en-US" altLang="zh-CN" sz="5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NAS-Det</a:t>
            </a:r>
            <a:br>
              <a:rPr lang="en-US" altLang="zh-CN" sz="5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en-US" altLang="zh-CN" sz="54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		    </a:t>
            </a:r>
            <a:r>
              <a:rPr lang="en-US" altLang="zh-CN" sz="36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——</a:t>
            </a:r>
            <a:r>
              <a:rPr lang="zh-CN" altLang="en-US" sz="3600" spc="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组会汇报         </a:t>
            </a:r>
            <a:endParaRPr lang="x-none" altLang="zh-CN" sz="3600" kern="1200" spc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9" name="副标题 2"/>
          <p:cNvSpPr txBox="1"/>
          <p:nvPr/>
        </p:nvSpPr>
        <p:spPr>
          <a:xfrm>
            <a:off x="8801735" y="5123815"/>
            <a:ext cx="2772410" cy="92456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t"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None/>
            </a:pPr>
            <a:r>
              <a:rPr lang="zh-CN" altLang="en-US" sz="2400" spc="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任广辉</a:t>
            </a:r>
            <a:endParaRPr lang="en-US" altLang="zh-CN" sz="2400" spc="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2020.05.29</a:t>
            </a:r>
            <a:endParaRPr lang="x-none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" y="0"/>
            <a:ext cx="12192001" cy="868363"/>
          </a:xfrm>
          <a:prstGeom prst="rect">
            <a:avLst/>
          </a:prstGeom>
          <a:solidFill>
            <a:srgbClr val="1C5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fontAlgn="auto"/>
            <a:endParaRPr lang="zh-CN" altLang="en-US" strike="noStrike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719206"/>
          </a:xfrm>
        </p:spPr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FPN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lang="en-GB" altLang="zh-CN" dirty="0"/>
              <a:t>NAS-FPN</a:t>
            </a:r>
          </a:p>
          <a:p>
            <a:pPr lvl="1"/>
            <a:r>
              <a:rPr kumimoji="1" lang="zh-CN" altLang="en-US" dirty="0"/>
              <a:t>搜索空间</a:t>
            </a:r>
            <a:r>
              <a:rPr kumimoji="1" lang="en-US" altLang="zh-CN" dirty="0"/>
              <a:t>:</a:t>
            </a:r>
            <a:r>
              <a:rPr kumimoji="1" lang="zh-CN" altLang="en-US" dirty="0"/>
              <a:t> 任选两个输入</a:t>
            </a:r>
            <a:r>
              <a:rPr kumimoji="1" lang="en-US" altLang="zh-CN" dirty="0"/>
              <a:t>1</a:t>
            </a:r>
            <a:r>
              <a:rPr kumimoji="1" lang="zh-CN" altLang="en-US" dirty="0"/>
              <a:t>和</a:t>
            </a:r>
            <a:r>
              <a:rPr kumimoji="1" lang="en-US" altLang="zh-CN" dirty="0"/>
              <a:t>2</a:t>
            </a:r>
            <a:r>
              <a:rPr kumimoji="1" lang="zh-CN" altLang="en-US" dirty="0"/>
              <a:t>，再选择指定尺寸输出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，最后选择</a:t>
            </a:r>
            <a:r>
              <a:rPr kumimoji="1" lang="en-US" altLang="zh-CN" dirty="0"/>
              <a:t>Op4</a:t>
            </a:r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1"/>
            <a:r>
              <a:rPr kumimoji="1" lang="zh-CN" altLang="en-US" dirty="0"/>
              <a:t>搜索方法</a:t>
            </a:r>
            <a:r>
              <a:rPr kumimoji="1" lang="en-US" altLang="zh-CN" dirty="0"/>
              <a:t>:</a:t>
            </a:r>
            <a:r>
              <a:rPr kumimoji="1" lang="zh-CN" altLang="en-US" dirty="0"/>
              <a:t> 利用强化学习</a:t>
            </a:r>
            <a:r>
              <a:rPr kumimoji="1" lang="en-US" altLang="zh-CN" dirty="0"/>
              <a:t>Controller</a:t>
            </a:r>
            <a:r>
              <a:rPr kumimoji="1" lang="zh-CN" altLang="en-US" dirty="0"/>
              <a:t>生成子网络、利用训练</a:t>
            </a:r>
            <a:r>
              <a:rPr kumimoji="1" lang="en-US" altLang="zh-CN" dirty="0"/>
              <a:t>epoch</a:t>
            </a:r>
            <a:r>
              <a:rPr kumimoji="1" lang="zh-CN" altLang="en-US" dirty="0"/>
              <a:t>更少的代理任务进行加速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2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264581" y="2231733"/>
            <a:ext cx="10419672" cy="2394533"/>
            <a:chOff x="1372158" y="2517801"/>
            <a:chExt cx="10419672" cy="239453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58" y="2517801"/>
              <a:ext cx="7265603" cy="239453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75791" y="3010752"/>
              <a:ext cx="2716039" cy="1408629"/>
            </a:xfrm>
            <a:prstGeom prst="rect">
              <a:avLst/>
            </a:prstGeom>
          </p:spPr>
        </p:pic>
        <p:cxnSp>
          <p:nvCxnSpPr>
            <p:cNvPr id="8" name="曲线连接符 7"/>
            <p:cNvCxnSpPr>
              <a:endCxn id="6" idx="2"/>
            </p:cNvCxnSpPr>
            <p:nvPr/>
          </p:nvCxnSpPr>
          <p:spPr>
            <a:xfrm>
              <a:off x="5510212" y="4195482"/>
              <a:ext cx="4923599" cy="223899"/>
            </a:xfrm>
            <a:prstGeom prst="curvedConnector4">
              <a:avLst>
                <a:gd name="adj1" fmla="val 194"/>
                <a:gd name="adj2" fmla="val 19249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4066682" y="6388347"/>
            <a:ext cx="7287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1600" dirty="0">
                <a:latin typeface="+mn-lt"/>
              </a:rPr>
              <a:t>NAS-FPN: Learning Scalable Feature Pyramid Architecture for Object Detection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FPN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GB" altLang="zh-CN" dirty="0"/>
              <a:t>M</a:t>
            </a:r>
            <a:r>
              <a:rPr lang="en-US" altLang="zh-CN" dirty="0" err="1"/>
              <a:t>nas</a:t>
            </a:r>
            <a:r>
              <a:rPr lang="en-GB" altLang="zh-CN" dirty="0"/>
              <a:t>-FPN</a:t>
            </a:r>
            <a:r>
              <a:rPr lang="en-US" altLang="zh-CN" dirty="0"/>
              <a:t>(Mobile</a:t>
            </a:r>
            <a:r>
              <a:rPr lang="zh-CN" altLang="en-US" dirty="0"/>
              <a:t>版</a:t>
            </a:r>
            <a:r>
              <a:rPr lang="en-US" altLang="zh-CN" dirty="0"/>
              <a:t>NAS-FPN)</a:t>
            </a:r>
            <a:endParaRPr lang="en-GB" altLang="zh-CN" dirty="0"/>
          </a:p>
          <a:p>
            <a:pPr lvl="1"/>
            <a:r>
              <a:rPr lang="zh-CN" altLang="en-US" dirty="0"/>
              <a:t>特点</a:t>
            </a:r>
            <a:endParaRPr lang="en-US" altLang="zh-CN" dirty="0"/>
          </a:p>
          <a:p>
            <a:pPr lvl="2"/>
            <a:r>
              <a:rPr lang="zh-CN" altLang="en-US" dirty="0"/>
              <a:t>专门针对移动端设计，</a:t>
            </a:r>
            <a:r>
              <a:rPr lang="en-US" altLang="zh-CN" dirty="0"/>
              <a:t>backbone</a:t>
            </a:r>
            <a:r>
              <a:rPr lang="zh-CN" altLang="en-US" dirty="0"/>
              <a:t>搭配</a:t>
            </a:r>
            <a:r>
              <a:rPr lang="en-US" altLang="zh-CN" dirty="0" err="1"/>
              <a:t>mobilenet</a:t>
            </a:r>
            <a:endParaRPr lang="en-US" altLang="zh-CN" dirty="0"/>
          </a:p>
          <a:p>
            <a:pPr lvl="2"/>
            <a:r>
              <a:rPr kumimoji="1" lang="en-US" altLang="zh-CN" dirty="0"/>
              <a:t>Reward</a:t>
            </a:r>
            <a:r>
              <a:rPr kumimoji="1" lang="zh-CN" altLang="en-US" dirty="0"/>
              <a:t>里引入</a:t>
            </a:r>
            <a:r>
              <a:rPr kumimoji="1" lang="en-US" altLang="zh-CN" dirty="0"/>
              <a:t>latency</a:t>
            </a:r>
            <a:r>
              <a:rPr kumimoji="1" lang="zh-CN" altLang="en-US" dirty="0"/>
              <a:t>，</a:t>
            </a:r>
            <a:r>
              <a:rPr kumimoji="1" lang="en-US" altLang="zh-CN" dirty="0"/>
              <a:t>w&lt;0</a:t>
            </a:r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1"/>
            <a:r>
              <a:rPr kumimoji="1" lang="zh-CN" altLang="en-US" dirty="0"/>
              <a:t>搜索空间</a:t>
            </a:r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lvl="2"/>
            <a:endParaRPr kumimoji="1" lang="en-US" altLang="zh-CN" dirty="0"/>
          </a:p>
          <a:p>
            <a:pPr marL="914400" lvl="2" indent="0">
              <a:buNone/>
            </a:pPr>
            <a:endParaRPr kumimoji="1" lang="en-US" altLang="zh-CN" dirty="0"/>
          </a:p>
          <a:p>
            <a:pPr marL="914400" lvl="2" indent="0">
              <a:buNone/>
            </a:pPr>
            <a:endParaRPr kumimoji="1" lang="en-US" altLang="zh-CN" dirty="0"/>
          </a:p>
          <a:p>
            <a:pPr marL="914400" lvl="2" indent="0">
              <a:buNone/>
            </a:pPr>
            <a:endParaRPr kumimoji="1" lang="en-US" altLang="zh-CN" dirty="0"/>
          </a:p>
          <a:p>
            <a:pPr lvl="1"/>
            <a:r>
              <a:rPr kumimoji="1" lang="zh-CN" altLang="en-US" dirty="0"/>
              <a:t>搜索方法</a:t>
            </a:r>
            <a:r>
              <a:rPr kumimoji="1" lang="en-US" altLang="zh-CN" dirty="0"/>
              <a:t>:</a:t>
            </a:r>
            <a:r>
              <a:rPr kumimoji="1" lang="zh-CN" altLang="en-US" dirty="0"/>
              <a:t> 同</a:t>
            </a:r>
            <a:r>
              <a:rPr kumimoji="1" lang="en-US" altLang="zh-CN" dirty="0"/>
              <a:t>NAS-FPN</a:t>
            </a:r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3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411" y="2848994"/>
            <a:ext cx="4648575" cy="580006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160216" y="3792526"/>
            <a:ext cx="10384899" cy="2690107"/>
            <a:chOff x="1160216" y="4114800"/>
            <a:chExt cx="10384899" cy="2690107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0216" y="4114800"/>
              <a:ext cx="10384899" cy="2241550"/>
            </a:xfrm>
            <a:prstGeom prst="rect">
              <a:avLst/>
            </a:prstGeom>
          </p:spPr>
        </p:pic>
        <p:cxnSp>
          <p:nvCxnSpPr>
            <p:cNvPr id="19" name="曲线连接符 18"/>
            <p:cNvCxnSpPr/>
            <p:nvPr/>
          </p:nvCxnSpPr>
          <p:spPr>
            <a:xfrm>
              <a:off x="5940518" y="5868560"/>
              <a:ext cx="984717" cy="711912"/>
            </a:xfrm>
            <a:prstGeom prst="curvedConnector3">
              <a:avLst>
                <a:gd name="adj1" fmla="val 357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6925235" y="6435575"/>
              <a:ext cx="15520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/>
                <a:t>Add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w/wo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SE</a:t>
              </a:r>
              <a:endParaRPr lang="zh-CN" altLang="en-US" dirty="0"/>
            </a:p>
          </p:txBody>
        </p:sp>
      </p:grpSp>
      <p:sp>
        <p:nvSpPr>
          <p:cNvPr id="24" name="矩形 23"/>
          <p:cNvSpPr/>
          <p:nvPr/>
        </p:nvSpPr>
        <p:spPr>
          <a:xfrm>
            <a:off x="3581401" y="6538912"/>
            <a:ext cx="89391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1600" dirty="0" err="1">
                <a:latin typeface="+mn-lt"/>
              </a:rPr>
              <a:t>MnasFPN</a:t>
            </a:r>
            <a:r>
              <a:rPr lang="en-GB" altLang="zh-CN" sz="1600" dirty="0">
                <a:latin typeface="+mn-lt"/>
              </a:rPr>
              <a:t> : Learning Latency-aware Pyramid Architecture for Object Detection on Mobile Devices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0212" y="1329844"/>
            <a:ext cx="6570661" cy="2299289"/>
          </a:xfrm>
          <a:prstGeom prst="rect">
            <a:avLst/>
          </a:prstGeom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8200" y="1253331"/>
            <a:ext cx="6221506" cy="1086457"/>
          </a:xfrm>
        </p:spPr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 err="1">
                <a:solidFill>
                  <a:srgbClr val="FF0000"/>
                </a:solidFill>
              </a:rPr>
              <a:t>FPN+Head</a:t>
            </a:r>
            <a:r>
              <a:rPr kumimoji="1" lang="en-US" altLang="zh-CN" b="1" dirty="0"/>
              <a:t>:</a:t>
            </a:r>
            <a:r>
              <a:rPr kumimoji="1" lang="zh-CN" altLang="en-US" b="1" dirty="0"/>
              <a:t> </a:t>
            </a:r>
            <a:r>
              <a:rPr lang="en-US" altLang="zh-CN" dirty="0"/>
              <a:t>Auto</a:t>
            </a:r>
            <a:r>
              <a:rPr lang="en-GB" altLang="zh-CN" dirty="0"/>
              <a:t>-FPN</a:t>
            </a:r>
          </a:p>
          <a:p>
            <a:pPr lvl="1"/>
            <a:r>
              <a:rPr lang="en-GB" altLang="zh-CN" dirty="0"/>
              <a:t>Auto-fusion</a:t>
            </a:r>
            <a:r>
              <a:rPr lang="en-US" altLang="zh-CN" dirty="0"/>
              <a:t>(</a:t>
            </a:r>
            <a:r>
              <a:rPr lang="zh-CN" altLang="en-US" dirty="0"/>
              <a:t>堆叠</a:t>
            </a:r>
            <a:r>
              <a:rPr lang="en-US" altLang="zh-CN" dirty="0"/>
              <a:t>2</a:t>
            </a:r>
            <a:r>
              <a:rPr lang="zh-CN" altLang="en-US" dirty="0"/>
              <a:t>层</a:t>
            </a:r>
            <a:r>
              <a:rPr lang="en-US" altLang="zh-CN" dirty="0"/>
              <a:t>)</a:t>
            </a:r>
            <a:endParaRPr lang="en-GB" altLang="zh-CN" dirty="0"/>
          </a:p>
          <a:p>
            <a:pPr lvl="2"/>
            <a:r>
              <a:rPr lang="en-GB" altLang="zh-CN" dirty="0"/>
              <a:t>skip connection (identity)</a:t>
            </a:r>
          </a:p>
          <a:p>
            <a:pPr lvl="2"/>
            <a:r>
              <a:rPr lang="en-GB" altLang="zh-CN" dirty="0"/>
              <a:t>3×3 dilated conv with rate 2</a:t>
            </a:r>
          </a:p>
          <a:p>
            <a:pPr lvl="2"/>
            <a:r>
              <a:rPr lang="en-GB" altLang="zh-CN" dirty="0"/>
              <a:t>3×3 </a:t>
            </a:r>
            <a:r>
              <a:rPr lang="en-GB" altLang="zh-CN" dirty="0" err="1"/>
              <a:t>depthwise</a:t>
            </a:r>
            <a:r>
              <a:rPr lang="en-GB" altLang="zh-CN" dirty="0"/>
              <a:t>-separable conv</a:t>
            </a:r>
          </a:p>
          <a:p>
            <a:pPr lvl="2"/>
            <a:r>
              <a:rPr lang="en-US" altLang="zh-CN" dirty="0"/>
              <a:t>……</a:t>
            </a:r>
          </a:p>
          <a:p>
            <a:pPr lvl="2"/>
            <a:endParaRPr lang="en-GB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lvl="1"/>
            <a:r>
              <a:rPr lang="en-GB" altLang="zh-CN" dirty="0"/>
              <a:t>Auto</a:t>
            </a:r>
            <a:r>
              <a:rPr lang="en-US" altLang="zh-CN" dirty="0"/>
              <a:t>-head(</a:t>
            </a:r>
            <a:r>
              <a:rPr lang="zh-CN" altLang="en-US" dirty="0"/>
              <a:t>堆叠</a:t>
            </a:r>
            <a:r>
              <a:rPr lang="en-US" altLang="zh-CN" dirty="0"/>
              <a:t>2</a:t>
            </a:r>
            <a:r>
              <a:rPr lang="zh-CN" altLang="en-US" dirty="0"/>
              <a:t>层</a:t>
            </a:r>
            <a:r>
              <a:rPr lang="en-US" altLang="zh-CN" dirty="0"/>
              <a:t>)</a:t>
            </a:r>
          </a:p>
          <a:p>
            <a:pPr lvl="2"/>
            <a:r>
              <a:rPr lang="zh-CN" altLang="en-GB" dirty="0"/>
              <a:t>和</a:t>
            </a:r>
            <a:r>
              <a:rPr lang="en-US" altLang="zh-CN" dirty="0"/>
              <a:t>Darts</a:t>
            </a:r>
            <a:r>
              <a:rPr lang="zh-CN" altLang="en-US" dirty="0"/>
              <a:t>类似，每个</a:t>
            </a:r>
            <a:r>
              <a:rPr lang="en-US" altLang="zh-CN" dirty="0"/>
              <a:t>cell</a:t>
            </a:r>
            <a:r>
              <a:rPr lang="zh-CN" altLang="en-US" dirty="0"/>
              <a:t>有</a:t>
            </a:r>
            <a:r>
              <a:rPr lang="en-US" altLang="zh-CN" dirty="0"/>
              <a:t>2</a:t>
            </a:r>
            <a:r>
              <a:rPr lang="zh-CN" altLang="en-US" dirty="0"/>
              <a:t>个输</a:t>
            </a:r>
            <a:endParaRPr lang="en-US" altLang="zh-CN" dirty="0"/>
          </a:p>
          <a:p>
            <a:pPr marL="914400" lvl="2" indent="0">
              <a:buNone/>
            </a:pPr>
            <a:r>
              <a:rPr lang="zh-CN" altLang="en-US" dirty="0"/>
              <a:t>入节点，</a:t>
            </a:r>
            <a:r>
              <a:rPr lang="en-US" altLang="zh-CN" dirty="0"/>
              <a:t>1</a:t>
            </a:r>
            <a:r>
              <a:rPr lang="zh-CN" altLang="en-US" dirty="0"/>
              <a:t>个输出节点，</a:t>
            </a:r>
            <a:r>
              <a:rPr lang="en-US" altLang="zh-CN" dirty="0"/>
              <a:t>4</a:t>
            </a:r>
            <a:r>
              <a:rPr lang="zh-CN" altLang="en-US" dirty="0"/>
              <a:t>个中间</a:t>
            </a:r>
            <a:endParaRPr lang="en-US" altLang="zh-CN" dirty="0"/>
          </a:p>
          <a:p>
            <a:pPr marL="914400" lvl="2" indent="0">
              <a:buNone/>
            </a:pPr>
            <a:r>
              <a:rPr lang="zh-CN" altLang="en-US" dirty="0"/>
              <a:t>节点，可选操作</a:t>
            </a:r>
            <a:r>
              <a:rPr lang="en-US" altLang="zh-CN" dirty="0"/>
              <a:t>3x3</a:t>
            </a:r>
            <a:r>
              <a:rPr lang="zh-CN" altLang="en-US" dirty="0"/>
              <a:t>和</a:t>
            </a:r>
            <a:r>
              <a:rPr lang="en-US" altLang="zh-CN" dirty="0"/>
              <a:t>5x5</a:t>
            </a:r>
            <a:endParaRPr lang="en-GB" altLang="zh-CN" dirty="0"/>
          </a:p>
          <a:p>
            <a:pPr lvl="1"/>
            <a:endParaRPr lang="en-GB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4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13965" y="6352143"/>
            <a:ext cx="10278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>
                <a:latin typeface="NimbusRomNo9L"/>
              </a:rPr>
              <a:t>Auto-FPN: Automatic Network Architecture Adaptation for Object Detection Beyond Classification </a:t>
            </a:r>
            <a:endParaRPr lang="en-GB" altLang="zh-CN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2611" y="3785779"/>
            <a:ext cx="6742391" cy="24097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8200" y="1253331"/>
            <a:ext cx="7676408" cy="3686804"/>
          </a:xfrm>
        </p:spPr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 err="1">
                <a:solidFill>
                  <a:srgbClr val="FF0000"/>
                </a:solidFill>
              </a:rPr>
              <a:t>FPN+Input</a:t>
            </a:r>
            <a:r>
              <a:rPr kumimoji="1" lang="en-US" altLang="zh-CN" b="1" dirty="0"/>
              <a:t>:</a:t>
            </a:r>
            <a:r>
              <a:rPr kumimoji="1" lang="zh-CN" altLang="en-US" b="1" dirty="0"/>
              <a:t> </a:t>
            </a:r>
            <a:r>
              <a:rPr kumimoji="1" lang="en-US" altLang="zh-CN" b="1" dirty="0" err="1"/>
              <a:t>EfficientDet</a:t>
            </a:r>
            <a:endParaRPr lang="en-GB" altLang="zh-CN" dirty="0"/>
          </a:p>
          <a:p>
            <a:pPr lvl="1"/>
            <a:r>
              <a:rPr lang="zh-CN" altLang="en-US" dirty="0"/>
              <a:t>搜索空间</a:t>
            </a:r>
            <a:endParaRPr lang="en-US" altLang="zh-CN" dirty="0"/>
          </a:p>
          <a:p>
            <a:pPr lvl="2"/>
            <a:r>
              <a:rPr lang="zh-CN" altLang="en-US" dirty="0"/>
              <a:t>以</a:t>
            </a:r>
            <a:r>
              <a:rPr lang="en-US" altLang="zh-CN" dirty="0" err="1"/>
              <a:t>EfficientNet</a:t>
            </a:r>
            <a:r>
              <a:rPr lang="zh-CN" altLang="en-US" dirty="0"/>
              <a:t>为基础</a:t>
            </a:r>
            <a:endParaRPr lang="en-US" altLang="zh-CN" dirty="0"/>
          </a:p>
          <a:p>
            <a:pPr lvl="2"/>
            <a:r>
              <a:rPr lang="zh-CN" altLang="en-US" dirty="0"/>
              <a:t>加入</a:t>
            </a:r>
            <a:r>
              <a:rPr lang="en-US" altLang="zh-CN" dirty="0"/>
              <a:t>input</a:t>
            </a:r>
            <a:r>
              <a:rPr lang="zh-CN" altLang="en-US" dirty="0"/>
              <a:t>和</a:t>
            </a:r>
            <a:r>
              <a:rPr lang="en-US" altLang="zh-CN" dirty="0" err="1"/>
              <a:t>BiFPN</a:t>
            </a:r>
            <a:r>
              <a:rPr lang="zh-CN" altLang="en-US" dirty="0"/>
              <a:t>的放缩</a:t>
            </a:r>
            <a:endParaRPr lang="en-US" altLang="zh-CN" dirty="0"/>
          </a:p>
          <a:p>
            <a:pPr lvl="1"/>
            <a:r>
              <a:rPr lang="zh-CN" altLang="en-US" dirty="0"/>
              <a:t>搜索方法</a:t>
            </a:r>
            <a:endParaRPr lang="en-US" altLang="zh-CN" dirty="0"/>
          </a:p>
          <a:p>
            <a:pPr lvl="2"/>
            <a:r>
              <a:rPr lang="zh-CN" altLang="en-US" dirty="0"/>
              <a:t>强化学习</a:t>
            </a:r>
            <a:endParaRPr lang="en-US" altLang="zh-CN" dirty="0"/>
          </a:p>
          <a:p>
            <a:pPr lvl="2"/>
            <a:endParaRPr lang="en-GB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5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92200" y="6359401"/>
            <a:ext cx="5733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 err="1"/>
              <a:t>EfficientDet</a:t>
            </a:r>
            <a:r>
              <a:rPr lang="en-GB" altLang="zh-CN" dirty="0"/>
              <a:t>: Scalable and Efficient Object Detection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590" y="2093347"/>
            <a:ext cx="6618019" cy="32802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Backbone</a:t>
            </a:r>
            <a:r>
              <a:rPr kumimoji="1" lang="en-US" altLang="zh-CN" dirty="0"/>
              <a:t>:</a:t>
            </a:r>
            <a:r>
              <a:rPr kumimoji="1" lang="zh-CN" altLang="en-US" dirty="0"/>
              <a:t> 在</a:t>
            </a:r>
            <a:r>
              <a:rPr kumimoji="1" lang="en-US" altLang="zh-CN" dirty="0" err="1"/>
              <a:t>cls</a:t>
            </a:r>
            <a:r>
              <a:rPr kumimoji="1" lang="zh-CN" altLang="en-US" dirty="0"/>
              <a:t>搜，然后搬运到</a:t>
            </a:r>
            <a:r>
              <a:rPr kumimoji="1" lang="en-US" altLang="zh-CN" dirty="0"/>
              <a:t>det</a:t>
            </a:r>
          </a:p>
          <a:p>
            <a:pPr lvl="1"/>
            <a:r>
              <a:rPr kumimoji="1" lang="en-US" altLang="zh-CN" dirty="0" err="1"/>
              <a:t>NASNet</a:t>
            </a:r>
            <a:endParaRPr kumimoji="1" lang="en-US" altLang="zh-CN" dirty="0"/>
          </a:p>
          <a:p>
            <a:pPr lvl="1"/>
            <a:r>
              <a:rPr kumimoji="1" lang="en-US" altLang="zh-CN" dirty="0" err="1"/>
              <a:t>EfficientNet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……</a:t>
            </a:r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6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94068" y="5532679"/>
            <a:ext cx="8197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/>
              <a:t>Learning Transferable Architectures for Scalable Image Recognition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012870" y="6171684"/>
            <a:ext cx="8102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 err="1"/>
              <a:t>EfficientNet</a:t>
            </a:r>
            <a:r>
              <a:rPr lang="en-GB" altLang="zh-CN" dirty="0"/>
              <a:t>: Rethinking Model Scaling for Convolutional Neural Networks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12871" y="5874342"/>
            <a:ext cx="8411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 err="1"/>
              <a:t>MnasNet</a:t>
            </a:r>
            <a:r>
              <a:rPr lang="en-GB" altLang="zh-CN" dirty="0"/>
              <a:t>: Platform-Aware Neural Architecture Search for Mobile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560" y="2535900"/>
            <a:ext cx="7465621" cy="28841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390" y="3148934"/>
            <a:ext cx="8481535" cy="3367169"/>
          </a:xfrm>
          <a:prstGeom prst="rect">
            <a:avLst/>
          </a:prstGeom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2175669"/>
          </a:xfrm>
        </p:spPr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Backbone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lang="en-GB" altLang="zh-CN" dirty="0" err="1"/>
              <a:t>DetNAS</a:t>
            </a:r>
            <a:endParaRPr lang="en-GB" altLang="zh-CN" dirty="0"/>
          </a:p>
          <a:p>
            <a:pPr lvl="1"/>
            <a:r>
              <a:rPr kumimoji="1" lang="zh-CN" altLang="en-US" dirty="0"/>
              <a:t>特点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在</a:t>
            </a:r>
            <a:r>
              <a:rPr kumimoji="1" lang="en-US" altLang="zh-CN" dirty="0"/>
              <a:t>det</a:t>
            </a:r>
            <a:r>
              <a:rPr kumimoji="1" lang="zh-CN" altLang="en-US" dirty="0"/>
              <a:t>任务上直接搜</a:t>
            </a:r>
            <a:r>
              <a:rPr kumimoji="1" lang="en-US" altLang="zh-CN" dirty="0"/>
              <a:t>Backbone</a:t>
            </a:r>
          </a:p>
          <a:p>
            <a:pPr lvl="2"/>
            <a:r>
              <a:rPr kumimoji="1" lang="en-US" altLang="zh-CN" dirty="0"/>
              <a:t>One-shot(weight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sharing)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只能搜</a:t>
            </a:r>
            <a:r>
              <a:rPr kumimoji="1" lang="en-US" altLang="zh-CN" dirty="0"/>
              <a:t>Sequential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7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61018" y="6516103"/>
            <a:ext cx="43380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dirty="0" err="1"/>
              <a:t>DetNAS</a:t>
            </a:r>
            <a:r>
              <a:rPr lang="en-GB" altLang="zh-CN" sz="1600" dirty="0"/>
              <a:t>: Backbone Search for Object Detection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 err="1">
                <a:solidFill>
                  <a:srgbClr val="FF0000"/>
                </a:solidFill>
              </a:rPr>
              <a:t>Backbone+FPN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lang="en-GB" altLang="zh-CN" dirty="0" err="1"/>
              <a:t>SpineNet</a:t>
            </a:r>
            <a:endParaRPr lang="en-US" altLang="zh-CN" dirty="0"/>
          </a:p>
          <a:p>
            <a:pPr lvl="1"/>
            <a:r>
              <a:rPr lang="zh-CN" altLang="en-US" dirty="0"/>
              <a:t>搜索空间</a:t>
            </a:r>
            <a:endParaRPr lang="en-US" altLang="zh-CN" dirty="0"/>
          </a:p>
          <a:p>
            <a:pPr lvl="2"/>
            <a:r>
              <a:rPr lang="zh-CN" altLang="en-US" dirty="0"/>
              <a:t>固定了各种尺寸</a:t>
            </a:r>
            <a:r>
              <a:rPr lang="en-US" altLang="zh-CN" dirty="0"/>
              <a:t>feature</a:t>
            </a:r>
            <a:r>
              <a:rPr lang="zh-CN" altLang="en-US" dirty="0"/>
              <a:t>的</a:t>
            </a:r>
            <a:r>
              <a:rPr lang="en-US" altLang="zh-CN" dirty="0"/>
              <a:t>channel</a:t>
            </a:r>
          </a:p>
          <a:p>
            <a:pPr lvl="2"/>
            <a:r>
              <a:rPr lang="zh-CN" altLang="en-US" dirty="0"/>
              <a:t>每层可选</a:t>
            </a:r>
            <a:r>
              <a:rPr lang="en-US" altLang="zh-CN" dirty="0"/>
              <a:t>6</a:t>
            </a:r>
            <a:r>
              <a:rPr lang="zh-CN" altLang="en-US" dirty="0"/>
              <a:t>个阶段的尺寸</a:t>
            </a:r>
            <a:endParaRPr lang="en-US" altLang="zh-CN" dirty="0"/>
          </a:p>
          <a:p>
            <a:pPr lvl="2"/>
            <a:r>
              <a:rPr lang="zh-CN" altLang="en-US" dirty="0"/>
              <a:t>每层可选前面任两层作为输入</a:t>
            </a:r>
            <a:endParaRPr lang="en-US" altLang="zh-CN" dirty="0"/>
          </a:p>
          <a:p>
            <a:pPr lvl="2"/>
            <a:r>
              <a:rPr lang="zh-CN" altLang="en-US" dirty="0"/>
              <a:t>每层可选操作</a:t>
            </a:r>
            <a:r>
              <a:rPr lang="en-US" altLang="zh-CN" dirty="0" err="1"/>
              <a:t>Basicblock</a:t>
            </a:r>
            <a:r>
              <a:rPr lang="en-US" altLang="zh-CN" dirty="0"/>
              <a:t>/Bottleneck</a:t>
            </a:r>
          </a:p>
          <a:p>
            <a:pPr lvl="1"/>
            <a:r>
              <a:rPr lang="zh-CN" altLang="en-US" dirty="0"/>
              <a:t>搜索方法</a:t>
            </a:r>
            <a:r>
              <a:rPr lang="en-US" altLang="zh-CN" dirty="0"/>
              <a:t>:</a:t>
            </a:r>
            <a:r>
              <a:rPr lang="zh-CN" altLang="en-US" dirty="0"/>
              <a:t> 强化学习</a:t>
            </a:r>
            <a:endParaRPr lang="en-US" altLang="zh-CN" dirty="0"/>
          </a:p>
          <a:p>
            <a:pPr lvl="2"/>
            <a:endParaRPr lang="en-GB" altLang="zh-CN" dirty="0"/>
          </a:p>
          <a:p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8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73631" y="6488668"/>
            <a:ext cx="8637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 err="1"/>
              <a:t>SpineNet</a:t>
            </a:r>
            <a:r>
              <a:rPr lang="en-GB" altLang="zh-CN" dirty="0"/>
              <a:t>: Learning Scale-Permuted Backbone for Recognition and Localization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108" y="1730889"/>
            <a:ext cx="5521842" cy="480802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34" y="4081522"/>
            <a:ext cx="5994040" cy="17898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Searching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b="1" dirty="0" err="1">
                <a:solidFill>
                  <a:srgbClr val="FF0000"/>
                </a:solidFill>
              </a:rPr>
              <a:t>Input+Backbone+FPN+Head+Channel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lang="en-GB" altLang="zh-CN" dirty="0"/>
              <a:t>SM-NAS</a:t>
            </a:r>
          </a:p>
          <a:p>
            <a:pPr lvl="1"/>
            <a:r>
              <a:rPr lang="zh-CN" altLang="en-US" dirty="0"/>
              <a:t>先搜</a:t>
            </a:r>
            <a:r>
              <a:rPr lang="en-US" altLang="zh-CN" dirty="0"/>
              <a:t>Structure</a:t>
            </a:r>
          </a:p>
          <a:p>
            <a:pPr lvl="2"/>
            <a:r>
              <a:rPr lang="zh-CN" altLang="en-US" dirty="0"/>
              <a:t>预设了不同的</a:t>
            </a:r>
            <a:r>
              <a:rPr lang="en-US" altLang="zh-CN" dirty="0"/>
              <a:t>Input</a:t>
            </a:r>
            <a:r>
              <a:rPr lang="zh-CN" altLang="en-US" dirty="0"/>
              <a:t>，</a:t>
            </a:r>
            <a:endParaRPr lang="en-US" altLang="zh-CN" dirty="0"/>
          </a:p>
          <a:p>
            <a:pPr marL="914400" lvl="2" indent="0">
              <a:buNone/>
            </a:pPr>
            <a:r>
              <a:rPr lang="en-US" altLang="zh-CN" dirty="0"/>
              <a:t>Backbone,</a:t>
            </a:r>
            <a:r>
              <a:rPr lang="zh-CN" altLang="en-US" dirty="0"/>
              <a:t> </a:t>
            </a:r>
            <a:r>
              <a:rPr lang="en-US" altLang="zh-CN" dirty="0"/>
              <a:t>Neck,</a:t>
            </a:r>
            <a:r>
              <a:rPr lang="zh-CN" altLang="en-US" dirty="0"/>
              <a:t> </a:t>
            </a:r>
            <a:r>
              <a:rPr lang="en-US" altLang="zh-CN" dirty="0"/>
              <a:t>RPN,</a:t>
            </a:r>
            <a:r>
              <a:rPr lang="zh-CN" altLang="en-US" dirty="0"/>
              <a:t> </a:t>
            </a:r>
            <a:r>
              <a:rPr lang="en-US" altLang="zh-CN" dirty="0"/>
              <a:t>Head</a:t>
            </a:r>
          </a:p>
          <a:p>
            <a:pPr lvl="2"/>
            <a:r>
              <a:rPr lang="zh-CN" altLang="en-US" dirty="0"/>
              <a:t>每个模块的空间比较小</a:t>
            </a:r>
            <a:endParaRPr lang="en-US" altLang="zh-CN" dirty="0"/>
          </a:p>
          <a:p>
            <a:pPr lvl="1"/>
            <a:r>
              <a:rPr lang="zh-CN" altLang="en-US" dirty="0"/>
              <a:t>再搜</a:t>
            </a:r>
            <a:r>
              <a:rPr lang="en-GB" altLang="zh-CN" dirty="0"/>
              <a:t>Modular</a:t>
            </a:r>
          </a:p>
          <a:p>
            <a:pPr lvl="2"/>
            <a:r>
              <a:rPr lang="en-US" altLang="zh-CN" dirty="0"/>
              <a:t>Block</a:t>
            </a:r>
            <a:r>
              <a:rPr lang="zh-CN" altLang="en-US" dirty="0"/>
              <a:t>的选择，全局一致</a:t>
            </a:r>
            <a:endParaRPr lang="en-US" altLang="zh-CN" dirty="0"/>
          </a:p>
          <a:p>
            <a:pPr marL="914400" lvl="2" indent="0">
              <a:buNone/>
            </a:pPr>
            <a:r>
              <a:rPr lang="zh-CN" altLang="en-US" dirty="0"/>
              <a:t>都是</a:t>
            </a:r>
            <a:r>
              <a:rPr lang="en-US" altLang="zh-CN" dirty="0" err="1"/>
              <a:t>basicblock</a:t>
            </a:r>
            <a:r>
              <a:rPr lang="en-US" altLang="zh-CN" dirty="0"/>
              <a:t>/bottleneck</a:t>
            </a:r>
          </a:p>
          <a:p>
            <a:pPr lvl="2"/>
            <a:r>
              <a:rPr lang="zh-CN" altLang="en-US" dirty="0"/>
              <a:t>各个</a:t>
            </a:r>
            <a:r>
              <a:rPr lang="en-US" altLang="zh-CN" dirty="0"/>
              <a:t>block</a:t>
            </a:r>
            <a:r>
              <a:rPr lang="zh-CN" altLang="en-US" dirty="0"/>
              <a:t>的</a:t>
            </a:r>
            <a:r>
              <a:rPr lang="en-US" altLang="zh-CN" dirty="0"/>
              <a:t>channel</a:t>
            </a:r>
            <a:r>
              <a:rPr lang="zh-CN" altLang="en-US" dirty="0"/>
              <a:t>，有</a:t>
            </a:r>
            <a:endParaRPr lang="en-US" altLang="zh-CN" dirty="0"/>
          </a:p>
          <a:p>
            <a:pPr marL="914400" lvl="2" indent="0">
              <a:buNone/>
            </a:pPr>
            <a:r>
              <a:rPr lang="zh-CN" altLang="en-US" dirty="0"/>
              <a:t>不变和翻倍两种</a:t>
            </a:r>
            <a:endParaRPr lang="en-US" altLang="zh-CN" dirty="0"/>
          </a:p>
          <a:p>
            <a:pPr lvl="2"/>
            <a:r>
              <a:rPr lang="en-US" altLang="zh-CN" dirty="0"/>
              <a:t>FPN</a:t>
            </a:r>
            <a:r>
              <a:rPr lang="zh-CN" altLang="en-US" dirty="0"/>
              <a:t>的输出</a:t>
            </a:r>
            <a:r>
              <a:rPr lang="en-US" altLang="zh-CN" dirty="0"/>
              <a:t>channel</a:t>
            </a:r>
            <a:r>
              <a:rPr lang="zh-CN" altLang="en-US" dirty="0"/>
              <a:t>也可选</a:t>
            </a:r>
            <a:endParaRPr lang="en-US" altLang="zh-CN" dirty="0"/>
          </a:p>
          <a:p>
            <a:endParaRPr kumimoji="1"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4F561-DE3E-4DDE-8091-88A2BD678515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9</a:t>
            </a:fld>
            <a:endParaRPr lang="zh-CN" altLang="en-US" strike="noStrike" noProof="1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NAS-Det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Preview</a:t>
            </a:r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164" y="2125682"/>
            <a:ext cx="7163576" cy="40672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992581" y="6356350"/>
            <a:ext cx="8514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/>
              <a:t>SM-NAS: Structural-to-Modular Neural Architecture Search for Object Detection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1867</Words>
  <Application>Microsoft Office PowerPoint</Application>
  <PresentationFormat>宽屏</PresentationFormat>
  <Paragraphs>147</Paragraphs>
  <Slides>9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     NAS-Det       ——组会汇报         </vt:lpstr>
      <vt:lpstr>NAS-Det Preview</vt:lpstr>
      <vt:lpstr>NAS-Det Preview</vt:lpstr>
      <vt:lpstr>NAS-Det Preview</vt:lpstr>
      <vt:lpstr>NAS-Det Preview</vt:lpstr>
      <vt:lpstr>NAS-Det Preview</vt:lpstr>
      <vt:lpstr>NAS-Det Preview</vt:lpstr>
      <vt:lpstr>NAS-Det Preview</vt:lpstr>
      <vt:lpstr>NAS-Det Preview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</dc:title>
  <dc:creator>shli</dc:creator>
  <cp:lastModifiedBy>yitu1</cp:lastModifiedBy>
  <cp:revision>1230</cp:revision>
  <dcterms:created xsi:type="dcterms:W3CDTF">2020-05-29T12:11:51Z</dcterms:created>
  <dcterms:modified xsi:type="dcterms:W3CDTF">2020-05-30T14:07:07Z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2052-2.3.0.3701</vt:lpwstr>
  </property>
</Properties>
</file>