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48" r:id="rId3"/>
    <p:sldId id="335" r:id="rId4"/>
    <p:sldId id="361" r:id="rId5"/>
    <p:sldId id="370" r:id="rId6"/>
    <p:sldId id="365" r:id="rId7"/>
    <p:sldId id="367" r:id="rId8"/>
    <p:sldId id="36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6"/>
    <p:restoredTop sz="54857"/>
  </p:normalViewPr>
  <p:slideViewPr>
    <p:cSldViewPr snapToGrid="0" snapToObjects="1">
      <p:cViewPr>
        <p:scale>
          <a:sx n="68" d="100"/>
          <a:sy n="68" d="100"/>
        </p:scale>
        <p:origin x="13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388F-17D9-CD4E-9DF4-7A224BC32A09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0528D-583C-9143-A3A5-8840B73E0A5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53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paper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today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concepts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order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image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sentence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matching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paper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published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cvpr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 thousand and eighteen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2706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" altLang="zh-CN" dirty="0"/>
              <a:t>﻿</a:t>
            </a:r>
            <a:r>
              <a:rPr kumimoji="1" lang="en-US" altLang="zh-CN" dirty="0"/>
              <a:t>The</a:t>
            </a:r>
            <a:r>
              <a:rPr kumimoji="1" lang="en" altLang="zh-CN" dirty="0"/>
              <a:t> high-level semantic concepts are the essential content to be compared with the matched sentence, but they cannot be easily represented from the pixel-level image.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228600" indent="-228600">
              <a:buAutoNum type="arabicPeriod"/>
            </a:pPr>
            <a:r>
              <a:rPr kumimoji="1" lang="en" altLang="zh-CN" dirty="0"/>
              <a:t>﻿﻿Most existing methods jointly represent all the concepts by extracting a global feature vector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﻿As a </a:t>
            </a:r>
            <a:r>
              <a:rPr kumimoji="1" lang="en-US" altLang="zh-CN" dirty="0" err="1"/>
              <a:t>result,s</a:t>
            </a:r>
            <a:r>
              <a:rPr kumimoji="1" lang="en" altLang="zh-CN" dirty="0" err="1"/>
              <a:t>ome</a:t>
            </a:r>
            <a:r>
              <a:rPr kumimoji="1" lang="en" altLang="zh-CN" dirty="0"/>
              <a:t> primary foreground concepts tend to be dominant, while other secondary background ones will probably be ignored, which is not optimal for fine-grained image and sentence matching.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S</a:t>
            </a:r>
            <a:r>
              <a:rPr kumimoji="1" lang="en" altLang="zh-CN" dirty="0"/>
              <a:t>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image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representation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enhanced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510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kumimoji="1" lang="en-US" altLang="zh-CN" dirty="0"/>
              <a:t>So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contributions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paper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two-fold</a:t>
            </a:r>
          </a:p>
          <a:p>
            <a:pPr marL="228600" indent="-228600">
              <a:buAutoNum type="arabicPeriod"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they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228600" indent="-228600">
              <a:buAutoNum type="arabicPeriod"/>
            </a:pP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they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improved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250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dirty="0"/>
              <a:t>Next</a:t>
            </a:r>
            <a:r>
              <a:rPr lang="zh-CN" altLang="en-US" dirty="0"/>
              <a:t>，</a:t>
            </a:r>
            <a:r>
              <a:rPr lang="en" altLang="zh-CN" dirty="0"/>
              <a:t>﻿I will detail their proposed semantic</a:t>
            </a:r>
            <a:r>
              <a:rPr lang="en-US" altLang="zh-CN" dirty="0"/>
              <a:t>-</a:t>
            </a:r>
            <a:r>
              <a:rPr lang="en" altLang="zh-CN" dirty="0"/>
              <a:t>enhanced image and sentence matching model from there</a:t>
            </a:r>
            <a:r>
              <a:rPr lang="zh-CN" altLang="en-US" dirty="0"/>
              <a:t> </a:t>
            </a:r>
            <a:r>
              <a:rPr lang="en-US" altLang="zh-CN" dirty="0"/>
              <a:t>aspects.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﻿sentence representation Learning,</a:t>
            </a:r>
            <a:r>
              <a:rPr lang="zh-CN" altLang="en-US" dirty="0"/>
              <a:t> </a:t>
            </a:r>
            <a:r>
              <a:rPr lang="en" altLang="zh-CN" dirty="0"/>
              <a:t>﻿To learn the sentence representation that can capture those semantic-related words and model their semantic order, </a:t>
            </a:r>
            <a:r>
              <a:rPr lang="en-US" altLang="zh-CN" dirty="0"/>
              <a:t>they</a:t>
            </a:r>
            <a:r>
              <a:rPr lang="en" altLang="zh-CN" dirty="0"/>
              <a:t> use a conventional LSTM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" altLang="zh-CN" dirty="0"/>
              <a:t>﻿</a:t>
            </a:r>
            <a:r>
              <a:rPr lang="en-US" altLang="zh-CN" dirty="0"/>
              <a:t>They</a:t>
            </a:r>
            <a:r>
              <a:rPr lang="en" altLang="zh-CN" dirty="0"/>
              <a:t> sequentially feed all the words of the sentence into the LSTM at different timesteps, and then regard the hidden state at the last timestep as the desired sentence representation</a:t>
            </a:r>
            <a:r>
              <a:rPr lang="en-US" altLang="zh-CN" dirty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﻿Image Semantic Concept Extraction</a:t>
            </a:r>
            <a:r>
              <a:rPr lang="zh-CN" altLang="en-US" dirty="0"/>
              <a:t>。</a:t>
            </a:r>
            <a:r>
              <a:rPr lang="en" altLang="zh-CN" dirty="0"/>
              <a:t>﻿the prediction of semantic concepts is equivalent to a multi-label classification problem</a:t>
            </a:r>
            <a:r>
              <a:rPr lang="zh-CN" altLang="en-US" dirty="0"/>
              <a:t>。 </a:t>
            </a:r>
            <a:r>
              <a:rPr lang="en" altLang="zh-CN" dirty="0"/>
              <a:t>Considering that the semantic concepts</a:t>
            </a:r>
            <a:r>
              <a:rPr lang="zh-CN" altLang="en-US" dirty="0"/>
              <a:t> </a:t>
            </a:r>
            <a:r>
              <a:rPr lang="en" altLang="zh-CN" dirty="0"/>
              <a:t>usually appear in image local regions and vary in size, they perform the concept prediction in a regional way</a:t>
            </a:r>
            <a:r>
              <a:rPr lang="zh-CN" altLang="en-US" dirty="0"/>
              <a:t>。</a:t>
            </a:r>
            <a:r>
              <a:rPr lang="en" altLang="zh-CN" dirty="0"/>
              <a:t>﻿they first selectively extract image regions and then resize them to square shapes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" altLang="zh-CN" dirty="0"/>
              <a:t>﻿separately feed these regions into the learned multi-label NN﻿</a:t>
            </a:r>
            <a:r>
              <a:rPr lang="zh-CN" altLang="en-US" dirty="0"/>
              <a:t>。</a:t>
            </a:r>
            <a:r>
              <a:rPr lang="en" altLang="zh-CN" dirty="0"/>
              <a:t>They simply use the </a:t>
            </a:r>
            <a:r>
              <a:rPr lang="en" altLang="zh-CN" dirty="0" err="1"/>
              <a:t>VGGNet</a:t>
            </a:r>
            <a:r>
              <a:rPr lang="en" altLang="zh-CN" dirty="0"/>
              <a:t> pre-trained on the ImageNet as their multi-label NN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" altLang="zh-CN" dirty="0"/>
              <a:t>use the sigmoid activation instead of </a:t>
            </a:r>
            <a:r>
              <a:rPr lang="en" altLang="zh-CN" dirty="0" err="1"/>
              <a:t>softmax</a:t>
            </a:r>
            <a:r>
              <a:rPr lang="en" altLang="zh-CN" dirty="0"/>
              <a:t> on the outputs, so that the task of multi-label classification is transformed to multiple tasks of binary </a:t>
            </a:r>
            <a:r>
              <a:rPr lang="en" altLang="zh-CN" dirty="0" err="1"/>
              <a:t>classificatio</a:t>
            </a:r>
            <a:r>
              <a:rPr lang="en-US" altLang="zh-CN" dirty="0"/>
              <a:t>n</a:t>
            </a:r>
            <a:r>
              <a:rPr lang="zh-CN" altLang="en-US" dirty="0"/>
              <a:t>。</a:t>
            </a:r>
            <a:r>
              <a:rPr lang="en" altLang="zh-CN" dirty="0"/>
              <a:t>﻿Then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" altLang="zh-CN" dirty="0"/>
              <a:t>perform element-wise max-pooling across these score vectors to obtain a single vector, which includes the desired confidence scores for all the semantic concepts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" altLang="zh-CN" dirty="0"/>
              <a:t>﻿Image Semantic Order Learning</a:t>
            </a:r>
            <a:r>
              <a:rPr lang="zh-CN" altLang="en-US" dirty="0"/>
              <a:t>。</a:t>
            </a:r>
            <a:r>
              <a:rPr lang="en" altLang="zh-CN" dirty="0"/>
              <a:t>﻿they</a:t>
            </a:r>
            <a:r>
              <a:rPr lang="zh-CN" altLang="en-US" dirty="0"/>
              <a:t> </a:t>
            </a:r>
            <a:r>
              <a:rPr lang="en" altLang="zh-CN" dirty="0"/>
              <a:t>propose to use the image global context as auxiliary reference for semantic order learning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" altLang="zh-CN" dirty="0"/>
              <a:t>﻿using a pre-trained </a:t>
            </a:r>
            <a:r>
              <a:rPr lang="en" altLang="zh-CN" dirty="0" err="1"/>
              <a:t>VGGNet</a:t>
            </a:r>
            <a:r>
              <a:rPr lang="en" altLang="zh-CN" dirty="0"/>
              <a:t> to process the whole image content</a:t>
            </a:r>
            <a:r>
              <a:rPr lang="zh-CN" altLang="en-US" dirty="0"/>
              <a:t>。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" altLang="zh-CN" dirty="0"/>
              <a:t>﻿their model can refer to the global context to find their relations and then combine them to facilitate the prediction of semantic order</a:t>
            </a:r>
            <a:r>
              <a:rPr lang="zh-CN" altLang="en-US" dirty="0"/>
              <a:t>。</a:t>
            </a:r>
            <a:r>
              <a:rPr lang="en" altLang="zh-CN" dirty="0"/>
              <a:t>﻿Considering the relative importance of semantic concepts and context is not equivalent in most cases</a:t>
            </a:r>
            <a:r>
              <a:rPr lang="zh-CN" altLang="en-US" dirty="0"/>
              <a:t>。</a:t>
            </a:r>
            <a:r>
              <a:rPr lang="en" altLang="zh-CN" dirty="0"/>
              <a:t>They design a gated fusion unit by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﻿gate vector</a:t>
            </a:r>
            <a:r>
              <a:rPr lang="zh-CN" altLang="en-US" dirty="0"/>
              <a:t> </a:t>
            </a:r>
            <a:r>
              <a:rPr lang="en-US" altLang="zh-CN" dirty="0"/>
              <a:t>t</a:t>
            </a:r>
            <a:r>
              <a:rPr lang="zh-CN" altLang="en-US" dirty="0"/>
              <a:t> </a:t>
            </a:r>
            <a:r>
              <a:rPr lang="en" altLang="zh-CN" dirty="0"/>
              <a:t>to selectively balance the relative importance of semantic concepts and context</a:t>
            </a:r>
            <a:r>
              <a:rPr lang="zh-CN" altLang="en-US" dirty="0"/>
              <a:t>。</a:t>
            </a:r>
            <a:r>
              <a:rPr lang="en" altLang="zh-CN" dirty="0"/>
              <a:t>﻿To learn the semantic order based on the fused representation</a:t>
            </a:r>
            <a:r>
              <a:rPr lang="zh-CN" altLang="en-US" dirty="0"/>
              <a:t>，</a:t>
            </a:r>
            <a:r>
              <a:rPr lang="en" altLang="zh-CN" dirty="0"/>
              <a:t>﻿they feed the enhanced</a:t>
            </a:r>
            <a:r>
              <a:rPr lang="zh-CN" altLang="en-US" dirty="0"/>
              <a:t> </a:t>
            </a:r>
            <a:r>
              <a:rPr lang="en" altLang="zh-CN" dirty="0"/>
              <a:t>image representation into the initial hidden state of a generative LSTM, and let it to generate the matched sentence</a:t>
            </a:r>
            <a:r>
              <a:rPr lang="zh-CN" altLang="en-US" dirty="0"/>
              <a:t>。 </a:t>
            </a:r>
            <a:r>
              <a:rPr lang="en" altLang="zh-CN" dirty="0"/>
              <a:t>So</a:t>
            </a:r>
            <a:r>
              <a:rPr lang="zh-CN" altLang="en-US" dirty="0"/>
              <a:t> </a:t>
            </a:r>
            <a:r>
              <a:rPr lang="en" altLang="zh-CN" dirty="0"/>
              <a:t>the image representation can learn the relations between words and</a:t>
            </a:r>
            <a:r>
              <a:rPr lang="zh-CN" altLang="en-US" dirty="0"/>
              <a:t> </a:t>
            </a:r>
            <a:r>
              <a:rPr lang="en" altLang="zh-CN" dirty="0"/>
              <a:t>the semantic order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649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/>
              <a:t>﻿During the model learning</a:t>
            </a:r>
            <a:r>
              <a:rPr lang="zh-CN" altLang="en-US" dirty="0"/>
              <a:t>，</a:t>
            </a:r>
            <a:r>
              <a:rPr lang="en" altLang="zh-CN" dirty="0"/>
              <a:t>they minimize the</a:t>
            </a:r>
            <a:r>
              <a:rPr lang="zh-CN" altLang="en-US" dirty="0"/>
              <a:t> </a:t>
            </a:r>
            <a:r>
              <a:rPr lang="en" altLang="zh-CN" dirty="0"/>
              <a:t>combined objectives</a:t>
            </a:r>
            <a:r>
              <a:rPr lang="zh-CN" altLang="en-US" dirty="0"/>
              <a:t> </a:t>
            </a:r>
            <a:r>
              <a:rPr lang="en" altLang="zh-CN" dirty="0"/>
              <a:t>﻿to jointly perform image</a:t>
            </a:r>
            <a:r>
              <a:rPr lang="en-US" altLang="zh-CN" dirty="0"/>
              <a:t>-</a:t>
            </a:r>
            <a:r>
              <a:rPr lang="en" altLang="zh-CN" dirty="0"/>
              <a:t>sentence matching and sentence generation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mat</a:t>
            </a:r>
            <a:r>
              <a:rPr lang="zh-CN" altLang="en-US" dirty="0"/>
              <a:t> </a:t>
            </a:r>
            <a:r>
              <a:rPr lang="en" altLang="zh-CN" dirty="0"/>
              <a:t>﻿a structured objective that encourages </a:t>
            </a:r>
            <a:r>
              <a:rPr lang="en" altLang="zh-CN" dirty="0" err="1"/>
              <a:t>th</a:t>
            </a:r>
            <a:r>
              <a:rPr lang="en-US" altLang="zh-CN" dirty="0"/>
              <a:t>e</a:t>
            </a:r>
            <a:r>
              <a:rPr lang="zh-CN" altLang="en-US" dirty="0"/>
              <a:t> </a:t>
            </a:r>
            <a:r>
              <a:rPr lang="en" altLang="zh-CN" dirty="0"/>
              <a:t>cosine similarity scores of matched images and sentences to be larger than those of mismatched ones</a:t>
            </a:r>
            <a:r>
              <a:rPr lang="zh-CN" altLang="en-US" dirty="0"/>
              <a:t>，</a:t>
            </a:r>
            <a:r>
              <a:rPr lang="en" altLang="zh-CN" dirty="0"/>
              <a:t>﻿where m is a margin parameter</a:t>
            </a:r>
            <a:r>
              <a:rPr lang="zh-CN" altLang="en-US" dirty="0"/>
              <a:t>。</a:t>
            </a:r>
            <a:endParaRPr lang="en-US" altLang="zh-CN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" altLang="zh-CN" dirty="0"/>
              <a:t>﻿The loss</a:t>
            </a:r>
            <a:r>
              <a:rPr lang="zh-CN" altLang="en-US" dirty="0"/>
              <a:t> </a:t>
            </a:r>
            <a:r>
              <a:rPr lang="en-US" altLang="zh-CN" dirty="0"/>
              <a:t>gen</a:t>
            </a:r>
            <a:r>
              <a:rPr lang="en" altLang="zh-CN" dirty="0"/>
              <a:t> is the negative conditional log-likelihood of</a:t>
            </a:r>
            <a:r>
              <a:rPr lang="zh-CN" altLang="en-US" dirty="0"/>
              <a:t> </a:t>
            </a:r>
            <a:r>
              <a:rPr lang="en" altLang="zh-CN" dirty="0"/>
              <a:t>the matched sentence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semantic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978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" altLang="zh-CN" dirty="0"/>
              <a:t>﻿Comparison results of image annotation and retrieval by ablation models on the </a:t>
            </a:r>
            <a:r>
              <a:rPr kumimoji="1" lang="en" altLang="zh-CN" dirty="0" err="1"/>
              <a:t>Flickrk</a:t>
            </a:r>
            <a:r>
              <a:rPr kumimoji="1" lang="en" altLang="zh-CN" dirty="0"/>
              <a:t> and MSCOCO (1000 testing) datasets</a:t>
            </a:r>
            <a:r>
              <a:rPr kumimoji="1" lang="zh-CN" altLang="en-US" dirty="0"/>
              <a:t>，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observe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10-crop</a:t>
            </a:r>
            <a:r>
              <a:rPr kumimoji="1" lang="zh-CN" altLang="en-US" dirty="0"/>
              <a:t>，</a:t>
            </a:r>
            <a:r>
              <a:rPr kumimoji="1" lang="en-US" altLang="zh-CN" dirty="0"/>
              <a:t>combine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concept</a:t>
            </a:r>
            <a:r>
              <a:rPr kumimoji="1" lang="zh-CN" altLang="en-US" dirty="0"/>
              <a:t> </a:t>
            </a:r>
            <a:r>
              <a:rPr kumimoji="1" lang="en-US" altLang="zh-CN" dirty="0"/>
              <a:t>via</a:t>
            </a:r>
            <a:r>
              <a:rPr kumimoji="1" lang="zh-CN" altLang="en-US" dirty="0"/>
              <a:t> </a:t>
            </a:r>
            <a:r>
              <a:rPr kumimoji="1" lang="en-US" altLang="zh-CN" dirty="0"/>
              <a:t>gated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semantic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order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r>
              <a:rPr kumimoji="1"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2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" altLang="zh-CN" dirty="0"/>
              <a:t>﻿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" altLang="zh-CN" dirty="0"/>
              <a:t>Comparison with State-of-the-art Methods</a:t>
            </a:r>
            <a:r>
              <a:rPr kumimoji="1" lang="zh-CN" altLang="en-US" dirty="0"/>
              <a:t>。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demonstrates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their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method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new</a:t>
            </a:r>
            <a:r>
              <a:rPr kumimoji="1" lang="zh-CN" altLang="en-US" dirty="0"/>
              <a:t> </a:t>
            </a:r>
            <a:r>
              <a:rPr kumimoji="1" lang="en-US" altLang="zh-CN" dirty="0"/>
              <a:t>SOTA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</a:t>
            </a:r>
            <a:r>
              <a:rPr kumimoji="1" lang="zh-CN" altLang="en-US" dirty="0"/>
              <a:t> </a:t>
            </a:r>
            <a:r>
              <a:rPr kumimoji="1" lang="en-US" altLang="zh-CN" dirty="0"/>
              <a:t>under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several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metrics</a:t>
            </a:r>
            <a:r>
              <a:rPr kumimoji="1"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4159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figure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" altLang="zh-CN" dirty="0"/>
              <a:t>﻿analysis of Image Annotation Results</a:t>
            </a:r>
            <a:r>
              <a:rPr kumimoji="1" lang="zh-CN" altLang="en-US" dirty="0"/>
              <a:t>，</a:t>
            </a:r>
            <a:r>
              <a:rPr kumimoji="1" lang="en-US" altLang="zh-CN" dirty="0"/>
              <a:t>which</a:t>
            </a:r>
            <a:r>
              <a:rPr kumimoji="1" lang="zh-CN" altLang="en-US" dirty="0"/>
              <a:t> </a:t>
            </a:r>
            <a:r>
              <a:rPr kumimoji="1" lang="en-US" altLang="zh-CN" dirty="0"/>
              <a:t>demonstrate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effectiveness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proposed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components</a:t>
            </a:r>
            <a:r>
              <a:rPr kumimoji="1" lang="zh-CN" altLang="en-US" dirty="0"/>
              <a:t>。</a:t>
            </a:r>
            <a:r>
              <a:rPr kumimoji="1" lang="en" altLang="zh-CN" dirty="0"/>
              <a:t>For example, ﻿without the help of the predicted</a:t>
            </a:r>
            <a:r>
              <a:rPr kumimoji="1" lang="zh-CN" altLang="en-US" dirty="0"/>
              <a:t> </a:t>
            </a:r>
            <a:r>
              <a:rPr kumimoji="1" lang="en" altLang="zh-CN" dirty="0"/>
              <a:t>semantic concepts the retrieved sentences contain some clearly wrong semantic concepts including water and wine for the first image</a:t>
            </a:r>
            <a:r>
              <a:rPr kumimoji="1" lang="zh-CN" altLang="en-US" dirty="0"/>
              <a:t>。</a:t>
            </a:r>
            <a:r>
              <a:rPr kumimoji="1" lang="en" altLang="zh-CN" dirty="0"/>
              <a:t>And</a:t>
            </a:r>
            <a:r>
              <a:rPr kumimoji="1" lang="zh-CN" altLang="en-US" dirty="0"/>
              <a:t> </a:t>
            </a:r>
            <a:r>
              <a:rPr kumimoji="1" lang="en" altLang="zh-CN" dirty="0"/>
              <a:t>by further learning the semantic order with sentence generation, the final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</a:t>
            </a:r>
            <a:r>
              <a:rPr kumimoji="1" lang="en" altLang="zh-CN" dirty="0"/>
              <a:t> is able to associate all the related concepts and retrieve the matched sentences with all the image details</a:t>
            </a:r>
            <a:r>
              <a:rPr kumimoji="1"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321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769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419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89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56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01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063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677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748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855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096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400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40C3-CA62-AF4E-81FC-E2F8814B1EFA}" type="datetimeFigureOut">
              <a:rPr kumimoji="1" lang="zh-CN" altLang="en-US" smtClean="0"/>
              <a:t>2019/12/27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47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75048" y="5034753"/>
            <a:ext cx="150789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dirty="0"/>
              <a:t>CVPR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2018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54BDEFD-58EF-CD4D-A924-5C38CBE80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588" y="1677444"/>
            <a:ext cx="8426824" cy="28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6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9710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34010" y="1331476"/>
            <a:ext cx="10923980" cy="105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" altLang="zh-CN" sz="2200" dirty="0"/>
              <a:t>﻿</a:t>
            </a:r>
            <a:r>
              <a:rPr kumimoji="1" lang="en-US" altLang="zh-CN" sz="2200" dirty="0"/>
              <a:t>T</a:t>
            </a:r>
            <a:r>
              <a:rPr kumimoji="1" lang="en" altLang="zh-CN" sz="2200" dirty="0"/>
              <a:t>o bridge the visual-semantic discrepancy between image and sentence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﻿Enhancing the image representation</a:t>
            </a:r>
            <a:endParaRPr kumimoji="1" lang="en" altLang="zh-CN" sz="2200" dirty="0"/>
          </a:p>
        </p:txBody>
      </p:sp>
    </p:spTree>
    <p:extLst>
      <p:ext uri="{BB962C8B-B14F-4D97-AF65-F5344CB8AC3E}">
        <p14:creationId xmlns:p14="http://schemas.microsoft.com/office/powerpoint/2010/main" val="54163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9710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69710" y="1508441"/>
            <a:ext cx="11454713" cy="1563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Propose </a:t>
            </a:r>
            <a:r>
              <a:rPr kumimoji="1" lang="en" altLang="zh-CN" sz="2200" dirty="0"/>
              <a:t> a semantic-enhanced image and sentence matching model</a:t>
            </a:r>
            <a:endParaRPr kumimoji="1" lang="en-US" altLang="zh-CN" sz="22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" altLang="zh-CN" sz="2200" dirty="0"/>
              <a:t>﻿</a:t>
            </a:r>
            <a:r>
              <a:rPr kumimoji="1" lang="en-US" altLang="zh-CN" sz="2200" dirty="0"/>
              <a:t>I</a:t>
            </a:r>
            <a:r>
              <a:rPr kumimoji="1" lang="en" altLang="zh-CN" sz="2200" dirty="0" err="1"/>
              <a:t>mproving</a:t>
            </a:r>
            <a:r>
              <a:rPr kumimoji="1" lang="en" altLang="zh-CN" sz="2200" dirty="0"/>
              <a:t> the image representation by learning semantic concepts and then organizing them in a correct semantic order</a:t>
            </a:r>
          </a:p>
        </p:txBody>
      </p:sp>
    </p:spTree>
    <p:extLst>
      <p:ext uri="{BB962C8B-B14F-4D97-AF65-F5344CB8AC3E}">
        <p14:creationId xmlns:p14="http://schemas.microsoft.com/office/powerpoint/2010/main" val="180360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77671" y="1730"/>
            <a:ext cx="11190515" cy="1325563"/>
          </a:xfrm>
        </p:spPr>
        <p:txBody>
          <a:bodyPr/>
          <a:lstStyle/>
          <a:p>
            <a:r>
              <a:rPr lang="en-US" altLang="zh-CN" dirty="0"/>
              <a:t>Framework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4E5601-7A6A-954C-9C54-545B8C292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92" y="2983668"/>
            <a:ext cx="9598496" cy="338051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1976D33-1C79-5E4F-81E4-53FFAA554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311" y="101547"/>
            <a:ext cx="3478689" cy="2882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943D1D-2BD1-7541-A861-3AA795CD4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160" y="2941499"/>
            <a:ext cx="3133840" cy="49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8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77671" y="1730"/>
            <a:ext cx="11190515" cy="1325563"/>
          </a:xfrm>
        </p:spPr>
        <p:txBody>
          <a:bodyPr/>
          <a:lstStyle/>
          <a:p>
            <a:r>
              <a:rPr lang="en-US" altLang="zh-CN" dirty="0"/>
              <a:t>Framework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4E5601-7A6A-954C-9C54-545B8C292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03" y="2036093"/>
            <a:ext cx="8945006" cy="31503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9C4C50-B253-D64C-A633-2C65BDE9E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348" y="5595188"/>
            <a:ext cx="4209303" cy="3905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AD6FA2-A1E9-A948-B8E4-46351E0F1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197" y="6149161"/>
            <a:ext cx="3261285" cy="3692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00FF14-0A3E-614F-9E32-252B774FF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58" y="5822323"/>
            <a:ext cx="1848971" cy="3268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E0924DD-4436-5D49-B5DB-0BAAB3FC0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7298" y="5637313"/>
            <a:ext cx="460416" cy="2618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06681F9-1DEB-0744-8E5B-87FFC23AE4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4892" y="6149161"/>
            <a:ext cx="388485" cy="26180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5FA670C-FF50-2B44-928D-390CD147C6BF}"/>
              </a:ext>
            </a:extLst>
          </p:cNvPr>
          <p:cNvSpPr txBox="1"/>
          <p:nvPr/>
        </p:nvSpPr>
        <p:spPr>
          <a:xfrm>
            <a:off x="3750539" y="56164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=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D966904-857A-A14A-94C5-8C475EA54C02}"/>
              </a:ext>
            </a:extLst>
          </p:cNvPr>
          <p:cNvSpPr txBox="1"/>
          <p:nvPr/>
        </p:nvSpPr>
        <p:spPr>
          <a:xfrm>
            <a:off x="3750539" y="61302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=</a:t>
            </a:r>
            <a:endParaRPr kumimoji="1"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1976D33-1C79-5E4F-81E4-53FFAA554E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6107" y="79661"/>
            <a:ext cx="3264176" cy="270439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0943D1D-2BD1-7541-A861-3AA795CD4E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6750" y="2861987"/>
            <a:ext cx="26352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7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565AC3D-C5F4-A046-8057-767D1A662F35}"/>
              </a:ext>
            </a:extLst>
          </p:cNvPr>
          <p:cNvSpPr txBox="1">
            <a:spLocks/>
          </p:cNvSpPr>
          <p:nvPr/>
        </p:nvSpPr>
        <p:spPr>
          <a:xfrm>
            <a:off x="477672" y="1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Experiments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20401F-8973-F547-A3EF-77F4EB5A7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507" y="948583"/>
            <a:ext cx="6983505" cy="22458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D323CD-BF1A-D948-876F-FB5E3DD08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23" y="3429000"/>
            <a:ext cx="9888071" cy="308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2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565AC3D-C5F4-A046-8057-767D1A662F35}"/>
              </a:ext>
            </a:extLst>
          </p:cNvPr>
          <p:cNvSpPr txBox="1">
            <a:spLocks/>
          </p:cNvSpPr>
          <p:nvPr/>
        </p:nvSpPr>
        <p:spPr>
          <a:xfrm>
            <a:off x="477672" y="1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2EF5A05-DEB7-8242-8155-5C46962A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20" y="1125278"/>
            <a:ext cx="10160160" cy="54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3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565AC3D-C5F4-A046-8057-767D1A662F35}"/>
              </a:ext>
            </a:extLst>
          </p:cNvPr>
          <p:cNvSpPr txBox="1">
            <a:spLocks/>
          </p:cNvSpPr>
          <p:nvPr/>
        </p:nvSpPr>
        <p:spPr>
          <a:xfrm>
            <a:off x="477672" y="17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DD89A48-E745-4047-9DCD-1A93E85A2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2" y="1327293"/>
            <a:ext cx="11241207" cy="45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3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20756</TotalTime>
  <Words>85</Words>
  <Application>Microsoft Macintosh PowerPoint</Application>
  <PresentationFormat>宽屏</PresentationFormat>
  <Paragraphs>40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主题</vt:lpstr>
      <vt:lpstr>PowerPoint 演示文稿</vt:lpstr>
      <vt:lpstr>Motivation</vt:lpstr>
      <vt:lpstr>Contributions</vt:lpstr>
      <vt:lpstr>Framework</vt:lpstr>
      <vt:lpstr>Framework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高晨</dc:creator>
  <cp:lastModifiedBy>Microsoft Office User</cp:lastModifiedBy>
  <cp:revision>582</cp:revision>
  <dcterms:created xsi:type="dcterms:W3CDTF">2017-11-27T07:31:36Z</dcterms:created>
  <dcterms:modified xsi:type="dcterms:W3CDTF">2019-12-28T07:00:11Z</dcterms:modified>
</cp:coreProperties>
</file>