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182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871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50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65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2184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5825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1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406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23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80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0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BCC6004-90F4-22D3-41BE-6EF63FC9E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0225"/>
            <a:ext cx="12192000" cy="229844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2F79DEF-940F-65EE-5F85-E87AA5660F0C}"/>
              </a:ext>
            </a:extLst>
          </p:cNvPr>
          <p:cNvSpPr txBox="1"/>
          <p:nvPr/>
        </p:nvSpPr>
        <p:spPr>
          <a:xfrm>
            <a:off x="3502918" y="3869904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IEEE Transactions on Image Processing 2022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73574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AB041098-21BC-B5E6-74A7-1FD357F601C1}"/>
              </a:ext>
            </a:extLst>
          </p:cNvPr>
          <p:cNvSpPr txBox="1"/>
          <p:nvPr/>
        </p:nvSpPr>
        <p:spPr>
          <a:xfrm>
            <a:off x="237402" y="1476156"/>
            <a:ext cx="537278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effectLst/>
                <a:latin typeface="NimbusRomNo9L-Medi"/>
              </a:rPr>
              <a:t>1224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Medi"/>
              </a:rPr>
              <a:t> visible and thermal infrared video pairs with more than </a:t>
            </a:r>
            <a:r>
              <a:rPr lang="en-US" altLang="zh-CN" sz="2000" dirty="0">
                <a:solidFill>
                  <a:srgbClr val="FF0000"/>
                </a:solidFill>
                <a:effectLst/>
                <a:latin typeface="NimbusRomNo9L-Medi"/>
              </a:rPr>
              <a:t>730K </a:t>
            </a:r>
            <a:r>
              <a:rPr lang="en-US" altLang="zh-CN" sz="2000" dirty="0">
                <a:solidFill>
                  <a:srgbClr val="000000"/>
                </a:solidFill>
                <a:effectLst/>
                <a:latin typeface="NimbusRomNo9L-Medi"/>
              </a:rPr>
              <a:t>frame pairs in total. Each frame pair is spatially aligned and manually annotated with a bounding box, making the dataset well and densely annotated.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183BE31-26A5-0859-F68F-EC1F67D0F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03" y="3678198"/>
            <a:ext cx="8917682" cy="309304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14D69B5-16E2-0BA5-7800-43FB386060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0186" y="30091"/>
            <a:ext cx="6484625" cy="4195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22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05162106-ABC9-8313-3A80-19E91F1EC851}"/>
              </a:ext>
            </a:extLst>
          </p:cNvPr>
          <p:cNvSpPr txBox="1"/>
          <p:nvPr/>
        </p:nvSpPr>
        <p:spPr>
          <a:xfrm>
            <a:off x="863751" y="1404307"/>
            <a:ext cx="89044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effectLst/>
                <a:latin typeface="NimbusRomNo9L-Regu"/>
              </a:rPr>
              <a:t>several issues are remained in development and assessment of RGBT</a:t>
            </a:r>
            <a:endParaRPr lang="zh-CN" altLang="en-US" sz="20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0ABB762-BC02-5725-A6E0-37B800ECCC1A}"/>
              </a:ext>
            </a:extLst>
          </p:cNvPr>
          <p:cNvSpPr txBox="1"/>
          <p:nvPr/>
        </p:nvSpPr>
        <p:spPr>
          <a:xfrm>
            <a:off x="863751" y="718483"/>
            <a:ext cx="3126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/>
              <a:t>Motivation:</a:t>
            </a:r>
            <a:endParaRPr lang="zh-CN" altLang="en-US" sz="28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132432D-B64A-D3D7-DD10-8BC815C14599}"/>
              </a:ext>
            </a:extLst>
          </p:cNvPr>
          <p:cNvSpPr txBox="1"/>
          <p:nvPr/>
        </p:nvSpPr>
        <p:spPr>
          <a:xfrm>
            <a:off x="821316" y="2102572"/>
            <a:ext cx="1009672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0000"/>
                </a:solidFill>
                <a:effectLst/>
                <a:latin typeface="NimbusRomNo9L-Medi"/>
              </a:rPr>
              <a:t>1.Lack of a large-scale dataset</a:t>
            </a:r>
          </a:p>
          <a:p>
            <a:endParaRPr lang="en-US" altLang="zh-CN" sz="2400" dirty="0">
              <a:solidFill>
                <a:srgbClr val="000000"/>
              </a:solidFill>
              <a:effectLst/>
              <a:latin typeface="NimbusRomNo9L-Medi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NimbusRomNo9L-Medi"/>
              </a:rPr>
              <a:t>2.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NimbusRomNo9L-Medi"/>
              </a:rPr>
              <a:t> Single imaging platform</a:t>
            </a:r>
          </a:p>
          <a:p>
            <a:endParaRPr lang="en-US" altLang="zh-CN" sz="2400" dirty="0">
              <a:solidFill>
                <a:srgbClr val="000000"/>
              </a:solidFill>
              <a:effectLst/>
              <a:latin typeface="NimbusRomNo9L-Medi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NimbusRomNo9L-Medi"/>
              </a:rPr>
              <a:t>3.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NimbusRomNo9L-Medi"/>
              </a:rPr>
              <a:t> Limited number of scenes and categories</a:t>
            </a:r>
          </a:p>
          <a:p>
            <a:endParaRPr lang="en-US" altLang="zh-CN" sz="2400" dirty="0">
              <a:solidFill>
                <a:srgbClr val="000000"/>
              </a:solidFill>
              <a:latin typeface="NimbusRomNo9L-Medi"/>
            </a:endParaRPr>
          </a:p>
          <a:p>
            <a:r>
              <a:rPr lang="en-US" altLang="zh-CN" sz="2400" dirty="0">
                <a:solidFill>
                  <a:srgbClr val="000000"/>
                </a:solidFill>
                <a:latin typeface="NimbusRomNo9L-Medi"/>
              </a:rPr>
              <a:t>4.</a:t>
            </a:r>
            <a:r>
              <a:rPr lang="en-US" altLang="zh-CN" sz="2400" dirty="0">
                <a:solidFill>
                  <a:srgbClr val="000000"/>
                </a:solidFill>
                <a:effectLst/>
                <a:latin typeface="NimbusRomNo9L-Medi"/>
              </a:rPr>
              <a:t> Missing some real-world challenges</a:t>
            </a:r>
          </a:p>
          <a:p>
            <a:pPr lvl="1"/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hyaline occlusion, frame lost, high illumination, abrupt illumination variation, out of 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000000"/>
                </a:solidFill>
                <a:effectLst/>
                <a:latin typeface="NimbusRomNo9L-Regu"/>
              </a:rPr>
              <a:t>view, similar appearance and aspect ratio change.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2FBFE9-BEEB-410D-9049-41EBCC183C14}"/>
              </a:ext>
            </a:extLst>
          </p:cNvPr>
          <p:cNvSpPr txBox="1"/>
          <p:nvPr/>
        </p:nvSpPr>
        <p:spPr>
          <a:xfrm>
            <a:off x="4801970" y="2203621"/>
            <a:ext cx="728782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Multi-Modal Fusion for End-to-End RGB-T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Medi"/>
              </a:rPr>
              <a:t>Tracking: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use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pix2pix to transfer the selected RGB videos in GOT- 10k to synthetic TIR videos, along with the labels.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1456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C8CBFC25-B7C3-2284-58B6-6C9AB730F5DC}"/>
              </a:ext>
            </a:extLst>
          </p:cNvPr>
          <p:cNvSpPr txBox="1"/>
          <p:nvPr/>
        </p:nvSpPr>
        <p:spPr>
          <a:xfrm>
            <a:off x="1175849" y="1405951"/>
            <a:ext cx="609691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i="1" dirty="0">
                <a:solidFill>
                  <a:srgbClr val="000000"/>
                </a:solidFill>
                <a:effectLst/>
                <a:latin typeface="NimbusRomNo9L-ReguItal"/>
              </a:rPr>
              <a:t>A. Multi-platform Imaging Setup</a:t>
            </a:r>
            <a:endParaRPr lang="zh-CN" altLang="en-US" sz="2000" b="1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4FBFD89-5557-4DF9-734F-9BE0892DF284}"/>
              </a:ext>
            </a:extLst>
          </p:cNvPr>
          <p:cNvSpPr txBox="1"/>
          <p:nvPr/>
        </p:nvSpPr>
        <p:spPr>
          <a:xfrm>
            <a:off x="1175849" y="2306841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i="1" dirty="0">
                <a:solidFill>
                  <a:srgbClr val="000000"/>
                </a:solidFill>
                <a:effectLst/>
                <a:latin typeface="NimbusRomNo9L-ReguItal"/>
              </a:rPr>
              <a:t>B. Multi-modal Alignment</a:t>
            </a:r>
            <a:endParaRPr lang="zh-CN" altLang="en-US" b="1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5FEBECF-36C4-08D8-CFAE-111ADC270F52}"/>
              </a:ext>
            </a:extLst>
          </p:cNvPr>
          <p:cNvSpPr txBox="1"/>
          <p:nvPr/>
        </p:nvSpPr>
        <p:spPr>
          <a:xfrm>
            <a:off x="1947888" y="1816610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multiple types of imaging platforms and same frame rate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DC1555D-E030-8FCA-EF31-48E72DF85E54}"/>
              </a:ext>
            </a:extLst>
          </p:cNvPr>
          <p:cNvSpPr txBox="1"/>
          <p:nvPr/>
        </p:nvSpPr>
        <p:spPr>
          <a:xfrm>
            <a:off x="1779519" y="2754150"/>
            <a:ext cx="8109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keep the thermal infrared image unchanged, apply 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the </a:t>
            </a:r>
            <a:r>
              <a:rPr lang="en-US" altLang="zh-CN" sz="1800" dirty="0" err="1">
                <a:solidFill>
                  <a:srgbClr val="FF0000"/>
                </a:solidFill>
                <a:effectLst/>
                <a:latin typeface="NimbusRomNo9L-Regu"/>
              </a:rPr>
              <a:t>homography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 parameters(</a:t>
            </a:r>
            <a:r>
              <a:rPr lang="zh-CN" altLang="en-US" sz="1800" dirty="0">
                <a:solidFill>
                  <a:srgbClr val="FF0000"/>
                </a:solidFill>
                <a:effectLst/>
                <a:latin typeface="NimbusRomNo9L-Regu"/>
              </a:rPr>
              <a:t>单应性参数</a:t>
            </a:r>
            <a:r>
              <a:rPr lang="en-US" altLang="zh-CN" sz="1800" dirty="0">
                <a:solidFill>
                  <a:srgbClr val="FF0000"/>
                </a:solidFill>
                <a:effectLst/>
                <a:latin typeface="NimbusRomNo9L-Regu"/>
              </a:rPr>
              <a:t>)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on the visible one to transform it into the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</a:rPr>
              <a:t>unifified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 coordinate system with the thermal infrared image.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D5DD927-2D2D-48E5-9D47-5A55755E80F4}"/>
              </a:ext>
            </a:extLst>
          </p:cNvPr>
          <p:cNvSpPr txBox="1"/>
          <p:nvPr/>
        </p:nvSpPr>
        <p:spPr>
          <a:xfrm>
            <a:off x="1340113" y="4288611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1" dirty="0">
                <a:solidFill>
                  <a:srgbClr val="000000"/>
                </a:solidFill>
                <a:latin typeface="NimbusRomNo9L-ReguItal"/>
              </a:rPr>
              <a:t>D. Data Statistics</a:t>
            </a:r>
            <a:endParaRPr lang="zh-CN" altLang="en-US" b="1" i="1" dirty="0">
              <a:solidFill>
                <a:srgbClr val="000000"/>
              </a:solidFill>
              <a:latin typeface="NimbusRomNo9L-ReguIt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27E4474-D9FB-8C3B-5762-38E501E15A87}"/>
              </a:ext>
            </a:extLst>
          </p:cNvPr>
          <p:cNvSpPr txBox="1"/>
          <p:nvPr/>
        </p:nvSpPr>
        <p:spPr>
          <a:xfrm>
            <a:off x="1340113" y="3761730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b="1" i="1">
                <a:solidFill>
                  <a:srgbClr val="000000"/>
                </a:solidFill>
                <a:effectLst/>
                <a:latin typeface="NimbusRomNo9L-ReguItal"/>
              </a:defRPr>
            </a:lvl1pPr>
          </a:lstStyle>
          <a:p>
            <a:r>
              <a:rPr lang="en-US" altLang="zh-CN" dirty="0"/>
              <a:t>C. Annotation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C377944-C4D7-7080-75F9-18938534C9F7}"/>
              </a:ext>
            </a:extLst>
          </p:cNvPr>
          <p:cNvSpPr txBox="1"/>
          <p:nvPr/>
        </p:nvSpPr>
        <p:spPr>
          <a:xfrm>
            <a:off x="2095725" y="4657517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Scene 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Medi"/>
              </a:rPr>
              <a:t>type:</a:t>
            </a:r>
            <a:r>
              <a:rPr lang="en-US" altLang="zh-CN" sz="1800" dirty="0" err="1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more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 than 20 scenes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90F120F-8724-FC41-30B6-58F145879E2A}"/>
              </a:ext>
            </a:extLst>
          </p:cNvPr>
          <p:cNvSpPr txBox="1"/>
          <p:nvPr/>
        </p:nvSpPr>
        <p:spPr>
          <a:xfrm>
            <a:off x="2095724" y="5070198"/>
            <a:ext cx="82638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Object category: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 32 types of target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objects,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  <a:ea typeface="宋体" panose="02010600030101010101" pitchFamily="2" charset="-122"/>
              </a:rPr>
              <a:t> long tail distribution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62E83ED-D1C2-081A-CB38-C4ACD043A039}"/>
              </a:ext>
            </a:extLst>
          </p:cNvPr>
          <p:cNvSpPr txBox="1"/>
          <p:nvPr/>
        </p:nvSpPr>
        <p:spPr>
          <a:xfrm>
            <a:off x="2095725" y="5503117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Challenge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:19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3951CA3-568E-214F-6E7B-7578B87E4CA7}"/>
              </a:ext>
            </a:extLst>
          </p:cNvPr>
          <p:cNvSpPr txBox="1"/>
          <p:nvPr/>
        </p:nvSpPr>
        <p:spPr>
          <a:xfrm>
            <a:off x="761086" y="754718"/>
            <a:ext cx="3055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Details:</a:t>
            </a:r>
            <a:endParaRPr lang="zh-CN" altLang="en-US" sz="2400" b="1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C03B375-81B7-E512-A0B6-418D7B670B8E}"/>
              </a:ext>
            </a:extLst>
          </p:cNvPr>
          <p:cNvSpPr txBox="1"/>
          <p:nvPr/>
        </p:nvSpPr>
        <p:spPr>
          <a:xfrm>
            <a:off x="2945791" y="3927328"/>
            <a:ext cx="3460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Modality shared annotation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9856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FD512BC-84FF-3AA1-01EC-526FB5D50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334" y="815841"/>
            <a:ext cx="6867307" cy="5524043"/>
          </a:xfrm>
          <a:prstGeom prst="rect">
            <a:avLst/>
          </a:prstGeom>
        </p:spPr>
      </p:pic>
      <p:sp>
        <p:nvSpPr>
          <p:cNvPr id="2" name="矩形: 圆角 1">
            <a:extLst>
              <a:ext uri="{FF2B5EF4-FFF2-40B4-BE49-F238E27FC236}">
                <a16:creationId xmlns:a16="http://schemas.microsoft.com/office/drawing/2014/main" id="{4C0E2BEB-F5F5-8FEE-887C-728829124D1A}"/>
              </a:ext>
            </a:extLst>
          </p:cNvPr>
          <p:cNvSpPr/>
          <p:nvPr/>
        </p:nvSpPr>
        <p:spPr>
          <a:xfrm>
            <a:off x="2567986" y="1806898"/>
            <a:ext cx="5026462" cy="153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67426504-B3BA-6C3A-1888-14602CFC1C7F}"/>
              </a:ext>
            </a:extLst>
          </p:cNvPr>
          <p:cNvSpPr/>
          <p:nvPr/>
        </p:nvSpPr>
        <p:spPr>
          <a:xfrm>
            <a:off x="2567986" y="4981746"/>
            <a:ext cx="5026462" cy="153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A5C99788-E6FE-9599-651A-AB8C9CEF0F64}"/>
              </a:ext>
            </a:extLst>
          </p:cNvPr>
          <p:cNvSpPr/>
          <p:nvPr/>
        </p:nvSpPr>
        <p:spPr>
          <a:xfrm>
            <a:off x="2567076" y="1970248"/>
            <a:ext cx="5026462" cy="15331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F6D02AA-D8CC-1B9D-9456-C07721323507}"/>
              </a:ext>
            </a:extLst>
          </p:cNvPr>
          <p:cNvSpPr/>
          <p:nvPr/>
        </p:nvSpPr>
        <p:spPr>
          <a:xfrm>
            <a:off x="2577119" y="2336185"/>
            <a:ext cx="5241821" cy="341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5BBB6F11-C8CA-66CA-5F01-B6AB377386C5}"/>
              </a:ext>
            </a:extLst>
          </p:cNvPr>
          <p:cNvSpPr/>
          <p:nvPr/>
        </p:nvSpPr>
        <p:spPr>
          <a:xfrm>
            <a:off x="2583501" y="2677496"/>
            <a:ext cx="5026462" cy="3759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DEC070B4-9650-86BC-2784-10A2D539CEB8}"/>
              </a:ext>
            </a:extLst>
          </p:cNvPr>
          <p:cNvSpPr/>
          <p:nvPr/>
        </p:nvSpPr>
        <p:spPr>
          <a:xfrm>
            <a:off x="2583501" y="3752964"/>
            <a:ext cx="5323048" cy="34131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D141D5F0-69FD-F905-E301-BB3536FFE330}"/>
              </a:ext>
            </a:extLst>
          </p:cNvPr>
          <p:cNvSpPr/>
          <p:nvPr/>
        </p:nvSpPr>
        <p:spPr>
          <a:xfrm>
            <a:off x="2567075" y="5819959"/>
            <a:ext cx="5339473" cy="41110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21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FBFCC14-0CCA-DC5D-7929-C18C922F8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837"/>
            <a:ext cx="12192000" cy="63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E0363545-E113-4178-087B-FA6611A6B8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69" y="1036479"/>
            <a:ext cx="11481862" cy="338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0655F0B7-13BA-5BE0-D5B9-F63593413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3027" y="240921"/>
            <a:ext cx="6614143" cy="544801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49C2125-2AE6-EA8D-5653-1B98EA6A4E5D}"/>
              </a:ext>
            </a:extLst>
          </p:cNvPr>
          <p:cNvSpPr txBox="1"/>
          <p:nvPr/>
        </p:nvSpPr>
        <p:spPr>
          <a:xfrm>
            <a:off x="733710" y="635153"/>
            <a:ext cx="24146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Experiments:</a:t>
            </a:r>
            <a:endParaRPr lang="zh-CN" altLang="en-US" sz="24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59CA30F-06AC-9EFC-C21A-9DEEFF231AB8}"/>
              </a:ext>
            </a:extLst>
          </p:cNvPr>
          <p:cNvSpPr txBox="1"/>
          <p:nvPr/>
        </p:nvSpPr>
        <p:spPr>
          <a:xfrm>
            <a:off x="733710" y="3097124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ReguItal"/>
              </a:rPr>
              <a:t>A. Overall Evaluation Results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929F2ED-6D61-1383-FBFE-244B53FB7BEB}"/>
              </a:ext>
            </a:extLst>
          </p:cNvPr>
          <p:cNvSpPr txBox="1"/>
          <p:nvPr/>
        </p:nvSpPr>
        <p:spPr>
          <a:xfrm>
            <a:off x="1589350" y="1887970"/>
            <a:ext cx="6096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Precision rate (PR)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.</a:t>
            </a:r>
            <a:r>
              <a:rPr lang="en-US" altLang="zh-CN" sz="800" dirty="0">
                <a:solidFill>
                  <a:srgbClr val="000000"/>
                </a:solidFill>
                <a:effectLst/>
                <a:latin typeface="CMSY7"/>
              </a:rPr>
              <a:t>•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Normalized precision rate (NPR)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.</a:t>
            </a:r>
            <a:r>
              <a:rPr lang="en-US" altLang="zh-CN" sz="800" dirty="0">
                <a:solidFill>
                  <a:srgbClr val="000000"/>
                </a:solidFill>
                <a:effectLst/>
                <a:latin typeface="CMSY7"/>
              </a:rPr>
              <a:t> </a:t>
            </a:r>
            <a:endParaRPr lang="en-US" altLang="zh-CN" dirty="0"/>
          </a:p>
          <a:p>
            <a:r>
              <a:rPr lang="en-US" altLang="zh-CN" sz="1800" dirty="0">
                <a:solidFill>
                  <a:srgbClr val="000000"/>
                </a:solidFill>
                <a:effectLst/>
                <a:latin typeface="NimbusRomNo9L-Medi"/>
              </a:rPr>
              <a:t>Success rate (SR)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NimbusRomNo9L-Regu"/>
              </a:rPr>
              <a:t>. 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7879F0B-0A25-A541-F374-A7B333DB8417}"/>
              </a:ext>
            </a:extLst>
          </p:cNvPr>
          <p:cNvSpPr txBox="1"/>
          <p:nvPr/>
        </p:nvSpPr>
        <p:spPr>
          <a:xfrm>
            <a:off x="1121098" y="1539285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rgbClr val="FF0000"/>
                </a:solidFill>
                <a:effectLst/>
                <a:latin typeface="NimbusRomNo9L-ReguItal"/>
              </a:rPr>
              <a:t>Evaluation Metrics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91F0C30-E693-9476-0FC7-C1F3ECB13971}"/>
              </a:ext>
            </a:extLst>
          </p:cNvPr>
          <p:cNvSpPr txBox="1"/>
          <p:nvPr/>
        </p:nvSpPr>
        <p:spPr>
          <a:xfrm>
            <a:off x="733710" y="3596100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i="1">
                <a:solidFill>
                  <a:srgbClr val="000000"/>
                </a:solidFill>
                <a:effectLst/>
                <a:latin typeface="NimbusRomNo9L-ReguItal"/>
              </a:defRPr>
            </a:lvl1pPr>
          </a:lstStyle>
          <a:p>
            <a:r>
              <a:rPr lang="en-US" altLang="zh-CN" dirty="0"/>
              <a:t>B. Challenge-based Evaluation Results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F8CA3BF-1890-F3E7-EE30-F20221D64AC7}"/>
              </a:ext>
            </a:extLst>
          </p:cNvPr>
          <p:cNvSpPr txBox="1"/>
          <p:nvPr/>
        </p:nvSpPr>
        <p:spPr>
          <a:xfrm>
            <a:off x="733710" y="3999807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ReguItal"/>
              </a:rPr>
              <a:t>C. Qualitative Evaluation 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049DDF4-6F13-CF5F-850A-635A8305CDD6}"/>
              </a:ext>
            </a:extLst>
          </p:cNvPr>
          <p:cNvSpPr txBox="1"/>
          <p:nvPr/>
        </p:nvSpPr>
        <p:spPr>
          <a:xfrm>
            <a:off x="733710" y="4453870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ReguItal"/>
              </a:rPr>
              <a:t>D. Retraining Experiment on </a:t>
            </a:r>
            <a:r>
              <a:rPr lang="en-US" altLang="zh-CN" sz="1800" i="1" dirty="0" err="1">
                <a:solidFill>
                  <a:srgbClr val="000000"/>
                </a:solidFill>
                <a:effectLst/>
                <a:latin typeface="NimbusRomNo9L-ReguItal"/>
              </a:rPr>
              <a:t>LasHeR</a:t>
            </a:r>
            <a:r>
              <a:rPr lang="en-US" altLang="zh-CN" sz="1800" i="1" dirty="0">
                <a:solidFill>
                  <a:srgbClr val="000000"/>
                </a:solidFill>
                <a:effectLst/>
                <a:latin typeface="NimbusRomNo9L-ReguItal"/>
              </a:rPr>
              <a:t> 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19281ED-2F73-1A47-A956-5EC58662EFDC}"/>
              </a:ext>
            </a:extLst>
          </p:cNvPr>
          <p:cNvSpPr txBox="1"/>
          <p:nvPr/>
        </p:nvSpPr>
        <p:spPr>
          <a:xfrm>
            <a:off x="733710" y="4935647"/>
            <a:ext cx="60969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i="1" dirty="0"/>
              <a:t>E. Evaluation of RGB Trackers on </a:t>
            </a:r>
            <a:r>
              <a:rPr lang="en-US" altLang="zh-CN" i="1" dirty="0" err="1"/>
              <a:t>LasHeR</a:t>
            </a:r>
            <a:endParaRPr lang="zh-CN" altLang="en-US" i="1" dirty="0"/>
          </a:p>
        </p:txBody>
      </p:sp>
    </p:spTree>
    <p:extLst>
      <p:ext uri="{BB962C8B-B14F-4D97-AF65-F5344CB8AC3E}">
        <p14:creationId xmlns:p14="http://schemas.microsoft.com/office/powerpoint/2010/main" val="3508244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269</Words>
  <Application>Microsoft Office PowerPoint</Application>
  <PresentationFormat>宽屏</PresentationFormat>
  <Paragraphs>35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CMSY7</vt:lpstr>
      <vt:lpstr>NimbusRomNo9L-Medi</vt:lpstr>
      <vt:lpstr>NimbusRomNo9L-Regu</vt:lpstr>
      <vt:lpstr>NimbusRomNo9L-ReguItal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pfg</dc:creator>
  <cp:lastModifiedBy>p fg</cp:lastModifiedBy>
  <cp:revision>7</cp:revision>
  <dcterms:created xsi:type="dcterms:W3CDTF">2022-05-15T13:34:22Z</dcterms:created>
  <dcterms:modified xsi:type="dcterms:W3CDTF">2022-05-16T06:52:58Z</dcterms:modified>
</cp:coreProperties>
</file>