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3535" y="1747520"/>
            <a:ext cx="11504930" cy="33623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Mathod:Training Loss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4195"/>
            <a:ext cx="10515600" cy="4607560"/>
          </a:xfrm>
        </p:spPr>
        <p:txBody>
          <a:bodyPr>
            <a:normAutofit/>
          </a:bodyPr>
          <a:p>
            <a:r>
              <a:rPr lang="en-US" altLang="en-US"/>
              <a:t>Triplet-Softmax loss: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4455" y="2275840"/>
            <a:ext cx="9045575" cy="368490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Mathod:Training Loss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4195"/>
            <a:ext cx="10515600" cy="4607560"/>
          </a:xfrm>
        </p:spPr>
        <p:txBody>
          <a:bodyPr>
            <a:normAutofit/>
          </a:bodyPr>
          <a:p>
            <a:r>
              <a:rPr lang="en-US" altLang="en-US"/>
              <a:t>Visual Consistency loss: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目的:为了进一步提高”可判别”性质</a:t>
            </a:r>
            <a:endParaRPr lang="en-US" altLang="en-US"/>
          </a:p>
          <a:p>
            <a:r>
              <a:rPr lang="en-US" altLang="en-US"/>
              <a:t>思想:同一个类别的视觉特征”拉”近, 不同类别的视觉特征”推”远</a:t>
            </a:r>
            <a:endParaRPr lang="en-US" altLang="en-US"/>
          </a:p>
          <a:p>
            <a:r>
              <a:rPr lang="en-US" altLang="en-US"/>
              <a:t>做法:以x_i为中心,C(i)是和x_i同一个类别的positive ROIs:</a:t>
            </a:r>
            <a:endParaRPr lang="en-US" altLang="en-US"/>
          </a:p>
          <a:p>
            <a:pPr lvl="1"/>
            <a:r>
              <a:rPr lang="en-US" altLang="en-US"/>
              <a:t>要求和x_i与其所有同类别的ROIS的最小的相似度,要比和所有其他不同类别的ROIS的相似度都要大至少m.</a:t>
            </a:r>
            <a:endParaRPr lang="en-US" altLang="en-US"/>
          </a:p>
          <a:p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5385" y="2477135"/>
            <a:ext cx="6390640" cy="13430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Mathod:Training Loss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7915" y="2816860"/>
            <a:ext cx="9996170" cy="12242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数据库介绍:VG80k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/>
              <a:t>原始:</a:t>
            </a:r>
            <a:endParaRPr lang="en-US"/>
          </a:p>
          <a:p>
            <a:pPr lvl="1"/>
            <a:r>
              <a:rPr lang="en-US"/>
              <a:t>108, 077 images</a:t>
            </a:r>
            <a:endParaRPr lang="en-US"/>
          </a:p>
          <a:p>
            <a:pPr lvl="1"/>
            <a:r>
              <a:rPr lang="en-US"/>
              <a:t>21 relationships on average per image</a:t>
            </a:r>
            <a:endParaRPr lang="en-US"/>
          </a:p>
          <a:p>
            <a:pPr lvl="1"/>
            <a:r>
              <a:rPr lang="en-US"/>
              <a:t>103, 077 training images and 5, 000 testing images</a:t>
            </a:r>
            <a:endParaRPr lang="en-US"/>
          </a:p>
          <a:p>
            <a:pPr lvl="0"/>
            <a:r>
              <a:rPr lang="en-US" altLang="en-US" sz="2800"/>
              <a:t>进行适当的清洗:</a:t>
            </a:r>
            <a:endParaRPr lang="en-US" altLang="en-US" sz="2800"/>
          </a:p>
          <a:p>
            <a:pPr lvl="1"/>
            <a:r>
              <a:rPr lang="en-US"/>
              <a:t>99, 961 training images and 4, 871 testing images</a:t>
            </a:r>
            <a:endParaRPr lang="en-US"/>
          </a:p>
          <a:p>
            <a:pPr lvl="1"/>
            <a:r>
              <a:rPr lang="en-US"/>
              <a:t>with 53, 304 object categories and 29, 086 relation categories</a:t>
            </a:r>
            <a:endParaRPr lang="en-US"/>
          </a:p>
          <a:p>
            <a:pPr lvl="1"/>
            <a:r>
              <a:rPr lang="en-US"/>
              <a:t>training set into 97, 961 training and 2, 000 validation images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205" y="965835"/>
            <a:ext cx="11958955" cy="492633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" y="66040"/>
            <a:ext cx="12141200" cy="38360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50" y="3995420"/>
            <a:ext cx="8419465" cy="28200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2大挑战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en-US" altLang="en-US"/>
              <a:t>长尾分布</a:t>
            </a:r>
            <a:endParaRPr lang="en-US" altLang="en-US"/>
          </a:p>
          <a:p>
            <a:pPr marL="514350" indent="-514350">
              <a:buAutoNum type="arabicPeriod"/>
            </a:pPr>
            <a:r>
              <a:rPr lang="en-US" altLang="en-US"/>
              <a:t>物体类别是有语义关联的,这些连接会变得更加微妙</a:t>
            </a:r>
            <a:endParaRPr lang="en-US" altLang="en-US"/>
          </a:p>
          <a:p>
            <a:pPr marL="971550" lvl="1" indent="-514350">
              <a:buAutoNum type="arabicPeriod"/>
            </a:pPr>
            <a:r>
              <a:rPr lang="en-US" altLang="en-US"/>
              <a:t>“person ride horse”和“person ride elephant”相似均属于人骑动物.</a:t>
            </a:r>
            <a:endParaRPr lang="en-US" altLang="en-US"/>
          </a:p>
          <a:p>
            <a:pPr marL="971550" lvl="1" indent="-514350">
              <a:buAutoNum type="arabicPeriod"/>
            </a:pPr>
            <a:r>
              <a:rPr lang="en-US" altLang="en-US"/>
              <a:t>“person carry bike”和“person ride bike”则虽有一样主宾但含义差别大</a:t>
            </a:r>
            <a:endParaRPr lang="en-US" altLang="en-US"/>
          </a:p>
          <a:p>
            <a:pPr marL="971550" lvl="1" indent="-514350">
              <a:buAutoNum type="arabicPeriod"/>
            </a:pPr>
            <a:r>
              <a:rPr lang="en-US" altLang="en-US"/>
              <a:t>模型能够利用这种语义连接至关重要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重点突破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/>
              <a:t>task:大规模关系检测</a:t>
            </a:r>
            <a:endParaRPr lang="en-US" altLang="en-US"/>
          </a:p>
          <a:p>
            <a:r>
              <a:rPr lang="en-US" altLang="en-US"/>
              <a:t>核心思想:让频率低的三元组能 “用到” 高频率三元组中学到知识</a:t>
            </a:r>
            <a:endParaRPr lang="en-US" altLang="en-US"/>
          </a:p>
          <a:p>
            <a:r>
              <a:rPr lang="en-US" altLang="en-US"/>
              <a:t>方法:develop a scalable approach that is semantically-guided and a loss that enables discriminative learning</a:t>
            </a:r>
            <a:endParaRPr lang="en-US" altLang="en-US"/>
          </a:p>
          <a:p>
            <a:pPr lvl="1"/>
            <a:r>
              <a:rPr lang="en-US" altLang="en-US"/>
              <a:t>把物体和关系编码进</a:t>
            </a:r>
            <a:r>
              <a:rPr lang="en-US" altLang="en-US">
                <a:solidFill>
                  <a:srgbClr val="FF0000"/>
                </a:solidFill>
              </a:rPr>
              <a:t>连续的空间</a:t>
            </a:r>
            <a:r>
              <a:rPr lang="en-US" altLang="en-US"/>
              <a:t> 而不是 </a:t>
            </a:r>
            <a:r>
              <a:rPr lang="en-US" altLang="en-US">
                <a:solidFill>
                  <a:srgbClr val="FF0000"/>
                </a:solidFill>
              </a:rPr>
              <a:t>离散的标签</a:t>
            </a:r>
            <a:endParaRPr lang="en-US" altLang="en-US">
              <a:solidFill>
                <a:srgbClr val="FF0000"/>
              </a:solidFill>
            </a:endParaRPr>
          </a:p>
          <a:p>
            <a:pPr lvl="2"/>
            <a:r>
              <a:rPr lang="en-US" altLang="en-US">
                <a:solidFill>
                  <a:srgbClr val="FF0000"/>
                </a:solidFill>
              </a:rPr>
              <a:t>目的:使得知识能够从</a:t>
            </a:r>
            <a:r>
              <a:rPr lang="en-US" altLang="en-US" b="1">
                <a:solidFill>
                  <a:srgbClr val="FF0000"/>
                </a:solidFill>
              </a:rPr>
              <a:t>高频的类别</a:t>
            </a:r>
            <a:r>
              <a:rPr lang="en-US" altLang="en-US">
                <a:solidFill>
                  <a:srgbClr val="FF0000"/>
                </a:solidFill>
              </a:rPr>
              <a:t>迁移到</a:t>
            </a:r>
            <a:r>
              <a:rPr lang="en-US" altLang="en-US" b="1">
                <a:solidFill>
                  <a:srgbClr val="FF0000"/>
                </a:solidFill>
              </a:rPr>
              <a:t>低频的类别</a:t>
            </a:r>
            <a:endParaRPr lang="en-US" altLang="en-US" b="1">
              <a:solidFill>
                <a:srgbClr val="FF0000"/>
              </a:solidFill>
            </a:endParaRPr>
          </a:p>
          <a:p>
            <a:pPr lvl="1"/>
            <a:r>
              <a:rPr lang="en-US" altLang="en-US">
                <a:solidFill>
                  <a:schemeClr val="tx1"/>
                </a:solidFill>
              </a:rPr>
              <a:t>为此提出了 </a:t>
            </a:r>
            <a:r>
              <a:rPr lang="en-US" altLang="en-US" b="1">
                <a:solidFill>
                  <a:schemeClr val="tx1"/>
                </a:solidFill>
              </a:rPr>
              <a:t>triplet-softmax loss:</a:t>
            </a:r>
            <a:endParaRPr lang="en-US" altLang="en-US" b="1">
              <a:solidFill>
                <a:schemeClr val="tx1"/>
              </a:solidFill>
            </a:endParaRPr>
          </a:p>
          <a:p>
            <a:pPr lvl="2"/>
            <a:r>
              <a:rPr lang="en-US" altLang="en-US" b="1">
                <a:solidFill>
                  <a:schemeClr val="tx1"/>
                </a:solidFill>
              </a:rPr>
              <a:t>性质: 让知识能在连续空间中迁移 且 保留可判别的性质</a:t>
            </a:r>
            <a:endParaRPr lang="en-US" altLang="en-US" b="1">
              <a:solidFill>
                <a:schemeClr val="tx1"/>
              </a:solidFill>
            </a:endParaRPr>
          </a:p>
          <a:p>
            <a:pPr lvl="2"/>
            <a:r>
              <a:rPr lang="en-US" altLang="en-US">
                <a:solidFill>
                  <a:schemeClr val="tx1"/>
                </a:solidFill>
              </a:rPr>
              <a:t>multi-class logistic loss 前者不行</a:t>
            </a:r>
            <a:endParaRPr lang="en-US" altLang="en-US">
              <a:solidFill>
                <a:schemeClr val="tx1"/>
              </a:solidFill>
            </a:endParaRPr>
          </a:p>
          <a:p>
            <a:pPr lvl="2"/>
            <a:r>
              <a:rPr lang="en-US" altLang="en-US">
                <a:solidFill>
                  <a:schemeClr val="tx1"/>
                </a:solidFill>
              </a:rPr>
              <a:t>triplet loss 后者不行</a:t>
            </a: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Method</a:t>
            </a:r>
            <a:r>
              <a:rPr lang="en-US" altLang="en-US"/>
              <a:t>:framework-preview</a:t>
            </a:r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20850" y="1235075"/>
            <a:ext cx="8990330" cy="56019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Method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en-US" altLang="en-US"/>
              <a:t>双路pipeline:分别把图像和标签映射到同一个空间</a:t>
            </a:r>
            <a:endParaRPr lang="en-US" altLang="en-US"/>
          </a:p>
          <a:p>
            <a:pPr marL="514350" indent="-514350">
              <a:buAutoNum type="arabicPeriod"/>
            </a:pPr>
            <a:r>
              <a:rPr lang="en-US" altLang="en-US"/>
              <a:t>采用新的loss:在大规模词汇长场景下,此loss比softmax和triplet都好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Mathod:Visual Module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/>
              <a:t>谓词依赖于主宾,主宾独立于谓词</a:t>
            </a:r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465" y="2552065"/>
            <a:ext cx="12160885" cy="32296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Mathod:Semantic Module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Mathod:Training Loss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4195"/>
            <a:ext cx="10515600" cy="4607560"/>
          </a:xfrm>
        </p:spPr>
        <p:txBody>
          <a:bodyPr>
            <a:normAutofit fontScale="90000"/>
          </a:bodyPr>
          <a:p>
            <a:r>
              <a:rPr lang="en-US" altLang="en-US"/>
              <a:t>传统triplet loss定义在两个模态的embeddings </a:t>
            </a:r>
            <a:r>
              <a:rPr lang="en-US" altLang="en-US">
                <a:sym typeface="+mn-ea"/>
              </a:rPr>
              <a:t>x</a:t>
            </a:r>
            <a:r>
              <a:rPr lang="en-US" altLang="en-US" baseline="30000">
                <a:sym typeface="+mn-ea"/>
              </a:rPr>
              <a:t>l</a:t>
            </a:r>
            <a:r>
              <a:rPr lang="en-US" altLang="en-US">
                <a:sym typeface="+mn-ea"/>
              </a:rPr>
              <a:t>,y</a:t>
            </a:r>
            <a:r>
              <a:rPr lang="en-US" altLang="en-US" baseline="30000">
                <a:sym typeface="+mn-ea"/>
              </a:rPr>
              <a:t>l</a:t>
            </a:r>
            <a:r>
              <a:rPr lang="en-US" altLang="en-US">
                <a:sym typeface="+mn-ea"/>
              </a:rPr>
              <a:t>期望:</a:t>
            </a:r>
            <a:endParaRPr lang="en-US" altLang="en-US">
              <a:sym typeface="+mn-ea"/>
            </a:endParaRPr>
          </a:p>
          <a:p>
            <a:pPr lvl="1"/>
            <a:r>
              <a:rPr lang="en-US" altLang="en-US" sz="2400">
                <a:sym typeface="+mn-ea"/>
              </a:rPr>
              <a:t>d(匹配的embeddings)&lt;d(不</a:t>
            </a:r>
            <a:r>
              <a:rPr lang="en-US" altLang="en-US">
                <a:sym typeface="+mn-ea"/>
              </a:rPr>
              <a:t>匹配的embedding</a:t>
            </a:r>
            <a:r>
              <a:rPr lang="en-US" altLang="en-US" sz="2400">
                <a:sym typeface="+mn-ea"/>
              </a:rPr>
              <a:t>)-M</a:t>
            </a:r>
            <a:endParaRPr lang="en-US" altLang="en-US" sz="2400">
              <a:sym typeface="+mn-ea"/>
            </a:endParaRPr>
          </a:p>
          <a:p>
            <a:pPr lvl="1"/>
            <a:r>
              <a:rPr lang="en-US" altLang="en-US" sz="2400">
                <a:sym typeface="+mn-ea"/>
              </a:rPr>
              <a:t>其中M是margin</a:t>
            </a:r>
            <a:endParaRPr lang="en-US" altLang="en-US" sz="2400">
              <a:sym typeface="+mn-ea"/>
            </a:endParaRPr>
          </a:p>
          <a:p>
            <a:pPr lvl="1"/>
            <a:r>
              <a:rPr lang="en-US" altLang="en-US" sz="2400">
                <a:sym typeface="+mn-ea"/>
              </a:rPr>
              <a:t>作者希望把</a:t>
            </a:r>
            <a:r>
              <a:rPr lang="en-US" altLang="en-US">
                <a:sym typeface="+mn-ea"/>
              </a:rPr>
              <a:t>triplet loss变成softmax的形式</a:t>
            </a:r>
            <a:endParaRPr lang="en-US" altLang="en-US"/>
          </a:p>
          <a:p>
            <a:r>
              <a:rPr lang="en-US" altLang="en-US"/>
              <a:t>视觉-语义而元组&lt;x</a:t>
            </a:r>
            <a:r>
              <a:rPr lang="en-US" altLang="en-US" baseline="30000"/>
              <a:t>l</a:t>
            </a:r>
            <a:r>
              <a:rPr lang="en-US" altLang="en-US"/>
              <a:t>,y</a:t>
            </a:r>
            <a:r>
              <a:rPr lang="en-US" altLang="en-US" baseline="30000"/>
              <a:t>l</a:t>
            </a:r>
            <a:r>
              <a:rPr lang="en-US" altLang="en-US"/>
              <a:t>&gt;: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where l ∈ {s, p, o}, and the two sets tri x , tri y correspond to triplets with negatives from the visual and semantic space, respectively.</a:t>
            </a:r>
            <a:endParaRPr lang="en-US" altLang="en-US"/>
          </a:p>
          <a:p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86480" y="3877310"/>
            <a:ext cx="5019040" cy="12763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Mathod:Training Loss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4195"/>
            <a:ext cx="10515600" cy="4607560"/>
          </a:xfrm>
        </p:spPr>
        <p:txBody>
          <a:bodyPr>
            <a:normAutofit/>
          </a:bodyPr>
          <a:p>
            <a:r>
              <a:rPr lang="en-US" altLang="en-US"/>
              <a:t>Triplet loss: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75280" y="2259330"/>
            <a:ext cx="6442075" cy="315404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426970" y="6053455"/>
            <a:ext cx="73380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en-US"/>
              <a:t>评价:一旦差别大于m,则不训练, 因此最后得到的空间是不足够”可判别”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1511</Words>
  <Application>WPS Presentation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WenQuanYi Micro Hei</vt:lpstr>
      <vt:lpstr>宋体</vt:lpstr>
      <vt:lpstr>Arial Unicode MS</vt:lpstr>
      <vt:lpstr>Calibri Light</vt:lpstr>
      <vt:lpstr>DejaVu Sans</vt:lpstr>
      <vt:lpstr>Calibri</vt:lpstr>
      <vt:lpstr>Office Theme</vt:lpstr>
      <vt:lpstr>PowerPoint 演示文稿</vt:lpstr>
      <vt:lpstr>2大挑战</vt:lpstr>
      <vt:lpstr>重点突破</vt:lpstr>
      <vt:lpstr>Method:framework-preview</vt:lpstr>
      <vt:lpstr>Method</vt:lpstr>
      <vt:lpstr>Mathod:Visual Module</vt:lpstr>
      <vt:lpstr>Mathod:Semantic Module</vt:lpstr>
      <vt:lpstr>Mathod:Training Loss</vt:lpstr>
      <vt:lpstr>Mathod:Training Loss</vt:lpstr>
      <vt:lpstr>Mathod:Training Loss</vt:lpstr>
      <vt:lpstr>Mathod:Training Loss</vt:lpstr>
      <vt:lpstr>Mathod:Training Loss</vt:lpstr>
      <vt:lpstr>数据库介绍:VG80k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ben</dc:creator>
  <cp:lastModifiedBy>ben</cp:lastModifiedBy>
  <cp:revision>54</cp:revision>
  <dcterms:created xsi:type="dcterms:W3CDTF">2019-01-30T12:06:29Z</dcterms:created>
  <dcterms:modified xsi:type="dcterms:W3CDTF">2019-01-30T12:06:29Z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1033-10.1.0.6757</vt:lpwstr>
  </property>
</Properties>
</file>