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64CDB-0CAC-429E-AC69-391181238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01BD1F-AB33-42DC-BEB5-1728FD0A6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D574E6-BA76-4485-ACEB-4CACEF90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822BF-1F52-4C68-9D13-8068BA71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1DDC4E-1694-472B-A9F3-755152AF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85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E6F2C-5ABA-43B5-8C04-A8BA16B9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7E90F1-832C-4600-ADC0-BBACCE66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C4346-5F41-48BB-8BE6-A6844934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C2150A-D3C5-4C49-823A-A8FB93FE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AB558-4998-44FD-A10D-4D4FD697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1E93B2-9B87-4D9A-93A6-276A02B07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2C3A81-C2C4-4F42-BF53-5E95911AE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34170F-7104-4823-AAD6-739F0244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A81E21-2F0F-4D18-9E01-2E896F22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51183A-248E-4C34-B500-281A2421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2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B413F-0630-4B53-9032-500B3D34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37BBE-1B0F-4521-88CC-5DC8A9E0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861368-AA40-424F-B220-87CBD7CD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A4A01-7859-4A0D-B0B3-5F72ADA9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2FCB5-CA70-4AD7-A783-2408CE08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18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138A1-E1F4-4C82-978E-D1ED0E1A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3B66D4-B3F5-47E7-A218-C3426FA8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C0ECFD-854C-4B76-807E-7DB6771C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006257-DDF5-48C3-8254-166E943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4E3B9C-CF65-4988-8A14-59ED67E6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9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E98A0-3B64-4111-905B-EC39EE54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395A11-41A0-4C31-88CD-BE9253888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BFC676-1C2A-4748-9107-FE6FF825D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676F7F-A62F-43A9-A598-D9770F7C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C2B3C8-3352-4829-A5D3-9B0DAC40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C6C5D2-8887-40C1-859D-F44E49FA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6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D7EF1-4AB8-44B9-AE87-1F0795D4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BB772E-AB03-471F-A284-10931864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7321E4-FA1B-44DE-8FC3-E8F246D46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06FFCA-BA9C-4ACB-8F4D-399116118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DE450D-054D-4F8A-A784-79B0AD6B9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2C69E1-05DA-4000-9A22-A91980D1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A0577-32EC-49F5-AEB7-95EF092E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E9C659-E356-4284-8282-5E4485E6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07533-FE05-4A9B-89EC-4847482F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89D36D-CEDF-4FE6-933E-6752A628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B89C8-C77D-46CE-AB89-44087169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CD2F92-BEB2-4423-A654-CBAB2CDE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96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04EA03-8A57-4D4D-8B28-5ACC11CF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5AEFEE-ABA7-49F6-8383-39F0BCC3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2C6526-B17A-409D-8887-914356BA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FCA8F-6464-48B7-8EEC-B301CDE0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B89E2D-9D6B-4DCB-9CDC-9DD7869A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558FC3-1DD0-47B0-A5A5-565247B09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34B383-9E07-430F-824B-387204B7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9D1846-9656-4365-B2DC-73047B73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94754C-0C42-4EFC-88AB-4307CD05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24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2007F-C17C-45A8-B63F-39A97C83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86A718-9337-4217-865D-A0195E346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1967B7-3E7C-4C4C-8630-3D4F1CC41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7038C5-92F2-4743-9CEB-8D98491B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5987C2-49B1-4B20-B30A-FF86A81B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833F3B-3E40-47B7-B684-663755E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5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DAD5D16-6399-44DF-9314-D480A2D3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5FB44C-5F2D-44CA-B6DA-705E70B0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BCB246-5B58-4705-B64D-DA97D664E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E7F0-1F18-4A71-9E5C-234A7F5DE53B}" type="datetimeFigureOut">
              <a:rPr lang="zh-CN" altLang="en-US" smtClean="0"/>
              <a:t>2019/8/3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81010-07CF-4D75-A30A-405819572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6678E2-A288-4919-A981-1319049F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8D08-F512-425E-90FC-E3BB5CA8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557FF-16A7-422F-89D9-E1E249C26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229665-6D2A-46A0-B89D-ACB7C3ED0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E94756-0562-4D40-88CE-E12FBBD1D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2279649"/>
            <a:ext cx="90582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1D0A77-C037-4EAE-BAF6-60E7239A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普通</a:t>
            </a:r>
            <a:r>
              <a:rPr lang="en-US" altLang="zh-CN" dirty="0"/>
              <a:t>guidance map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6A539E-6972-4E02-B34C-E6BF188E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0A65E4-3CAF-42A0-B06D-171A14C8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59" y="3226703"/>
            <a:ext cx="6448425" cy="80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51A415D-2A63-4547-8E8B-3E8224976191}"/>
                  </a:ext>
                </a:extLst>
              </p:cNvPr>
              <p:cNvSpPr txBox="1"/>
              <p:nvPr/>
            </p:nvSpPr>
            <p:spPr>
              <a:xfrm>
                <a:off x="1717689" y="4026803"/>
                <a:ext cx="36664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d: Euclidean distance</a:t>
                </a:r>
              </a:p>
              <a:p>
                <a:r>
                  <a:rPr lang="en-US" altLang="zh-CN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}: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positive and negative clicks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51A415D-2A63-4547-8E8B-3E8224976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689" y="4026803"/>
                <a:ext cx="3666478" cy="646331"/>
              </a:xfrm>
              <a:prstGeom prst="rect">
                <a:avLst/>
              </a:prstGeom>
              <a:blipFill>
                <a:blip r:embed="rId3"/>
                <a:stretch>
                  <a:fillRect l="-1498" t="-5660" r="-133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257B787-EC16-48B0-850A-CB82A863636E}"/>
              </a:ext>
            </a:extLst>
          </p:cNvPr>
          <p:cNvSpPr txBox="1"/>
          <p:nvPr/>
        </p:nvSpPr>
        <p:spPr>
          <a:xfrm flipH="1">
            <a:off x="1386245" y="2095130"/>
            <a:ext cx="928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Image-agnostic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Assume each pixel in the scene is independent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561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04302-6855-4D94-ADF8-D2702C55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Superpixel</a:t>
            </a:r>
            <a:r>
              <a:rPr lang="en-US" altLang="zh-CN" dirty="0"/>
              <a:t>-based guidance map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249BEE-E693-48FB-9F52-250EC25EA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将图片分为</a:t>
            </a:r>
            <a:r>
              <a:rPr lang="en-US" altLang="zh-CN" dirty="0"/>
              <a:t>500-1000</a:t>
            </a:r>
            <a:r>
              <a:rPr lang="zh-CN" altLang="en-US" dirty="0"/>
              <a:t>个</a:t>
            </a:r>
            <a:r>
              <a:rPr lang="en-US" altLang="zh-CN" dirty="0" err="1"/>
              <a:t>superpixel</a:t>
            </a:r>
            <a:endParaRPr lang="en-US" altLang="zh-CN" dirty="0"/>
          </a:p>
          <a:p>
            <a:r>
              <a:rPr lang="en-US" altLang="zh-CN" dirty="0"/>
              <a:t>Positive/negative clicks</a:t>
            </a:r>
            <a:r>
              <a:rPr lang="zh-CN" altLang="en-US" dirty="0"/>
              <a:t>分别对应给所在的</a:t>
            </a:r>
            <a:r>
              <a:rPr lang="en-US" altLang="zh-CN" dirty="0" err="1"/>
              <a:t>superpixel</a:t>
            </a:r>
            <a:endParaRPr lang="en-US" altLang="zh-CN" dirty="0"/>
          </a:p>
          <a:p>
            <a:r>
              <a:rPr lang="zh-CN" altLang="en-US" dirty="0"/>
              <a:t>计算</a:t>
            </a:r>
            <a:r>
              <a:rPr lang="en-US" altLang="zh-CN" dirty="0" err="1"/>
              <a:t>superpixel</a:t>
            </a:r>
            <a:r>
              <a:rPr lang="zh-CN" altLang="en-US" dirty="0"/>
              <a:t>级别的</a:t>
            </a:r>
            <a:r>
              <a:rPr lang="en-US" altLang="zh-CN" dirty="0"/>
              <a:t>guidance map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532801-8799-422B-9F67-D288F42C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69" y="3592127"/>
            <a:ext cx="6648450" cy="6858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899D8F8-BC46-452A-8166-29E3D7F2DD9F}"/>
              </a:ext>
            </a:extLst>
          </p:cNvPr>
          <p:cNvSpPr txBox="1"/>
          <p:nvPr/>
        </p:nvSpPr>
        <p:spPr>
          <a:xfrm flipH="1">
            <a:off x="1377368" y="4873841"/>
            <a:ext cx="845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有一个问题：如果</a:t>
            </a:r>
            <a:r>
              <a:rPr lang="en-US" altLang="zh-CN" dirty="0"/>
              <a:t>positive click</a:t>
            </a:r>
            <a:r>
              <a:rPr lang="zh-CN" altLang="en-US" dirty="0"/>
              <a:t>和</a:t>
            </a:r>
            <a:r>
              <a:rPr lang="en-US" altLang="zh-CN" dirty="0"/>
              <a:t>negative click</a:t>
            </a:r>
            <a:r>
              <a:rPr lang="zh-CN" altLang="en-US" dirty="0"/>
              <a:t>的</a:t>
            </a:r>
            <a:r>
              <a:rPr lang="en-US" altLang="zh-CN" dirty="0" err="1"/>
              <a:t>superpixel</a:t>
            </a:r>
            <a:r>
              <a:rPr lang="zh-CN" altLang="en-US" dirty="0"/>
              <a:t>有</a:t>
            </a:r>
            <a:r>
              <a:rPr lang="en-US" altLang="zh-CN" dirty="0"/>
              <a:t>overlap</a:t>
            </a:r>
            <a:r>
              <a:rPr lang="zh-CN" altLang="en-US" dirty="0"/>
              <a:t>怎么办？</a:t>
            </a:r>
          </a:p>
        </p:txBody>
      </p:sp>
    </p:spTree>
    <p:extLst>
      <p:ext uri="{BB962C8B-B14F-4D97-AF65-F5344CB8AC3E}">
        <p14:creationId xmlns:p14="http://schemas.microsoft.com/office/powerpoint/2010/main" val="400745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4B1CE-18EF-4923-B8AE-89F20B0E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Object-based guidance map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EB816D-387C-47FF-81E5-10CE3A52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得到若干</a:t>
            </a:r>
            <a:r>
              <a:rPr lang="en-US" altLang="zh-CN" dirty="0"/>
              <a:t>object proposal</a:t>
            </a:r>
            <a:r>
              <a:rPr lang="zh-CN" altLang="en-US" dirty="0"/>
              <a:t>，每个</a:t>
            </a:r>
            <a:r>
              <a:rPr lang="en-US" altLang="zh-CN" dirty="0"/>
              <a:t>proposal support</a:t>
            </a:r>
            <a:r>
              <a:rPr lang="zh-CN" altLang="en-US" dirty="0"/>
              <a:t>中都有</a:t>
            </a:r>
            <a:r>
              <a:rPr lang="en-US" altLang="zh-CN" dirty="0"/>
              <a:t>positive clicks</a:t>
            </a:r>
          </a:p>
          <a:p>
            <a:r>
              <a:rPr lang="zh-CN" altLang="en-US" dirty="0"/>
              <a:t>统计每个</a:t>
            </a:r>
            <a:r>
              <a:rPr lang="en-US" altLang="zh-CN" dirty="0"/>
              <a:t>pixel</a:t>
            </a:r>
            <a:r>
              <a:rPr lang="zh-CN" altLang="en-US" dirty="0"/>
              <a:t>所属的</a:t>
            </a:r>
            <a:r>
              <a:rPr lang="en-US" altLang="zh-CN" dirty="0"/>
              <a:t>proposal</a:t>
            </a:r>
            <a:r>
              <a:rPr lang="zh-CN" altLang="en-US" dirty="0"/>
              <a:t>的个数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375FDF-6A11-487D-9665-26E929AF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34" y="3505994"/>
            <a:ext cx="4305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E1A62-2F4E-43F9-AECE-B2CC52B5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Scale-aware guidance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E5E0E1F-9A96-404E-BD39-903D9097A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对于</a:t>
                </a:r>
                <a:r>
                  <a:rPr lang="en-US" altLang="zh-CN" dirty="0"/>
                  <a:t>object scale</a:t>
                </a:r>
                <a:r>
                  <a:rPr lang="zh-CN" altLang="en-US" dirty="0"/>
                  <a:t>有一个</a:t>
                </a:r>
                <a:r>
                  <a:rPr lang="en-US" altLang="zh-CN" dirty="0"/>
                  <a:t>rough estimate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/>
                  <a:t>（本文采用第一个</a:t>
                </a:r>
                <a:r>
                  <a:rPr lang="en-US" altLang="zh-CN" dirty="0"/>
                  <a:t>positive click</a:t>
                </a:r>
                <a:r>
                  <a:rPr lang="zh-CN" altLang="en-US" dirty="0"/>
                  <a:t>和第一个</a:t>
                </a:r>
                <a:r>
                  <a:rPr lang="en-US" altLang="zh-CN" dirty="0"/>
                  <a:t>negative click</a:t>
                </a:r>
                <a:r>
                  <a:rPr lang="zh-CN" altLang="en-US" dirty="0"/>
                  <a:t>的距离作为半径）</a:t>
                </a:r>
                <a:endParaRPr lang="en-US" altLang="zh-CN" dirty="0"/>
              </a:p>
              <a:p>
                <a:r>
                  <a:rPr lang="zh-CN" altLang="en-US" dirty="0"/>
                  <a:t>利用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zh-CN" altLang="en-US" dirty="0"/>
                  <a:t>对</a:t>
                </a:r>
                <a:r>
                  <a:rPr lang="en-US" altLang="zh-CN" dirty="0"/>
                  <a:t>object-based guidance map</a:t>
                </a:r>
                <a:r>
                  <a:rPr lang="zh-CN" altLang="en-US" dirty="0"/>
                  <a:t>和</a:t>
                </a:r>
                <a:r>
                  <a:rPr lang="en-US" altLang="zh-CN" dirty="0" err="1"/>
                  <a:t>superpixel</a:t>
                </a:r>
                <a:r>
                  <a:rPr lang="en-US" altLang="zh-CN" dirty="0"/>
                  <a:t>-based guidance map</a:t>
                </a:r>
                <a:r>
                  <a:rPr lang="zh-CN" altLang="en-US" dirty="0"/>
                  <a:t>进行</a:t>
                </a:r>
                <a:r>
                  <a:rPr lang="en-US" altLang="zh-CN" dirty="0"/>
                  <a:t>clip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E5E0E1F-9A96-404E-BD39-903D9097A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3C4428-0562-4E97-A818-2BA7B5AC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63" y="3667919"/>
            <a:ext cx="3609975" cy="666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763023-E88F-4FEF-B152-57822D72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388" y="4334669"/>
            <a:ext cx="67722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C8D0D-2FD8-4D46-9661-88FA1E6B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748DAC-62DC-4CEC-82F5-E3C496D3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1FD7B5-B0F0-4D4B-AB85-B25DB7A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45" y="495165"/>
            <a:ext cx="11492909" cy="59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1A384-37BA-4E05-B94C-DE91DBD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207C88-AC6C-4293-8137-7BAFFD8B4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3696C5-425C-427A-ABBF-24A9F8CE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39" y="1311187"/>
            <a:ext cx="9857173" cy="4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D231F-7F73-4C60-8C09-60E26CA5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9CBEE-7D35-4A29-8846-FF45C592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83F4F5-1A10-4B54-A599-10184503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41" y="2152328"/>
            <a:ext cx="5566824" cy="32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8C7D3-4522-49F2-AB79-01EC76B6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C1DC24-41DB-40DB-8F4C-E99D86E29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9982F9-36F8-46E7-8732-69E6ADF9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3" y="681037"/>
            <a:ext cx="10958162" cy="51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047E7-1194-434F-A012-8F0F320F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6E5DD-1E0C-4E9A-A79A-C6364CD6F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D32386-DD0F-4FE0-AA42-35C46BF8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0110"/>
            <a:ext cx="10320516" cy="32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DF970-7867-47CC-936F-5AC7EB1F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9B002-4DCC-4450-8A15-3ED2B7A38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之前大部分工作都是单目标的分割，基于</a:t>
            </a:r>
            <a:r>
              <a:rPr lang="en-US" altLang="zh-CN" dirty="0"/>
              <a:t>FCN</a:t>
            </a:r>
            <a:r>
              <a:rPr lang="zh-CN" altLang="en-US" dirty="0"/>
              <a:t>结构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本文：直接做全图分割，基于</a:t>
            </a:r>
            <a:r>
              <a:rPr lang="en-US" altLang="zh-CN" dirty="0"/>
              <a:t>Mask-RCNN</a:t>
            </a:r>
          </a:p>
          <a:p>
            <a:pPr lvl="1"/>
            <a:r>
              <a:rPr lang="zh-CN" altLang="en-US" dirty="0"/>
              <a:t>不同</a:t>
            </a:r>
            <a:r>
              <a:rPr lang="en-US" altLang="zh-CN" dirty="0"/>
              <a:t>object</a:t>
            </a:r>
            <a:r>
              <a:rPr lang="zh-CN" altLang="en-US" dirty="0"/>
              <a:t>和</a:t>
            </a:r>
            <a:r>
              <a:rPr lang="en-US" altLang="zh-CN" dirty="0"/>
              <a:t>stuff regions</a:t>
            </a:r>
            <a:r>
              <a:rPr lang="zh-CN" altLang="en-US" dirty="0"/>
              <a:t>可以共享</a:t>
            </a:r>
            <a:r>
              <a:rPr lang="en-US" altLang="zh-CN" dirty="0"/>
              <a:t>annotations</a:t>
            </a:r>
          </a:p>
          <a:p>
            <a:pPr lvl="1"/>
            <a:r>
              <a:rPr lang="en-US" altLang="zh-CN" dirty="0"/>
              <a:t>One pixel to one label</a:t>
            </a:r>
          </a:p>
          <a:p>
            <a:pPr lvl="1"/>
            <a:r>
              <a:rPr lang="zh-CN" altLang="en-US" dirty="0"/>
              <a:t>除了</a:t>
            </a:r>
            <a:r>
              <a:rPr lang="en-US" altLang="zh-CN" dirty="0"/>
              <a:t>object</a:t>
            </a:r>
            <a:r>
              <a:rPr lang="zh-CN" altLang="en-US" dirty="0"/>
              <a:t>，还可以分割</a:t>
            </a:r>
            <a:r>
              <a:rPr lang="en-US" altLang="zh-CN" dirty="0"/>
              <a:t>stuff</a:t>
            </a:r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Mask-RCNN</a:t>
            </a:r>
            <a:r>
              <a:rPr lang="zh-CN" altLang="en-US" dirty="0"/>
              <a:t>，不需要每次迭代都通过整个网络，提高效率</a:t>
            </a:r>
          </a:p>
        </p:txBody>
      </p:sp>
    </p:spTree>
    <p:extLst>
      <p:ext uri="{BB962C8B-B14F-4D97-AF65-F5344CB8AC3E}">
        <p14:creationId xmlns:p14="http://schemas.microsoft.com/office/powerpoint/2010/main" val="268139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6ABD7-A7A2-4A6C-8B14-C6C0DD1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286572-81B5-4E98-B87D-43C42F23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6BE24-4F6D-448E-967B-360573B1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2987"/>
            <a:ext cx="10679338" cy="33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B2EFA-1871-4B67-844C-5D0CE35C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76FFE0-4D31-4DE3-9FAB-8E998F661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E3D7B8-AEE6-41ED-9A35-4A821B9C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03" y="1462878"/>
            <a:ext cx="8720646" cy="47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BF6FD-AE02-4F0B-8874-6FFE0BEC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Instance-aware loss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413651-A444-4946-9956-BDC2C0FAE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Mask-RCNN</a:t>
            </a:r>
            <a:r>
              <a:rPr lang="zh-CN" altLang="en-US" dirty="0"/>
              <a:t>：每一个</a:t>
            </a:r>
            <a:r>
              <a:rPr lang="en-US" altLang="zh-CN" dirty="0"/>
              <a:t>mask</a:t>
            </a:r>
            <a:r>
              <a:rPr lang="zh-CN" altLang="en-US" dirty="0"/>
              <a:t>上求</a:t>
            </a:r>
            <a:r>
              <a:rPr lang="en-US" altLang="zh-CN" dirty="0"/>
              <a:t>BCE loss</a:t>
            </a:r>
          </a:p>
          <a:p>
            <a:endParaRPr lang="en-US" altLang="zh-CN" dirty="0"/>
          </a:p>
          <a:p>
            <a:r>
              <a:rPr lang="zh-CN" altLang="en-US" dirty="0"/>
              <a:t>本文：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298095-0301-4FBC-ADEB-A2522659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87" y="3429000"/>
            <a:ext cx="3967074" cy="8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037C0-81C9-4C5D-B677-B2BE906C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Annotation share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91BD05-6A8B-4241-A76A-DB88C0604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26B155-7E93-45A5-B818-BA9F9E51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5" y="2164672"/>
            <a:ext cx="5981700" cy="3505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B05ADD-9C3F-4B13-ADD1-CA9A10DF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2486071"/>
            <a:ext cx="45339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F069A9-647D-48C8-BE5A-943FEE80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8E194A-D704-4FF5-815A-DF3AD903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90E766-CE86-4304-A15A-DB08969F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133" y="681037"/>
            <a:ext cx="59912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35C79-584C-4D27-83CF-F7472D8A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E84105-0C29-4B8A-A01D-C6D47D13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1644B9-70D6-467C-B646-7CF9F2A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07" y="2144739"/>
            <a:ext cx="9960283" cy="23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3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024C3-7ABA-4AA8-A6E1-54900BC2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F7EA12-06CE-4C18-A81B-70B799DF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187"/>
            <a:ext cx="5029940" cy="4303775"/>
          </a:xfrm>
        </p:spPr>
        <p:txBody>
          <a:bodyPr/>
          <a:lstStyle/>
          <a:p>
            <a:r>
              <a:rPr lang="zh-CN" altLang="en-US" dirty="0"/>
              <a:t>现有的</a:t>
            </a:r>
            <a:r>
              <a:rPr lang="en-US" altLang="zh-CN" dirty="0"/>
              <a:t>guidance map</a:t>
            </a:r>
            <a:r>
              <a:rPr lang="zh-CN" altLang="en-US" dirty="0"/>
              <a:t>生成：</a:t>
            </a:r>
            <a:endParaRPr lang="en-US" altLang="zh-CN" dirty="0"/>
          </a:p>
          <a:p>
            <a:pPr lvl="1"/>
            <a:r>
              <a:rPr lang="zh-CN" altLang="en-US" dirty="0"/>
              <a:t>只用到了用户标注的</a:t>
            </a:r>
            <a:r>
              <a:rPr lang="en-US" altLang="zh-CN" dirty="0"/>
              <a:t>click</a:t>
            </a:r>
          </a:p>
          <a:p>
            <a:pPr lvl="1"/>
            <a:r>
              <a:rPr lang="zh-CN" altLang="en-US" dirty="0"/>
              <a:t>没有考虑图片本身的特征</a:t>
            </a:r>
            <a:endParaRPr lang="en-US" altLang="zh-CN" dirty="0"/>
          </a:p>
          <a:p>
            <a:r>
              <a:rPr lang="zh-CN" altLang="en-US" dirty="0"/>
              <a:t>本文：</a:t>
            </a:r>
            <a:endParaRPr lang="en-US" altLang="zh-CN" dirty="0"/>
          </a:p>
          <a:p>
            <a:pPr lvl="1"/>
            <a:r>
              <a:rPr lang="en-US" altLang="zh-CN" dirty="0"/>
              <a:t>Low-level</a:t>
            </a:r>
            <a:r>
              <a:rPr lang="zh-CN" altLang="en-US" dirty="0"/>
              <a:t>特征：基于</a:t>
            </a:r>
            <a:r>
              <a:rPr lang="en-US" altLang="zh-CN" dirty="0" err="1"/>
              <a:t>superpixel</a:t>
            </a:r>
            <a:endParaRPr lang="en-US" altLang="zh-CN" dirty="0"/>
          </a:p>
          <a:p>
            <a:pPr lvl="1"/>
            <a:r>
              <a:rPr lang="en-US" altLang="zh-CN" dirty="0"/>
              <a:t>High-level</a:t>
            </a:r>
            <a:r>
              <a:rPr lang="zh-CN" altLang="en-US" dirty="0"/>
              <a:t>特征：基于</a:t>
            </a:r>
            <a:r>
              <a:rPr lang="en-US" altLang="zh-CN" dirty="0"/>
              <a:t>object proposal</a:t>
            </a:r>
            <a:r>
              <a:rPr lang="zh-CN" altLang="en-US" dirty="0"/>
              <a:t>、</a:t>
            </a:r>
            <a:r>
              <a:rPr lang="en-US" altLang="zh-CN" dirty="0"/>
              <a:t>object scale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772344-4EAC-4E2C-9C69-16C43547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3080"/>
            <a:ext cx="5362547" cy="50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245</Words>
  <Application>Microsoft Office PowerPoint</Application>
  <PresentationFormat>宽屏</PresentationFormat>
  <Paragraphs>41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Motivation</vt:lpstr>
      <vt:lpstr>算法流程</vt:lpstr>
      <vt:lpstr>Architecture</vt:lpstr>
      <vt:lpstr>Instance-aware loss</vt:lpstr>
      <vt:lpstr>Annotation share</vt:lpstr>
      <vt:lpstr>Experiment</vt:lpstr>
      <vt:lpstr>PowerPoint 演示文稿</vt:lpstr>
      <vt:lpstr>Motivation</vt:lpstr>
      <vt:lpstr>普通guidance map</vt:lpstr>
      <vt:lpstr>Superpixel-based guidance map</vt:lpstr>
      <vt:lpstr>Object-based guidance map</vt:lpstr>
      <vt:lpstr>Scale-aware guidance</vt:lpstr>
      <vt:lpstr>PowerPoint 演示文稿</vt:lpstr>
      <vt:lpstr>PowerPoint 演示文稿</vt:lpstr>
      <vt:lpstr>Experiment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35</cp:revision>
  <dcterms:created xsi:type="dcterms:W3CDTF">2019-08-02T14:23:03Z</dcterms:created>
  <dcterms:modified xsi:type="dcterms:W3CDTF">2019-08-03T02:42:52Z</dcterms:modified>
</cp:coreProperties>
</file>