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6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72B9EF-1119-40A5-A9D3-AF1B9A12A0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4BF3544-121F-4E1A-B1B3-ADC4BD1D6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4187EDD-E520-45A1-828D-D1FCBFD10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4566-C32D-4146-9F08-2210697B5242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CBF6DF5-5AB7-4E3B-BAC5-2DA147399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3D21C2-E5BD-4B54-9507-3E37372BC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D314-FB67-4E91-BACC-EDB681221F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6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D751F4-98CA-4CB2-B8C4-B2E26996D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B63F04C-05D5-4F06-81D8-5B09935AF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00CBBC9-BDAD-43E7-B6DE-A23FE2788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4566-C32D-4146-9F08-2210697B5242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6313534-41E3-4AAF-8BB3-DB23DD29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FC4B646-3FAC-4D37-A309-05CC1BF1C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D314-FB67-4E91-BACC-EDB681221F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3370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C93BA33-2D0C-4571-BEB0-028BAB4BA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109D4DC-1E5F-4859-AA0E-1C094A77E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F0432BB-B7DB-4EAD-B8E0-4CE7DC6C3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4566-C32D-4146-9F08-2210697B5242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8FF023-2240-4FB6-AA73-093A14616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6CD657-4F19-4211-8EDB-EA88750CF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D314-FB67-4E91-BACC-EDB681221F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612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2B9199-9014-4372-B400-79EA9BEF0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246344-C6BE-402C-B89E-5B2517001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27BD53-5FC0-422F-8DD2-D889F7962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4566-C32D-4146-9F08-2210697B5242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0D8A940-ADF0-47A9-8D37-2EB5EA079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ED59B8F-4DD2-4DC2-B664-E68DD6692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D314-FB67-4E91-BACC-EDB681221F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5927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DE3B32-2EAC-47AD-93F8-99A66EA62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5E90208-E3AA-4C89-88A8-BB0122271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26C62D-EDDF-4BED-A3DC-D9C9CE0FE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4566-C32D-4146-9F08-2210697B5242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659CBA6-EEC2-42F2-8F8B-A23744004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6E3096-EA6C-43AA-8324-005369936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D314-FB67-4E91-BACC-EDB681221F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664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09CDF4-46E4-48DE-B260-1673A0183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938BDB-9A95-4902-A4A9-1C9E9064BB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3003986-FA6D-4B27-97D7-E5A3F6761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D63F3D1-939B-4BFD-91A3-9742C7C56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4566-C32D-4146-9F08-2210697B5242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C368E78-041C-4F0A-8687-0A010BFCF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7B5D543-0E1E-4CB6-9E8B-7B03FFC66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D314-FB67-4E91-BACC-EDB681221F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638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1814DE-20A9-4B3C-B70A-9231022E1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F1A506A-1302-43B1-B8E8-3EDF35FC6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41CB045-E3B9-4F0E-B338-0D5601830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64CCCD7-FE07-4375-A706-B2632CC6F3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78D700B-1BAE-4982-921E-42F8F276C8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F098DAA-B423-48FB-855D-9649936CD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4566-C32D-4146-9F08-2210697B5242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20DF634-39F1-403D-AC4B-15BD55764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37F2FC5-C4D2-4E06-97F5-0CE2EBAF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D314-FB67-4E91-BACC-EDB681221F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2319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7B3D58-7214-4194-A823-1FBB5474A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9175434-1074-448C-8904-BC2E29C72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4566-C32D-4146-9F08-2210697B5242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1194228-7697-4D64-95CB-676203397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4FB7D29-5F43-4D06-858D-ECF284148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D314-FB67-4E91-BACC-EDB681221F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2279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ABE914B-AF2C-4B81-9267-46F0975D3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4566-C32D-4146-9F08-2210697B5242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6875368-A15C-48F2-8D4C-E52E7FED7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6127595-CA89-4EC7-ABC8-F5CD406FC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D314-FB67-4E91-BACC-EDB681221F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446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7D6940-370C-44DF-9D2F-CD014C215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043F6A-840C-4D55-B089-D9CD50D7B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BB158B6-E517-42A5-92B6-CBE912B10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CA1BC08-5004-48CC-BDB5-F69C5009E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4566-C32D-4146-9F08-2210697B5242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496DA4D-8A94-4B5E-9B01-F0B54A9EE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374EEE0-8FE0-483B-8D0A-8166F6426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D314-FB67-4E91-BACC-EDB681221F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143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74FAE3-DFC5-4B63-A368-EAA253735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3F88C0C-F62C-4C8D-951C-73DF9028D8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2510B4A-73EF-4438-A2DF-D29497152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B7BFFAD-F86A-42D6-B055-DC856C294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14566-C32D-4146-9F08-2210697B5242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B5294DD-E86A-4C21-ACED-07A9E4A56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DD827E8-8D99-4030-9A28-7638168C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D314-FB67-4E91-BACC-EDB681221F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5572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A23F8ED-A650-42A1-9D09-D64C4CF2A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0CA0E22-3186-4683-94B0-97602AD49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7AC04EA-516F-462E-AC06-090AC855D3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4566-C32D-4146-9F08-2210697B5242}" type="datetimeFigureOut">
              <a:rPr lang="zh-CN" altLang="en-US" smtClean="0"/>
              <a:t>2020/3/25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1014FF3-6748-4166-AE19-379735B9D1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7B8DAA-61FB-4924-AE42-55291F7372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3D314-FB67-4E91-BACC-EDB681221F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057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965FB1-6C27-4EB1-8A0A-3DF5C02B1E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7F9A591-67F7-4B74-83ED-8C196FA01B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5337A0A2-5552-4B1D-98DC-6CE9A8CD3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137" y="2490787"/>
            <a:ext cx="9229725" cy="1876425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40D0FA40-E365-41D6-ADFE-EEBB65B01883}"/>
              </a:ext>
            </a:extLst>
          </p:cNvPr>
          <p:cNvSpPr txBox="1"/>
          <p:nvPr/>
        </p:nvSpPr>
        <p:spPr>
          <a:xfrm>
            <a:off x="8942962" y="706877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CVPR 2020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433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0085C-7472-4BD3-8F77-061DAABA0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51FB63-EE4E-498E-B2E7-8C6F3B4F4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874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Visual feature in VQA</a:t>
            </a:r>
          </a:p>
          <a:p>
            <a:r>
              <a:rPr lang="en-US" altLang="zh-CN" dirty="0"/>
              <a:t>Traditional VQA</a:t>
            </a:r>
            <a:r>
              <a:rPr lang="zh-CN" altLang="en-US" dirty="0"/>
              <a:t> </a:t>
            </a:r>
            <a:r>
              <a:rPr lang="en-US" altLang="zh-CN" dirty="0"/>
              <a:t>methods</a:t>
            </a:r>
          </a:p>
          <a:p>
            <a:pPr lvl="1"/>
            <a:r>
              <a:rPr lang="en-US" altLang="zh-CN" dirty="0"/>
              <a:t>Grid feature: CNN (classification, ImageNet pretrained)</a:t>
            </a:r>
          </a:p>
          <a:p>
            <a:r>
              <a:rPr lang="en-US" altLang="zh-CN" dirty="0"/>
              <a:t>Bottom-up top-down</a:t>
            </a:r>
          </a:p>
          <a:p>
            <a:pPr lvl="1"/>
            <a:r>
              <a:rPr lang="en-US" altLang="zh-CN" dirty="0"/>
              <a:t>Region feat: Detector (detection, VG/COCO pretrained)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5D45F9A-CF83-4BC9-A8E9-828B30F2BB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7358"/>
          <a:stretch/>
        </p:blipFill>
        <p:spPr>
          <a:xfrm>
            <a:off x="2428240" y="3806749"/>
            <a:ext cx="7873180" cy="295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67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9123B2-4B2A-40D6-8FF9-596F6AE01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Contribution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73CB76F-AA34-4AEA-A17D-F6388B3E7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82222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zh-CN" dirty="0"/>
              <a:t>Find that </a:t>
            </a:r>
            <a:r>
              <a:rPr lang="en-US" altLang="zh-CN" b="1" dirty="0"/>
              <a:t>Grid feature </a:t>
            </a:r>
            <a:r>
              <a:rPr lang="en-US" altLang="zh-CN" dirty="0"/>
              <a:t>is faster than </a:t>
            </a:r>
            <a:r>
              <a:rPr lang="en-US" altLang="zh-CN" b="1" dirty="0"/>
              <a:t>Region feature </a:t>
            </a:r>
            <a:r>
              <a:rPr lang="en-US" altLang="zh-CN" dirty="0"/>
              <a:t>with the </a:t>
            </a:r>
            <a:r>
              <a:rPr lang="en-US" altLang="zh-CN" b="1" dirty="0"/>
              <a:t>same accuracy.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Proof is that pre-training tasks and image size affect accuracy, not feature format. </a:t>
            </a:r>
          </a:p>
          <a:p>
            <a:pPr>
              <a:lnSpc>
                <a:spcPct val="110000"/>
              </a:lnSpc>
            </a:pPr>
            <a:r>
              <a:rPr lang="en-US" altLang="zh-CN" dirty="0"/>
              <a:t>Propose a grid feature based and end-to-end </a:t>
            </a:r>
            <a:r>
              <a:rPr lang="en-US" altLang="zh-CN"/>
              <a:t>VQA framework.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8022020-69E3-46C2-91AA-D65E00657E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0422" y="1690688"/>
            <a:ext cx="6162675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74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303BC0-734C-4A74-BDE1-4B102E079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Grid feature</a:t>
            </a:r>
            <a:endParaRPr lang="zh-CN" altLang="en-US" dirty="0"/>
          </a:p>
        </p:txBody>
      </p:sp>
      <p:pic>
        <p:nvPicPr>
          <p:cNvPr id="15" name="内容占位符 14">
            <a:extLst>
              <a:ext uri="{FF2B5EF4-FFF2-40B4-BE49-F238E27FC236}">
                <a16:creationId xmlns:a16="http://schemas.microsoft.com/office/drawing/2014/main" id="{5E63F9D0-F47F-4425-BA9F-0B33F3DAED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6" y="4467139"/>
            <a:ext cx="3848433" cy="1783235"/>
          </a:xfr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A5D054A7-08A0-4BB7-84BF-7F9732E2C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705" y="2136496"/>
            <a:ext cx="8359864" cy="4458086"/>
          </a:xfrm>
          <a:prstGeom prst="rect">
            <a:avLst/>
          </a:prstGeom>
        </p:spPr>
      </p:pic>
      <p:sp>
        <p:nvSpPr>
          <p:cNvPr id="16" name="矩形 15">
            <a:extLst>
              <a:ext uri="{FF2B5EF4-FFF2-40B4-BE49-F238E27FC236}">
                <a16:creationId xmlns:a16="http://schemas.microsoft.com/office/drawing/2014/main" id="{205F99C4-7DA5-4C75-89BB-08AE55D0A2C7}"/>
              </a:ext>
            </a:extLst>
          </p:cNvPr>
          <p:cNvSpPr/>
          <p:nvPr/>
        </p:nvSpPr>
        <p:spPr>
          <a:xfrm>
            <a:off x="0" y="1853685"/>
            <a:ext cx="438912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/>
              <a:t>Faster R- CNN is optimized for region-based object detection, and likely not so much for grids. </a:t>
            </a:r>
            <a:endParaRPr lang="en-US" altLang="zh-CN" sz="20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/>
              <a:t>Replace 14X14 </a:t>
            </a:r>
            <a:r>
              <a:rPr lang="en-US" altLang="zh-CN" sz="2000" dirty="0" err="1"/>
              <a:t>RoIPool</a:t>
            </a:r>
            <a:r>
              <a:rPr lang="en-US" altLang="zh-CN" sz="2000" dirty="0"/>
              <a:t> with 1X1 </a:t>
            </a:r>
            <a:r>
              <a:rPr lang="en-US" altLang="zh-CN" sz="2000" dirty="0" err="1"/>
              <a:t>RoIPool</a:t>
            </a:r>
            <a:r>
              <a:rPr lang="en-US" altLang="zh-CN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400" dirty="0"/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B2062959-C33D-417E-A609-A075372EB2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9152" y="303728"/>
            <a:ext cx="490537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731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7D4DD1B4-B672-4B6F-B6A3-BD82C2C74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202" y="3152775"/>
            <a:ext cx="6086475" cy="3705225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A4D91339-4D6E-4752-A27F-FF56D592A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do Our Grid Features Work?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696AB01-C527-491A-A0BB-A353EE2F7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8905"/>
            <a:ext cx="10515600" cy="4351338"/>
          </a:xfrm>
        </p:spPr>
        <p:txBody>
          <a:bodyPr/>
          <a:lstStyle/>
          <a:p>
            <a:r>
              <a:rPr lang="en-US" altLang="zh-CN" dirty="0"/>
              <a:t>Number of Regions</a:t>
            </a:r>
          </a:p>
          <a:p>
            <a:pPr lvl="1"/>
            <a:r>
              <a:rPr lang="en-US" altLang="zh-CN" dirty="0"/>
              <a:t>Grid Feature: 32 stride feat of 600x1000 image -&gt; 608 grid.</a:t>
            </a:r>
          </a:p>
          <a:p>
            <a:pPr lvl="1"/>
            <a:r>
              <a:rPr lang="en-US" altLang="zh-CN" dirty="0"/>
              <a:t>Region: from 30 to 200 regions.</a:t>
            </a:r>
          </a:p>
          <a:p>
            <a:r>
              <a:rPr lang="en-US" altLang="zh-CN" dirty="0"/>
              <a:t>Is not the reason for its improved VQA accuracy.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297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302B46-26BD-4F6B-B8CD-DEA193FFB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do Our Grid Features Work?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3CA505-DEB0-44D7-96FF-4DFA6F1EF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large-scale object and attribute annotations.</a:t>
            </a:r>
          </a:p>
          <a:p>
            <a:r>
              <a:rPr lang="en-US" altLang="zh-CN" dirty="0"/>
              <a:t>The high spatial resolution.</a:t>
            </a:r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7AA302D-63EA-4364-830B-B4E900E538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3858895"/>
            <a:ext cx="5781675" cy="222885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DFCAF19-3A72-4529-B6A3-919A3DE182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3637" y="2513012"/>
            <a:ext cx="5943600" cy="406717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11DAD9AF-6FAF-4E77-9DC0-3BA76FEDA1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2039" y="2970212"/>
            <a:ext cx="6010275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99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CCAFA5-31C3-4B17-9A75-E5D7ECC45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Towards End-to-end VQA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E91359-28C3-4182-92AF-84E00B37F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45D0363-AB73-491E-8777-1024654503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285" y="3241089"/>
            <a:ext cx="9601836" cy="3396248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C113116D-5F3D-4084-8484-EEA41E0ED3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662906"/>
            <a:ext cx="5972175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52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FA9267-767D-4DFA-8F0B-10A16F1B4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872BC8-5712-4BB2-9E59-0671C313B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Key factors about bottom-up attention features:</a:t>
            </a:r>
          </a:p>
          <a:p>
            <a:pPr lvl="1"/>
            <a:r>
              <a:rPr lang="en-US" altLang="zh-CN" dirty="0"/>
              <a:t>The large-scale object and attribute annotations.</a:t>
            </a:r>
          </a:p>
          <a:p>
            <a:pPr lvl="1"/>
            <a:r>
              <a:rPr lang="en-US" altLang="zh-CN" dirty="0"/>
              <a:t>The high spatial resolution.</a:t>
            </a:r>
          </a:p>
          <a:p>
            <a:r>
              <a:rPr lang="en-US" altLang="zh-CN" dirty="0"/>
              <a:t>The feature format – region or grid –only affects accuracy minimally.</a:t>
            </a:r>
          </a:p>
          <a:p>
            <a:r>
              <a:rPr lang="en-US" altLang="zh-CN" dirty="0"/>
              <a:t>Grid feature benefits for inference speed.</a:t>
            </a:r>
          </a:p>
          <a:p>
            <a:r>
              <a:rPr lang="en-US" altLang="zh-CN" dirty="0"/>
              <a:t>Easy to be optimized for the final objective without extra grounding. (End-to-end training)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3170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223</Words>
  <Application>Microsoft Office PowerPoint</Application>
  <PresentationFormat>宽屏</PresentationFormat>
  <Paragraphs>30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等线</vt:lpstr>
      <vt:lpstr>等线 Light</vt:lpstr>
      <vt:lpstr>Arial</vt:lpstr>
      <vt:lpstr>Office 主题​​</vt:lpstr>
      <vt:lpstr>PowerPoint 演示文稿</vt:lpstr>
      <vt:lpstr>Introduction</vt:lpstr>
      <vt:lpstr>Contribution</vt:lpstr>
      <vt:lpstr>Grid feature</vt:lpstr>
      <vt:lpstr>Why do Our Grid Features Work?</vt:lpstr>
      <vt:lpstr>Why do Our Grid Features Work?</vt:lpstr>
      <vt:lpstr>Towards End-to-end VQA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bao renda</dc:creator>
  <cp:lastModifiedBy>bao renda</cp:lastModifiedBy>
  <cp:revision>11</cp:revision>
  <dcterms:created xsi:type="dcterms:W3CDTF">2020-03-22T10:48:08Z</dcterms:created>
  <dcterms:modified xsi:type="dcterms:W3CDTF">2020-03-25T11:06:17Z</dcterms:modified>
</cp:coreProperties>
</file>