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333" autoAdjust="0"/>
  </p:normalViewPr>
  <p:slideViewPr>
    <p:cSldViewPr snapToGrid="0">
      <p:cViewPr varScale="1">
        <p:scale>
          <a:sx n="71" d="100"/>
          <a:sy n="71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DBF96-109F-4BE0-85E2-F6CFD84488D9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853F-927F-4412-A9DD-5AA834056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06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《Cascade R-CNN: Delving into High Quality Object </a:t>
            </a:r>
            <a:r>
              <a:rPr lang="en-US" altLang="zh-CN" dirty="0" err="1"/>
              <a:t>Detection》CVPR</a:t>
            </a:r>
            <a:r>
              <a:rPr lang="en-US" altLang="zh-CN" dirty="0"/>
              <a:t> 2018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需要完成分类和定位的任务，但这很难，因为会面临很多</a:t>
            </a:r>
            <a:r>
              <a:rPr lang="en-US" altLang="zh-CN" dirty="0"/>
              <a:t>”close” false positives</a:t>
            </a:r>
          </a:p>
          <a:p>
            <a:r>
              <a:rPr lang="zh-CN" altLang="en-US" dirty="0"/>
              <a:t>第一张图  </a:t>
            </a:r>
            <a:r>
              <a:rPr lang="en-US" altLang="zh-CN" dirty="0"/>
              <a:t>Regressor</a:t>
            </a:r>
            <a:r>
              <a:rPr lang="zh-CN" altLang="en-US" dirty="0"/>
              <a:t>总是能在</a:t>
            </a:r>
            <a:r>
              <a:rPr lang="en-US" altLang="zh-CN" dirty="0" err="1"/>
              <a:t>iou</a:t>
            </a:r>
            <a:r>
              <a:rPr lang="en-US" altLang="zh-CN" dirty="0"/>
              <a:t>(</a:t>
            </a:r>
            <a:r>
              <a:rPr lang="en-US" altLang="zh-CN" dirty="0" err="1"/>
              <a:t>gt</a:t>
            </a:r>
            <a:r>
              <a:rPr lang="en-US" altLang="zh-CN" dirty="0"/>
              <a:t>, </a:t>
            </a:r>
            <a:r>
              <a:rPr lang="en-US" altLang="zh-CN" dirty="0" err="1"/>
              <a:t>roi</a:t>
            </a:r>
            <a:r>
              <a:rPr lang="en-US" altLang="zh-CN" dirty="0"/>
              <a:t>)~</a:t>
            </a:r>
            <a:r>
              <a:rPr lang="en-US" altLang="zh-CN" dirty="0" err="1"/>
              <a:t>iou_threshod</a:t>
            </a:r>
            <a:r>
              <a:rPr lang="zh-CN" altLang="en-US" dirty="0"/>
              <a:t>时取得较佳效果</a:t>
            </a:r>
            <a:endParaRPr lang="en-US" altLang="zh-CN" dirty="0"/>
          </a:p>
          <a:p>
            <a:r>
              <a:rPr lang="zh-CN" altLang="en-US" dirty="0"/>
              <a:t>第二张图  </a:t>
            </a:r>
            <a:r>
              <a:rPr lang="en-US" altLang="zh-CN" dirty="0"/>
              <a:t>AP50 0.5&gt;0.6&gt;0.7  AP80+ 0.7&gt;0.6&gt;0.5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每一级对上一级的输出做重新采样，改变不同</a:t>
            </a:r>
            <a:r>
              <a:rPr lang="en-US" altLang="zh-CN" dirty="0"/>
              <a:t>stage</a:t>
            </a:r>
            <a:r>
              <a:rPr lang="zh-CN" altLang="en-US" dirty="0"/>
              <a:t>中的分布</a:t>
            </a:r>
            <a:endParaRPr lang="en-US" altLang="zh-CN" dirty="0"/>
          </a:p>
          <a:p>
            <a:r>
              <a:rPr lang="zh-CN" altLang="en-US" dirty="0"/>
              <a:t>跟图</a:t>
            </a:r>
            <a:r>
              <a:rPr lang="en-US" altLang="zh-CN" dirty="0"/>
              <a:t>b</a:t>
            </a:r>
            <a:r>
              <a:rPr lang="zh-CN" altLang="en-US" dirty="0"/>
              <a:t>的不同，图</a:t>
            </a:r>
            <a:r>
              <a:rPr lang="en-US" altLang="zh-CN" dirty="0"/>
              <a:t>b</a:t>
            </a:r>
            <a:r>
              <a:rPr lang="zh-CN" altLang="en-US" dirty="0"/>
              <a:t>是后处理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测试阶段，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是逐步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使用多个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的输出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ensemble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17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Cascade Mask R-CNN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相比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 R-CNN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AP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上提高了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个点，但是在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 AP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上只提高了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个点。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7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x: </a:t>
            </a:r>
            <a:r>
              <a:rPr kumimoji="1" lang="en-US" altLang="zh-CN" dirty="0" err="1"/>
              <a:t>cnn</a:t>
            </a:r>
            <a:r>
              <a:rPr kumimoji="1" lang="en-US" altLang="zh-CN" dirty="0"/>
              <a:t> feature</a:t>
            </a:r>
          </a:p>
          <a:p>
            <a:r>
              <a:rPr kumimoji="1" lang="en-US" altLang="zh-CN" dirty="0" err="1"/>
              <a:t>x_t</a:t>
            </a:r>
            <a:r>
              <a:rPr kumimoji="1" lang="en-US" altLang="zh-CN" dirty="0"/>
              <a:t>^(</a:t>
            </a:r>
            <a:r>
              <a:rPr kumimoji="1" lang="en-US" altLang="zh-CN" dirty="0" err="1"/>
              <a:t>mask|box</a:t>
            </a:r>
            <a:r>
              <a:rPr kumimoji="1" lang="en-US" altLang="zh-CN" dirty="0"/>
              <a:t>):box and mask features derived from x and input </a:t>
            </a:r>
            <a:r>
              <a:rPr kumimoji="1" lang="en-US" altLang="zh-CN" dirty="0" err="1"/>
              <a:t>rois</a:t>
            </a:r>
            <a:endParaRPr kumimoji="1" lang="en-US" altLang="zh-CN" dirty="0"/>
          </a:p>
          <a:p>
            <a:r>
              <a:rPr kumimoji="1" lang="en-US" altLang="zh-CN" dirty="0"/>
              <a:t>P():pooling operator(</a:t>
            </a:r>
            <a:r>
              <a:rPr kumimoji="1" lang="en-US" altLang="zh-CN" dirty="0" err="1"/>
              <a:t>roi</a:t>
            </a:r>
            <a:r>
              <a:rPr kumimoji="1" lang="en-US" altLang="zh-CN" dirty="0"/>
              <a:t> align | pooling)</a:t>
            </a:r>
          </a:p>
          <a:p>
            <a:r>
              <a:rPr kumimoji="1" lang="en-US" altLang="zh-CN" dirty="0" err="1"/>
              <a:t>B_t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M_t:Box</a:t>
            </a:r>
            <a:r>
              <a:rPr kumimoji="1" lang="en-US" altLang="zh-CN" dirty="0"/>
              <a:t> head &amp; Mask head</a:t>
            </a:r>
          </a:p>
          <a:p>
            <a:r>
              <a:rPr kumimoji="1" lang="en-US" altLang="zh-CN" dirty="0"/>
              <a:t>Cascade Mask R-CNN:</a:t>
            </a:r>
            <a:r>
              <a:rPr kumimoji="1" lang="zh-CN" altLang="en-US" dirty="0"/>
              <a:t>两个分支是并行的，并没有相互之间的受益</a:t>
            </a:r>
            <a:endParaRPr kumimoji="1" lang="en-US" altLang="zh-CN" dirty="0"/>
          </a:p>
          <a:p>
            <a:r>
              <a:rPr kumimoji="1" lang="en-US" altLang="zh-CN" dirty="0"/>
              <a:t>Interleaved </a:t>
            </a:r>
            <a:r>
              <a:rPr kumimoji="1" lang="en-US" altLang="zh-CN" dirty="0" err="1"/>
              <a:t>execution:mask</a:t>
            </a:r>
            <a:r>
              <a:rPr kumimoji="1" lang="en-US" altLang="zh-CN" dirty="0"/>
              <a:t> </a:t>
            </a:r>
            <a:r>
              <a:rPr kumimoji="1" lang="zh-CN" altLang="en-US" dirty="0"/>
              <a:t>分支可以受益于改进的</a:t>
            </a:r>
            <a:r>
              <a:rPr kumimoji="1" lang="en-US" altLang="zh-CN" dirty="0"/>
              <a:t>box</a:t>
            </a:r>
            <a:r>
              <a:rPr kumimoji="1" lang="zh-CN" altLang="en-US" dirty="0"/>
              <a:t>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9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之前的设计只用到了</a:t>
            </a:r>
            <a:r>
              <a:rPr kumimoji="1" lang="en-US" altLang="zh-CN" dirty="0" err="1"/>
              <a:t>roi</a:t>
            </a:r>
            <a:r>
              <a:rPr kumimoji="1" lang="zh-CN" altLang="en-US" dirty="0"/>
              <a:t>和</a:t>
            </a:r>
            <a:r>
              <a:rPr kumimoji="1" lang="en-US" altLang="zh-CN" dirty="0"/>
              <a:t>box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featrue</a:t>
            </a:r>
            <a:r>
              <a:rPr kumimoji="1" lang="zh-CN" altLang="en-US" dirty="0"/>
              <a:t>，</a:t>
            </a:r>
            <a:r>
              <a:rPr kumimoji="1" lang="en-US" altLang="zh-CN" dirty="0"/>
              <a:t>mask</a:t>
            </a:r>
            <a:r>
              <a:rPr kumimoji="1" lang="zh-CN" altLang="en-US" dirty="0"/>
              <a:t>分支之间没有信息流，更像是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用不同分布的数据进行训练然后在测试的时候进行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ensemble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，而没有对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的逐步改进</a:t>
            </a:r>
            <a:endParaRPr kumimoji="1" lang="en-US" altLang="zh-CN" dirty="0"/>
          </a:p>
          <a:p>
            <a:r>
              <a:rPr kumimoji="1" lang="zh-CN" altLang="en-US" dirty="0"/>
              <a:t>这样设计一个</a:t>
            </a:r>
            <a:r>
              <a:rPr kumimoji="1" lang="en-US" altLang="zh-CN" dirty="0"/>
              <a:t>info</a:t>
            </a:r>
            <a:r>
              <a:rPr kumimoji="1" lang="zh-CN" altLang="en-US" dirty="0"/>
              <a:t> </a:t>
            </a:r>
            <a:r>
              <a:rPr kumimoji="1" lang="en-US" altLang="zh-CN" dirty="0"/>
              <a:t>flow</a:t>
            </a:r>
            <a:r>
              <a:rPr kumimoji="1" lang="zh-CN" altLang="en-US" dirty="0"/>
              <a:t>之后可以实现</a:t>
            </a:r>
            <a:r>
              <a:rPr kumimoji="1" lang="en-US" altLang="zh-CN" dirty="0"/>
              <a:t>mask</a:t>
            </a:r>
            <a:r>
              <a:rPr kumimoji="1" lang="zh-CN" altLang="en-US" dirty="0"/>
              <a:t>的逐步改进，而不是用逐步改进的</a:t>
            </a:r>
            <a:r>
              <a:rPr kumimoji="1" lang="en-US" altLang="zh-CN" dirty="0"/>
              <a:t>box</a:t>
            </a:r>
            <a:r>
              <a:rPr kumimoji="1" lang="zh-CN" altLang="en-US" dirty="0"/>
              <a:t>生成</a:t>
            </a:r>
            <a:r>
              <a:rPr kumimoji="1" lang="en-US" altLang="zh-CN" dirty="0"/>
              <a:t>mask</a:t>
            </a:r>
          </a:p>
          <a:p>
            <a:r>
              <a:rPr kumimoji="1" lang="en-US" altLang="zh-CN" dirty="0"/>
              <a:t>m_{t-1}^{-}</a:t>
            </a:r>
            <a:r>
              <a:rPr kumimoji="1" lang="zh-CN" altLang="en-US" dirty="0"/>
              <a:t>是反卷积层之前的</a:t>
            </a:r>
            <a:r>
              <a:rPr kumimoji="1" lang="en-US" altLang="zh-CN" dirty="0" err="1"/>
              <a:t>roi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，</a:t>
            </a:r>
            <a:r>
              <a:rPr kumimoji="1" lang="en-US" altLang="zh-CN" dirty="0"/>
              <a:t>14x14</a:t>
            </a:r>
          </a:p>
          <a:p>
            <a:r>
              <a:rPr kumimoji="1" lang="zh-CN" altLang="en-US" dirty="0"/>
              <a:t>在第</a:t>
            </a:r>
            <a:r>
              <a:rPr kumimoji="1" lang="en-US" altLang="zh-CN" dirty="0"/>
              <a:t>t</a:t>
            </a:r>
            <a:r>
              <a:rPr kumimoji="1" lang="zh-CN" altLang="en-US" dirty="0"/>
              <a:t>个</a:t>
            </a:r>
            <a:r>
              <a:rPr kumimoji="1" lang="en-US" altLang="zh-CN" dirty="0"/>
              <a:t>stage</a:t>
            </a:r>
            <a:r>
              <a:rPr kumimoji="1" lang="zh-CN" altLang="en-US" dirty="0"/>
              <a:t>，要对之前所有</a:t>
            </a:r>
            <a:r>
              <a:rPr kumimoji="1" lang="en-US" altLang="zh-CN" dirty="0"/>
              <a:t>stage</a:t>
            </a:r>
            <a:r>
              <a:rPr kumimoji="1" lang="zh-CN" altLang="en-US" dirty="0"/>
              <a:t>用当前</a:t>
            </a:r>
            <a:r>
              <a:rPr kumimoji="1" lang="en-US" altLang="zh-CN" dirty="0"/>
              <a:t>stage</a:t>
            </a:r>
            <a:r>
              <a:rPr kumimoji="1" lang="zh-CN" altLang="en-US" dirty="0"/>
              <a:t>的</a:t>
            </a:r>
            <a:r>
              <a:rPr kumimoji="1" lang="en-US" altLang="zh-CN" dirty="0" err="1"/>
              <a:t>roi</a:t>
            </a:r>
            <a:r>
              <a:rPr kumimoji="1" lang="zh-CN" altLang="en-US" dirty="0"/>
              <a:t>去算</a:t>
            </a:r>
            <a:r>
              <a:rPr kumimoji="1" lang="en-US" altLang="zh-CN" dirty="0"/>
              <a:t>m^{-}</a:t>
            </a:r>
          </a:p>
          <a:p>
            <a:r>
              <a:rPr kumimoji="1" lang="en-US" altLang="zh-CN" dirty="0" err="1"/>
              <a:t>M_t</a:t>
            </a:r>
            <a:r>
              <a:rPr kumimoji="1" lang="en-US" altLang="zh-CN" dirty="0"/>
              <a:t>^{-}</a:t>
            </a:r>
            <a:r>
              <a:rPr kumimoji="1" lang="zh-CN" altLang="en-US" dirty="0"/>
              <a:t>是</a:t>
            </a:r>
            <a:r>
              <a:rPr kumimoji="1" lang="en-US" altLang="zh-CN" dirty="0"/>
              <a:t>4</a:t>
            </a:r>
            <a:r>
              <a:rPr kumimoji="1" lang="zh-CN" altLang="en-US" dirty="0"/>
              <a:t>个</a:t>
            </a:r>
            <a:r>
              <a:rPr kumimoji="1" lang="en-US" altLang="zh-CN" dirty="0"/>
              <a:t>3x3</a:t>
            </a:r>
            <a:r>
              <a:rPr kumimoji="1" lang="zh-CN" altLang="en-US" dirty="0"/>
              <a:t>卷积</a:t>
            </a:r>
            <a:endParaRPr kumimoji="1" lang="en-US" altLang="zh-CN" dirty="0"/>
          </a:p>
          <a:p>
            <a:r>
              <a:rPr kumimoji="1" lang="en-US" altLang="zh-CN" dirty="0" err="1"/>
              <a:t>G_t</a:t>
            </a:r>
            <a:r>
              <a:rPr kumimoji="1" lang="zh-CN" altLang="en-US" dirty="0"/>
              <a:t>是</a:t>
            </a:r>
            <a:r>
              <a:rPr kumimoji="1" lang="en-US" altLang="zh-CN" dirty="0"/>
              <a:t>1x1</a:t>
            </a:r>
            <a:r>
              <a:rPr kumimoji="1" lang="zh-CN" altLang="en-US" dirty="0"/>
              <a:t>卷积用于对</a:t>
            </a:r>
            <a:r>
              <a:rPr kumimoji="1" lang="en-US" altLang="zh-CN" dirty="0"/>
              <a:t>m</a:t>
            </a:r>
            <a:r>
              <a:rPr kumimoji="1" lang="zh-CN" altLang="en-US" dirty="0"/>
              <a:t>做</a:t>
            </a:r>
            <a:r>
              <a:rPr kumimoji="1" lang="en-US" altLang="zh-CN" dirty="0"/>
              <a:t>embedding</a:t>
            </a:r>
            <a:r>
              <a:rPr kumimoji="1" lang="zh-CN" altLang="en-US" dirty="0"/>
              <a:t>来跟</a:t>
            </a:r>
            <a:r>
              <a:rPr kumimoji="1" lang="en-US" altLang="zh-CN" dirty="0" err="1"/>
              <a:t>x_mask</a:t>
            </a:r>
            <a:r>
              <a:rPr kumimoji="1" lang="zh-CN" altLang="en-US" dirty="0"/>
              <a:t>对齐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10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额外的语义分割分支，帮助更好的区分前景背景</a:t>
            </a:r>
            <a:endParaRPr kumimoji="1" lang="en-US" altLang="zh-CN" dirty="0"/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因为语义分割需要对全图进行精细的像素级的分类，所以它的特征是具有很强的空间位置信息，同时对前景和背景有很强的辨别能力，用来加强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分支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kumimoji="1"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kumimoji="1"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3x3</a:t>
            </a:r>
            <a:r>
              <a:rPr kumimoji="1"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卷积进一步进行融合</a:t>
            </a:r>
            <a:endParaRPr kumimoji="1" lang="en-US" altLang="zh-CN" dirty="0"/>
          </a:p>
          <a:p>
            <a:r>
              <a:rPr kumimoji="1" lang="en-US" altLang="zh-CN" dirty="0"/>
              <a:t>Seg prediction </a:t>
            </a:r>
            <a:r>
              <a:rPr kumimoji="1" lang="zh-CN" altLang="en-US" dirty="0"/>
              <a:t>用</a:t>
            </a:r>
            <a:r>
              <a:rPr kumimoji="1" lang="en-US" altLang="zh-CN" dirty="0"/>
              <a:t>coco-stuff</a:t>
            </a:r>
            <a:r>
              <a:rPr kumimoji="1" lang="zh-CN" altLang="en-US" dirty="0"/>
              <a:t>标注进行监督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34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3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7853F-927F-4412-A9DD-5AA8340562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5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8EA69-A93A-4766-BFEC-BA4A3EC11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6DE96C-6A6E-4004-B066-C8CB9871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D94568-993E-4852-A1D7-402ABCD6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95CC99-E347-42E4-9A06-68F8D2C4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9E4210-E818-4EA8-860E-E94EBE4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5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8F99BC-5E38-45A1-A1D2-302AAB58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3ABFE0-DFDD-40C8-A428-A6EF552BB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34243-811C-40F1-B65A-98E17644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6AE82E-676F-4934-A3CC-6D3B2815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69EF81-596F-4BDA-9EE9-F94E5F85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0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C6380-AE61-4C83-B98D-53E882653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7C7B79-EC68-43D4-BF3C-5E1BAF002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AC68CD-8E32-4477-B08C-33DC989A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EE9F6-40C7-468C-8DF2-9AD4A7D1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3EEC2-E2BB-4556-8671-848D2A1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5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1E11B-8ACF-4D51-BEA9-74D3DDFC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016B0A-18F6-4DD6-8E0C-22992E58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7A2782-E3A2-4098-B87C-29F23B47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3769A2-1366-4549-A8EE-B843AC1D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48FEF2-CE35-4FC6-B75B-8108FEF9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50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B7098-2DF0-4793-8532-7C65F3F0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129DBE-E001-4722-972B-B47CDB4A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E79301-A7CB-49DA-9009-D742E4E1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CBCA1-BF08-4801-BAEB-A459BB1D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CD5589-C71A-4FB6-80C9-F92A6DD9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04D69-ECD1-4118-B967-D4E9299C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FA763-6E75-4837-8421-F03331CD8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DC26AF-78D2-4666-9079-97A1B4C95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A7F533-3282-4250-B61C-F6E179DF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24B3BD-E2C0-431F-9A80-89E3B6CA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D476FB-BC29-4E63-95A8-85E026AD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5DC004-29CD-4DB9-8FE0-D2F06288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6E239E-47D3-4488-BBB9-9434A5227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291854-596A-435A-B658-A4BD28152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522EB6-1185-4BF1-9178-33B69FAC3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DB8930-9CCA-40C9-B2EE-B713D7F53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B2C148-0FAD-4409-BCFD-16415448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068EF-3E3F-45E7-9C76-129BBB62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B2EE154-CFAB-4ADC-AA0C-4843B99E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2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43B05-4DFB-40AA-81B7-C58BFC51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20DE47-6876-46D4-AE81-83E35E18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0C7402-CCCA-4EB4-A64A-03B8A140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73B2D6-F700-42FD-81DD-3A8F34D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9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A6C4A78-ADBB-4135-A8A7-DD774FAD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465F02-CBAB-4375-B5B6-FBA3FF10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39B7B7-E6BA-4B92-A1A4-C26EB52D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23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54EB1-8C58-491F-909D-41501BDA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52AAC7-2B5D-4D8A-99AB-B994B3FF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7217DA-5BDC-4159-9B9E-AF36FF31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6FB66F-3728-40A5-A112-1ED8EE86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C4034B-B78D-4742-BDAA-49618EC9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D401B5-5FEB-49E1-89E7-BAD87A8C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18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DAB5A-FFAF-492E-9436-D018C627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9CF403-B2C8-4DC2-9D46-760E16B77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DA6A29-D4AF-412E-8432-831FD8BBD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A8A581-4914-4FFB-AAB3-F4692FA8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13CADE-8738-4F3D-9DEE-E1467D8C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DA54AA-61C7-47D9-A3BA-55C2E232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63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B5B705-F47F-43B4-96FB-FD67BD95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89AD90-4068-4FFD-AEDB-A694E6D7C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43828-D76B-4C3D-B19B-69239C3F8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AFBA-EE12-42A0-B364-C719959EFF0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EBEEEB-76C1-40C1-A2D0-5E10AA43C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625D32-298B-4DC2-9A46-DAA722DFA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1FF7-FE38-485B-85F3-B9B80883C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7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2BA21-2E85-46BE-A418-9272C0D4B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943BDA-9667-406A-9383-EC7E36D7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336"/>
            <a:ext cx="12192000" cy="2795328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17235C71-FF36-44DD-9DD7-D9ABB0C4F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37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6F03F-30DE-4348-9858-E27EA0AC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9" y="1343025"/>
            <a:ext cx="10515600" cy="1325563"/>
          </a:xfr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手机屏幕截图&#10;&#10;描述已自动生成">
            <a:extLst>
              <a:ext uri="{FF2B5EF4-FFF2-40B4-BE49-F238E27FC236}">
                <a16:creationId xmlns:a16="http://schemas.microsoft.com/office/drawing/2014/main" id="{07087DF9-D05A-CD4E-BE8F-5AD0FC2E8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531"/>
            <a:ext cx="5660677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8EEAD1-8D16-5145-BD09-E6F685402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45" y="1752599"/>
            <a:ext cx="6453533" cy="36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6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667F2-B23F-465C-9D11-04B1D605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9111AF-57DC-4C25-8BD9-B866E785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6A7831-DE62-4F9C-80B9-6FFB3F79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338"/>
            <a:ext cx="12192000" cy="63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7ABBE-0177-43B2-897C-9A509CF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Cascade R-CNN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B78966-AFB2-4152-8D24-123E85EB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AAEFD5-1D41-4F72-A145-7322378E9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" y="2443888"/>
            <a:ext cx="12192000" cy="31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1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9CDEB0-655B-41FF-A872-A452AEAF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Cascade Mask R-CNN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8318930-1D11-4515-B65A-813E0BCE9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573" y="2160397"/>
            <a:ext cx="11686854" cy="27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8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D9710-8C79-B247-8D4D-BC639E56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Interleaved execution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C19384F-6903-2044-A3ED-5AE2287F7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690688"/>
            <a:ext cx="10515600" cy="2364184"/>
          </a:xfrm>
        </p:spPr>
      </p:pic>
      <p:pic>
        <p:nvPicPr>
          <p:cNvPr id="7" name="图片 6" descr="图片包含 游戏机, 钟表&#10;&#10;描述已自动生成">
            <a:extLst>
              <a:ext uri="{FF2B5EF4-FFF2-40B4-BE49-F238E27FC236}">
                <a16:creationId xmlns:a16="http://schemas.microsoft.com/office/drawing/2014/main" id="{C973C435-6C4F-E140-9425-75B65265E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389835"/>
            <a:ext cx="5410200" cy="990600"/>
          </a:xfrm>
          <a:prstGeom prst="rect">
            <a:avLst/>
          </a:prstGeom>
        </p:spPr>
      </p:pic>
      <p:pic>
        <p:nvPicPr>
          <p:cNvPr id="9" name="图片 8" descr="手机屏幕截图&#10;&#10;描述已自动生成">
            <a:extLst>
              <a:ext uri="{FF2B5EF4-FFF2-40B4-BE49-F238E27FC236}">
                <a16:creationId xmlns:a16="http://schemas.microsoft.com/office/drawing/2014/main" id="{E34BF1B1-85BD-5845-B2BA-BD420A9AB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4300935"/>
            <a:ext cx="5346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8724C-90B8-FB47-8BC9-9B9C8014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Mask Information Flow</a:t>
            </a:r>
            <a:endParaRPr kumimoji="1" lang="zh-CN" altLang="en-US" dirty="0"/>
          </a:p>
        </p:txBody>
      </p:sp>
      <p:pic>
        <p:nvPicPr>
          <p:cNvPr id="5" name="内容占位符 4" descr="图片包含 游戏机, 文字&#10;&#10;描述已自动生成">
            <a:extLst>
              <a:ext uri="{FF2B5EF4-FFF2-40B4-BE49-F238E27FC236}">
                <a16:creationId xmlns:a16="http://schemas.microsoft.com/office/drawing/2014/main" id="{E1BD7E9A-B53D-3B44-A45F-98A98135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690688"/>
            <a:ext cx="6221851" cy="2908298"/>
          </a:xfrm>
        </p:spPr>
      </p:pic>
      <p:pic>
        <p:nvPicPr>
          <p:cNvPr id="7" name="图片 6" descr="手机屏幕截图&#10;&#10;描述已自动生成">
            <a:extLst>
              <a:ext uri="{FF2B5EF4-FFF2-40B4-BE49-F238E27FC236}">
                <a16:creationId xmlns:a16="http://schemas.microsoft.com/office/drawing/2014/main" id="{F667B3A3-25F8-D543-859E-19DBB0057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3" y="5175250"/>
            <a:ext cx="6502400" cy="1117600"/>
          </a:xfrm>
          <a:prstGeom prst="rect">
            <a:avLst/>
          </a:prstGeom>
        </p:spPr>
      </p:pic>
      <p:pic>
        <p:nvPicPr>
          <p:cNvPr id="9" name="图片 8" descr="图片包含 游戏机&#10;&#10;描述已自动生成">
            <a:extLst>
              <a:ext uri="{FF2B5EF4-FFF2-40B4-BE49-F238E27FC236}">
                <a16:creationId xmlns:a16="http://schemas.microsoft.com/office/drawing/2014/main" id="{9776EFA4-9F92-B54F-B06D-A30466E86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87" y="3251202"/>
            <a:ext cx="4203998" cy="561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2681D9-611B-0B49-BD78-01F1E764E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87" y="4191000"/>
            <a:ext cx="4165600" cy="1968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B4BC63-105C-034F-B652-DBB779E85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40" y="352418"/>
            <a:ext cx="5352771" cy="2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D65C9-694C-544E-B1DD-1FA40C29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Spatial Contexts from Segmentation</a:t>
            </a:r>
            <a:endParaRPr kumimoji="1" lang="zh-CN" altLang="en-US" dirty="0"/>
          </a:p>
        </p:txBody>
      </p:sp>
      <p:pic>
        <p:nvPicPr>
          <p:cNvPr id="5" name="内容占位符 4" descr="手机屏幕截图&#10;&#10;描述已自动生成">
            <a:extLst>
              <a:ext uri="{FF2B5EF4-FFF2-40B4-BE49-F238E27FC236}">
                <a16:creationId xmlns:a16="http://schemas.microsoft.com/office/drawing/2014/main" id="{0B17F0F2-25B6-7447-BF92-9544FD4B7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" y="1838325"/>
            <a:ext cx="5914457" cy="3851275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64722E-E6FD-784E-AB0E-507ABBF8C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4576762"/>
            <a:ext cx="5372100" cy="1943100"/>
          </a:xfrm>
          <a:prstGeom prst="rect">
            <a:avLst/>
          </a:prstGeom>
        </p:spPr>
      </p:pic>
      <p:pic>
        <p:nvPicPr>
          <p:cNvPr id="9" name="图片 8" descr="图片包含 游戏机, 文字&#10;&#10;描述已自动生成">
            <a:extLst>
              <a:ext uri="{FF2B5EF4-FFF2-40B4-BE49-F238E27FC236}">
                <a16:creationId xmlns:a16="http://schemas.microsoft.com/office/drawing/2014/main" id="{815225C2-5ED9-C943-8961-76C346F85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38" y="1488282"/>
            <a:ext cx="5928462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7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DA929-0CAD-2641-A778-38C52241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Multi-Task Learning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7837BED-AF70-0A4D-BB32-0755318EA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273300"/>
            <a:ext cx="6019800" cy="2311400"/>
          </a:xfrm>
        </p:spPr>
      </p:pic>
    </p:spTree>
    <p:extLst>
      <p:ext uri="{BB962C8B-B14F-4D97-AF65-F5344CB8AC3E}">
        <p14:creationId xmlns:p14="http://schemas.microsoft.com/office/powerpoint/2010/main" val="215301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手机屏幕截图&#10;&#10;描述已自动生成">
            <a:extLst>
              <a:ext uri="{FF2B5EF4-FFF2-40B4-BE49-F238E27FC236}">
                <a16:creationId xmlns:a16="http://schemas.microsoft.com/office/drawing/2014/main" id="{D60D6CC0-348B-CF45-82B3-C6FF7ACFB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88"/>
            <a:ext cx="11609964" cy="3668949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3AFB683B-F1B2-B241-870F-CE9ACBFC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图片 7" descr="手机屏幕截图&#10;&#10;描述已自动生成">
            <a:extLst>
              <a:ext uri="{FF2B5EF4-FFF2-40B4-BE49-F238E27FC236}">
                <a16:creationId xmlns:a16="http://schemas.microsoft.com/office/drawing/2014/main" id="{612D4EC5-1C04-B24F-86E2-A32AAA529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155"/>
            <a:ext cx="12192000" cy="24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437</Words>
  <Application>Microsoft Macintosh PowerPoint</Application>
  <PresentationFormat>宽屏</PresentationFormat>
  <Paragraphs>38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Cascade R-CNN</vt:lpstr>
      <vt:lpstr>Cascade Mask R-CNN</vt:lpstr>
      <vt:lpstr>Interleaved execution</vt:lpstr>
      <vt:lpstr>Mask Information Flow</vt:lpstr>
      <vt:lpstr>Spatial Contexts from Segmentation</vt:lpstr>
      <vt:lpstr>Multi-Task Learning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Groexhy</dc:creator>
  <cp:lastModifiedBy>Xiang Hongyi</cp:lastModifiedBy>
  <cp:revision>31</cp:revision>
  <dcterms:created xsi:type="dcterms:W3CDTF">2019-09-28T04:52:05Z</dcterms:created>
  <dcterms:modified xsi:type="dcterms:W3CDTF">2019-10-01T12:43:13Z</dcterms:modified>
</cp:coreProperties>
</file>