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03" r:id="rId3"/>
    <p:sldId id="258" r:id="rId4"/>
    <p:sldId id="257" r:id="rId5"/>
    <p:sldId id="302" r:id="rId6"/>
    <p:sldId id="260" r:id="rId7"/>
    <p:sldId id="266" r:id="rId8"/>
    <p:sldId id="261" r:id="rId9"/>
    <p:sldId id="262" r:id="rId10"/>
    <p:sldId id="267" r:id="rId11"/>
    <p:sldId id="268" r:id="rId12"/>
    <p:sldId id="269" r:id="rId13"/>
    <p:sldId id="263" r:id="rId14"/>
    <p:sldId id="264" r:id="rId15"/>
    <p:sldId id="26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67"/>
  </p:normalViewPr>
  <p:slideViewPr>
    <p:cSldViewPr snapToGrid="0" snapToObjects="1">
      <p:cViewPr varScale="1">
        <p:scale>
          <a:sx n="81" d="100"/>
          <a:sy n="81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FA0B8-789C-A743-89CE-FE5AB72DA94C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B06F3-9505-4A46-858A-3E86E8ACAE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918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696A-5249-8741-8749-F4B0D977CDE3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1E5C-C063-964B-8A3F-46FE1F45AD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194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696A-5249-8741-8749-F4B0D977CDE3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1E5C-C063-964B-8A3F-46FE1F45AD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842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696A-5249-8741-8749-F4B0D977CDE3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1E5C-C063-964B-8A3F-46FE1F45AD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919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696A-5249-8741-8749-F4B0D977CDE3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1E5C-C063-964B-8A3F-46FE1F45AD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49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696A-5249-8741-8749-F4B0D977CDE3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1E5C-C063-964B-8A3F-46FE1F45AD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554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696A-5249-8741-8749-F4B0D977CDE3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1E5C-C063-964B-8A3F-46FE1F45AD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45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696A-5249-8741-8749-F4B0D977CDE3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1E5C-C063-964B-8A3F-46FE1F45AD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289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696A-5249-8741-8749-F4B0D977CDE3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1E5C-C063-964B-8A3F-46FE1F45AD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236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696A-5249-8741-8749-F4B0D977CDE3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1E5C-C063-964B-8A3F-46FE1F45AD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699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696A-5249-8741-8749-F4B0D977CDE3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1E5C-C063-964B-8A3F-46FE1F45AD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908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696A-5249-8741-8749-F4B0D977CDE3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1E5C-C063-964B-8A3F-46FE1F45AD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885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1696A-5249-8741-8749-F4B0D977CDE3}" type="datetimeFigureOut">
              <a:rPr kumimoji="1" lang="zh-CN" altLang="en-US" smtClean="0"/>
              <a:t>2019/3/15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1E5C-C063-964B-8A3F-46FE1F45AD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75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Human</a:t>
            </a:r>
            <a:r>
              <a:rPr kumimoji="1" lang="en-US" altLang="zh-CN" dirty="0"/>
              <a:t>-</a:t>
            </a:r>
            <a:r>
              <a:rPr kumimoji="1" lang="en-US" altLang="zh-CN" dirty="0" smtClean="0"/>
              <a:t>object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interaction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smtClean="0"/>
              <a:t>2019.3.15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865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HO-RCNN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Human-Object Proposals</a:t>
            </a:r>
            <a:endParaRPr lang="zh-CN" altLang="en-US" dirty="0" smtClean="0"/>
          </a:p>
          <a:p>
            <a:pPr lvl="1"/>
            <a:r>
              <a:rPr lang="en-US" altLang="zh-CN" dirty="0"/>
              <a:t>F</a:t>
            </a:r>
            <a:r>
              <a:rPr lang="en-US" altLang="zh-CN" dirty="0" smtClean="0"/>
              <a:t>irst detect bounding boxes for </a:t>
            </a:r>
            <a:endParaRPr lang="zh-CN" altLang="en-US" dirty="0" smtClean="0"/>
          </a:p>
          <a:p>
            <a:pPr marL="457200" lvl="1" indent="0">
              <a:buNone/>
            </a:pPr>
            <a:r>
              <a:rPr lang="en-US" altLang="zh-CN" dirty="0" smtClean="0"/>
              <a:t>humans and the object categories of </a:t>
            </a:r>
            <a:endParaRPr lang="zh-CN" altLang="en-US" dirty="0" smtClean="0"/>
          </a:p>
          <a:p>
            <a:pPr marL="457200" lvl="1" indent="0">
              <a:buNone/>
            </a:pPr>
            <a:r>
              <a:rPr lang="en-US" altLang="zh-CN" dirty="0" smtClean="0"/>
              <a:t>Interest.</a:t>
            </a:r>
            <a:endParaRPr lang="zh-CN" altLang="en-US" dirty="0" smtClean="0"/>
          </a:p>
          <a:p>
            <a:pPr marL="457200" lvl="1" indent="0">
              <a:buNone/>
            </a:pPr>
            <a:endParaRPr kumimoji="1" lang="zh-CN" altLang="en-US" dirty="0"/>
          </a:p>
          <a:p>
            <a:pPr marL="457200" lvl="1" indent="0">
              <a:buNone/>
            </a:pPr>
            <a:r>
              <a:rPr kumimoji="1" lang="en-US" altLang="zh-CN" dirty="0" smtClean="0"/>
              <a:t>Then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Figure2.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571" y="2214114"/>
            <a:ext cx="5292397" cy="43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6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HO-RCNN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Human and Object Stream</a:t>
            </a:r>
            <a:endParaRPr lang="zh-CN" altLang="en-US" dirty="0"/>
          </a:p>
          <a:p>
            <a:pPr lvl="1"/>
            <a:r>
              <a:rPr lang="en-US" altLang="zh-CN" dirty="0" smtClean="0"/>
              <a:t>Given a human-object proposal, the human stream extracts local features from the human bounding box, and generates confidence scores for each HOI class. </a:t>
            </a:r>
            <a:endParaRPr lang="zh-CN" altLang="en-US" dirty="0" smtClean="0"/>
          </a:p>
          <a:p>
            <a:pPr lvl="1"/>
            <a:endParaRPr lang="zh-CN" altLang="en-US" dirty="0"/>
          </a:p>
          <a:p>
            <a:pPr lvl="1"/>
            <a:r>
              <a:rPr lang="en-US" altLang="zh-CN" dirty="0" smtClean="0"/>
              <a:t>Object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en-US" altLang="zh-CN" dirty="0"/>
              <a:t>.</a:t>
            </a:r>
            <a:endParaRPr lang="zh-CN" altLang="en-US" dirty="0" smtClean="0"/>
          </a:p>
          <a:p>
            <a:pPr lvl="1"/>
            <a:endParaRPr kumimoji="1" lang="zh-CN" altLang="en-US" dirty="0"/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72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HO-RCNN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Pairwise Stream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0" y="2738520"/>
            <a:ext cx="10953500" cy="25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523999" y="1122363"/>
            <a:ext cx="981693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Detecting and Recognizing Human-Object Interactions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358" y="3245757"/>
            <a:ext cx="62484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8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人的动作可以一定程度上确定和人产生交互物体的位置</a:t>
            </a:r>
          </a:p>
          <a:p>
            <a:pPr lvl="1"/>
            <a:r>
              <a:rPr kumimoji="1" lang="zh-CN" altLang="en-US" dirty="0" smtClean="0"/>
              <a:t>如</a:t>
            </a:r>
            <a:r>
              <a:rPr kumimoji="1" lang="en-US" altLang="zh-CN" dirty="0" smtClean="0"/>
              <a:t>&lt;</a:t>
            </a:r>
            <a:r>
              <a:rPr kumimoji="1" lang="zh-CN" altLang="en-US" dirty="0" smtClean="0"/>
              <a:t>人，打，球</a:t>
            </a:r>
            <a:r>
              <a:rPr kumimoji="1" lang="en-US" altLang="zh-CN" dirty="0" smtClean="0"/>
              <a:t>&gt;</a:t>
            </a:r>
            <a:r>
              <a:rPr kumimoji="1" lang="zh-CN" altLang="en-US" dirty="0" smtClean="0"/>
              <a:t>那么球在人手周围的概率会很大，如果是</a:t>
            </a:r>
            <a:r>
              <a:rPr kumimoji="1" lang="en-US" altLang="zh-CN" dirty="0" smtClean="0"/>
              <a:t>&lt;</a:t>
            </a:r>
            <a:r>
              <a:rPr kumimoji="1" lang="zh-CN" altLang="en-US" dirty="0" smtClean="0"/>
              <a:t>人，踢，球</a:t>
            </a:r>
            <a:r>
              <a:rPr kumimoji="1" lang="en-US" altLang="zh-CN" dirty="0" smtClean="0"/>
              <a:t>&gt;</a:t>
            </a:r>
            <a:r>
              <a:rPr kumimoji="1" lang="zh-CN" altLang="en-US" dirty="0" smtClean="0"/>
              <a:t>那么球更大概率会出现在脚的旁边。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68" y="3121106"/>
            <a:ext cx="4652799" cy="37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8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Model </a:t>
            </a:r>
            <a:r>
              <a:rPr lang="en-US" altLang="zh-CN" dirty="0" smtClean="0"/>
              <a:t>Architecture</a:t>
            </a:r>
            <a:endParaRPr lang="zh-CN" altLang="en-US" dirty="0"/>
          </a:p>
          <a:p>
            <a:r>
              <a:rPr lang="en-US" altLang="zh-CN" sz="2000" dirty="0" smtClean="0"/>
              <a:t>Model </a:t>
            </a:r>
            <a:r>
              <a:rPr lang="en-US" altLang="zh-CN" sz="2000" dirty="0"/>
              <a:t>Components </a:t>
            </a:r>
            <a:endParaRPr lang="zh-CN" altLang="en-US" sz="2000" dirty="0"/>
          </a:p>
          <a:p>
            <a:r>
              <a:rPr lang="en-US" altLang="zh-CN" sz="1600" dirty="0" smtClean="0"/>
              <a:t>Object </a:t>
            </a:r>
            <a:r>
              <a:rPr lang="en-US" altLang="zh-CN" sz="1600" dirty="0"/>
              <a:t>Detection </a:t>
            </a:r>
            <a:r>
              <a:rPr lang="en-US" altLang="zh-CN" sz="1600" dirty="0" smtClean="0"/>
              <a:t>:Image-&gt;Faster-</a:t>
            </a:r>
            <a:r>
              <a:rPr lang="en-US" altLang="zh-CN" sz="1600" dirty="0" err="1" smtClean="0"/>
              <a:t>Rcnn</a:t>
            </a:r>
            <a:r>
              <a:rPr lang="en-US" altLang="zh-CN" sz="1600" dirty="0" smtClean="0"/>
              <a:t>-&gt;human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object</a:t>
            </a:r>
            <a:endParaRPr lang="zh-CN" altLang="en-US" sz="1600" dirty="0" smtClean="0"/>
          </a:p>
          <a:p>
            <a:pPr marL="0" indent="0">
              <a:buNone/>
            </a:pPr>
            <a:r>
              <a:rPr lang="en-US" altLang="zh-CN" sz="1600" dirty="0" smtClean="0"/>
              <a:t>box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associated </a:t>
            </a:r>
            <a:r>
              <a:rPr lang="en-US" altLang="zh-CN" sz="1600" dirty="0" smtClean="0"/>
              <a:t>score.</a:t>
            </a:r>
            <a:endParaRPr lang="zh-CN" altLang="en-US" sz="1600" dirty="0" smtClean="0"/>
          </a:p>
          <a:p>
            <a:pPr>
              <a:buFont typeface="Arial" charset="0"/>
              <a:buChar char="•"/>
            </a:pPr>
            <a:r>
              <a:rPr lang="en-US" altLang="zh-CN" sz="1600" dirty="0" smtClean="0"/>
              <a:t>Human-centric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Branch: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input: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Human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Conv5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Feature</a:t>
            </a:r>
            <a:endParaRPr lang="zh-CN" altLang="en-US" sz="1600" dirty="0" smtClean="0"/>
          </a:p>
          <a:p>
            <a:pPr marL="0" indent="0">
              <a:buNone/>
            </a:pPr>
            <a:r>
              <a:rPr lang="zh-CN" altLang="en-US" sz="1600" dirty="0"/>
              <a:t>	</a:t>
            </a:r>
            <a:r>
              <a:rPr lang="zh-CN" altLang="en-US" sz="1600" dirty="0" smtClean="0"/>
              <a:t>	  </a:t>
            </a:r>
            <a:r>
              <a:rPr lang="en-US" altLang="zh-CN" sz="1600" dirty="0" smtClean="0"/>
              <a:t>action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output: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action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score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(sigmoid)</a:t>
            </a:r>
            <a:endParaRPr lang="zh-CN" altLang="en-US" sz="1600" dirty="0" smtClean="0"/>
          </a:p>
          <a:p>
            <a:pPr marL="0" indent="0">
              <a:buNone/>
            </a:pPr>
            <a:r>
              <a:rPr lang="zh-CN" altLang="en-US" sz="1600" dirty="0"/>
              <a:t>	</a:t>
            </a:r>
            <a:r>
              <a:rPr lang="zh-CN" altLang="en-US" sz="1600" dirty="0" smtClean="0"/>
              <a:t>	  </a:t>
            </a:r>
            <a:r>
              <a:rPr lang="en-US" altLang="zh-CN" sz="1600" dirty="0" smtClean="0"/>
              <a:t>target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output: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Gaussian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Map</a:t>
            </a:r>
            <a:endParaRPr lang="zh-CN" altLang="en-US" sz="1600" dirty="0"/>
          </a:p>
          <a:p>
            <a:pPr>
              <a:buFont typeface="Arial" charset="0"/>
              <a:buChar char="•"/>
            </a:pPr>
            <a:r>
              <a:rPr lang="en-US" altLang="zh-CN" sz="1600" dirty="0" smtClean="0"/>
              <a:t>Interaction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Brach: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input: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Human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Object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Conv5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Feature</a:t>
            </a:r>
            <a:endParaRPr lang="zh-CN" altLang="en-US" sz="1600" dirty="0" smtClean="0"/>
          </a:p>
          <a:p>
            <a:pPr marL="0" indent="0">
              <a:buNone/>
            </a:pPr>
            <a:r>
              <a:rPr lang="zh-CN" altLang="en-US" sz="1600" dirty="0" smtClean="0"/>
              <a:t>	             </a:t>
            </a:r>
            <a:r>
              <a:rPr lang="en-US" altLang="zh-CN" sz="1600" dirty="0" smtClean="0"/>
              <a:t>output: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HOI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score.</a:t>
            </a:r>
            <a:endParaRPr lang="zh-CN" altLang="en-US" sz="1600" dirty="0" smtClean="0"/>
          </a:p>
          <a:p>
            <a:pPr marL="0" indent="0">
              <a:buNone/>
            </a:pPr>
            <a:endParaRPr lang="zh-CN" altLang="en-US" sz="1600" dirty="0" smtClean="0"/>
          </a:p>
          <a:p>
            <a:pPr marL="0" indent="0">
              <a:buNone/>
            </a:pPr>
            <a:endParaRPr lang="en-US" altLang="zh-CN" sz="1600" dirty="0" smtClean="0"/>
          </a:p>
          <a:p>
            <a:pPr marL="914400" lvl="2" indent="0">
              <a:buNone/>
            </a:pPr>
            <a:r>
              <a:rPr lang="en-US" altLang="zh-CN" dirty="0" smtClean="0"/>
              <a:t> </a:t>
            </a: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612" y="2054940"/>
            <a:ext cx="5531923" cy="37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8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then write our target localization term as</a:t>
            </a:r>
            <a:r>
              <a:rPr lang="en-US" altLang="zh-CN" dirty="0" smtClean="0"/>
              <a:t>:</a:t>
            </a:r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/>
              <a:t>D</a:t>
            </a:r>
            <a:r>
              <a:rPr lang="en-US" altLang="zh-CN" dirty="0" smtClean="0"/>
              <a:t>ecompose </a:t>
            </a:r>
            <a:r>
              <a:rPr lang="en-US" altLang="zh-CN" dirty="0"/>
              <a:t>the triplet score into four </a:t>
            </a:r>
            <a:r>
              <a:rPr lang="en-US" altLang="zh-CN" dirty="0" smtClean="0"/>
              <a:t>terms</a:t>
            </a:r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407" y="2364067"/>
            <a:ext cx="4177179" cy="6928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407" y="3237097"/>
            <a:ext cx="4329567" cy="7166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232" y="4468436"/>
            <a:ext cx="2644461" cy="5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Transferable </a:t>
            </a:r>
            <a:r>
              <a:rPr lang="en-US" sz="3600" dirty="0" err="1"/>
              <a:t>Interactiveness</a:t>
            </a:r>
            <a:r>
              <a:rPr lang="en-US" sz="3600" dirty="0"/>
              <a:t> Prior for Human-Object Interaction Detection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3510280"/>
            <a:ext cx="10071100" cy="12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</a:t>
            </a:r>
            <a:r>
              <a:rPr lang="en-US"/>
              <a:t>mplicitly predict </a:t>
            </a:r>
            <a:r>
              <a:rPr lang="en-US" altLang="en-US"/>
              <a:t>whether</a:t>
            </a:r>
            <a:r>
              <a:rPr lang="en-US"/>
              <a:t> </a:t>
            </a:r>
            <a:r>
              <a:rPr lang="en-US" altLang="en-US"/>
              <a:t>human-object</a:t>
            </a:r>
            <a:r>
              <a:rPr lang="en-US"/>
              <a:t> is interactive </a:t>
            </a:r>
            <a:r>
              <a:rPr lang="en-US" altLang="en-US"/>
              <a:t>or not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 altLang="en-US"/>
              <a:t>H</a:t>
            </a:r>
            <a:r>
              <a:rPr lang="en-US"/>
              <a:t>ow to utilize interactiveness and improve </a:t>
            </a:r>
            <a:r>
              <a:rPr lang="en-US" altLang="en-US"/>
              <a:t>HOI detction</a:t>
            </a:r>
            <a:r>
              <a:rPr lang="en-US"/>
              <a:t> learning</a:t>
            </a:r>
          </a:p>
        </p:txBody>
      </p:sp>
    </p:spTree>
    <p:extLst>
      <p:ext uri="{BB962C8B-B14F-4D97-AF65-F5344CB8AC3E}">
        <p14:creationId xmlns:p14="http://schemas.microsoft.com/office/powerpoint/2010/main" val="174893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Propose a general and transferable Interactiveness Prior learning method</a:t>
            </a:r>
          </a:p>
          <a:p>
            <a:endParaRPr lang="en-US" altLang="en-US"/>
          </a:p>
          <a:p>
            <a:r>
              <a:rPr lang="en-US" altLang="en-US"/>
              <a:t>Interactiveness prior can be learned across many datasets and applied to any specific dataset</a:t>
            </a:r>
          </a:p>
          <a:p>
            <a:endParaRPr lang="en-US" altLang="en-US"/>
          </a:p>
          <a:p>
            <a:r>
              <a:rPr lang="en-US" altLang="en-US"/>
              <a:t>O</a:t>
            </a:r>
            <a:r>
              <a:rPr lang="en-US"/>
              <a:t>utperforms state-of-the-art HOI detection results by a great margin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32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HOI</a:t>
            </a:r>
            <a:r>
              <a:rPr kumimoji="1" lang="zh-CN" altLang="en-US" dirty="0" smtClean="0"/>
              <a:t>问题</a:t>
            </a:r>
            <a:r>
              <a:rPr kumimoji="1" lang="zh-CN" altLang="en-US" dirty="0" smtClean="0"/>
              <a:t>定义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HOI—Human-Object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Interaction</a:t>
            </a:r>
            <a:endParaRPr kumimoji="1" lang="zh-CN" altLang="en-US" dirty="0" smtClean="0"/>
          </a:p>
          <a:p>
            <a:pPr lvl="1"/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0" y="3050681"/>
            <a:ext cx="12152420" cy="32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41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/>
          <a:lstStyle/>
          <a:p>
            <a:r>
              <a:rPr lang="en-US" altLang="en-US"/>
              <a:t>Framework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90" y="2075180"/>
            <a:ext cx="9709150" cy="41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23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865"/>
            <a:ext cx="10515600" cy="4351338"/>
          </a:xfrm>
        </p:spPr>
        <p:txBody>
          <a:bodyPr/>
          <a:lstStyle/>
          <a:p>
            <a:r>
              <a:rPr lang="en-US"/>
              <a:t>Representation and Classification Networks</a:t>
            </a:r>
          </a:p>
          <a:p>
            <a:pPr lvl="1"/>
            <a:r>
              <a:rPr lang="en-US"/>
              <a:t>Human and Object Detection</a:t>
            </a:r>
            <a:r>
              <a:rPr lang="en-US" altLang="en-US"/>
              <a:t>: Detectron with ResNet-50-FPN.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Representation Network: Faster R-CNN with ResNet-50 based R here.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HOI Classification Network: multi-stream architecture and late fusion strategy.</a:t>
            </a:r>
          </a:p>
        </p:txBody>
      </p:sp>
    </p:spTree>
    <p:extLst>
      <p:ext uri="{BB962C8B-B14F-4D97-AF65-F5344CB8AC3E}">
        <p14:creationId xmlns:p14="http://schemas.microsoft.com/office/powerpoint/2010/main" val="175881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915"/>
            <a:ext cx="10515600" cy="4351338"/>
          </a:xfrm>
        </p:spPr>
        <p:txBody>
          <a:bodyPr/>
          <a:lstStyle/>
          <a:p>
            <a:r>
              <a:rPr lang="en-US"/>
              <a:t>Interactiveness Network</a:t>
            </a:r>
          </a:p>
          <a:p>
            <a:pPr lvl="1"/>
            <a:r>
              <a:rPr lang="en-US"/>
              <a:t>Human and Object stream</a:t>
            </a:r>
          </a:p>
          <a:p>
            <a:pPr lvl="2"/>
            <a:r>
              <a:rPr lang="en-US">
                <a:sym typeface="+mn-ea"/>
              </a:rPr>
              <a:t>ROI pooling features from representation network R</a:t>
            </a:r>
            <a:r>
              <a:rPr lang="en-US" altLang="en-US">
                <a:sym typeface="+mn-ea"/>
              </a:rPr>
              <a:t>.</a:t>
            </a:r>
          </a:p>
          <a:p>
            <a:pPr lvl="2"/>
            <a:endParaRPr lang="en-US"/>
          </a:p>
          <a:p>
            <a:pPr lvl="1"/>
            <a:r>
              <a:rPr lang="en-US"/>
              <a:t>Spatial-Pose Stream</a:t>
            </a:r>
          </a:p>
          <a:p>
            <a:pPr lvl="2"/>
            <a:endParaRPr lang="en-US"/>
          </a:p>
          <a:p>
            <a:pPr lvl="2"/>
            <a:endParaRPr lang="en-US" altLang="en-US"/>
          </a:p>
          <a:p>
            <a:pPr marL="914400" lvl="2" indent="0">
              <a:buNone/>
            </a:pPr>
            <a:endParaRPr lang="en-US"/>
          </a:p>
          <a:p>
            <a:pPr lvl="2"/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3350260"/>
            <a:ext cx="5614670" cy="346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8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ym typeface="+mn-ea"/>
              </a:rPr>
              <a:t>Method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240"/>
            <a:ext cx="10515600" cy="4351338"/>
          </a:xfrm>
        </p:spPr>
        <p:txBody>
          <a:bodyPr/>
          <a:lstStyle/>
          <a:p>
            <a:r>
              <a:rPr lang="en-US" altLang="en-US"/>
              <a:t>Confidence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5" y="2152650"/>
            <a:ext cx="5885815" cy="75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" y="3514725"/>
            <a:ext cx="6476365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860" y="1775460"/>
            <a:ext cx="4549775" cy="40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72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351338"/>
          </a:xfrm>
        </p:spPr>
        <p:txBody>
          <a:bodyPr/>
          <a:lstStyle/>
          <a:p>
            <a:r>
              <a:rPr lang="en-US"/>
              <a:t>Interactiveness Prior Transfer Training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2136775"/>
            <a:ext cx="9361805" cy="44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8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523999" y="1122363"/>
            <a:ext cx="981693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dirty="0"/>
              <a:t>Modeling Mutual Context of Object and Human Pose in Human-Object Interaction Activities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33" y="3595968"/>
            <a:ext cx="8267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32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</a:t>
            </a:r>
            <a:r>
              <a:rPr lang="en-US" altLang="zh-CN" dirty="0"/>
              <a:t>ifficulties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9259" y="1798731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kumimoji="1" lang="en-US" altLang="zh-CN" sz="2800" dirty="0" smtClean="0"/>
              <a:t>HOI:</a:t>
            </a:r>
            <a:r>
              <a:rPr kumimoji="1" lang="zh-CN" altLang="en-US" sz="2800" dirty="0" smtClean="0"/>
              <a:t> </a:t>
            </a:r>
            <a:r>
              <a:rPr lang="en-US" altLang="zh-CN" sz="2800" dirty="0" smtClean="0"/>
              <a:t>the </a:t>
            </a:r>
            <a:r>
              <a:rPr lang="en-US" altLang="zh-CN" sz="2800" dirty="0"/>
              <a:t>relevant object tends to be small </a:t>
            </a:r>
            <a:endParaRPr lang="zh-CN" altLang="en-US" sz="2800" dirty="0" smtClean="0"/>
          </a:p>
          <a:p>
            <a:pPr marL="457200" lvl="1" indent="0">
              <a:buNone/>
            </a:pPr>
            <a:r>
              <a:rPr lang="en-US" altLang="zh-CN" sz="2800" dirty="0" smtClean="0"/>
              <a:t>or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only </a:t>
            </a:r>
            <a:r>
              <a:rPr lang="en-US" altLang="zh-CN" sz="2800" dirty="0"/>
              <a:t>partially </a:t>
            </a:r>
            <a:r>
              <a:rPr lang="en-US" altLang="zh-CN" sz="2800" dirty="0" smtClean="0"/>
              <a:t>visible.</a:t>
            </a:r>
            <a:endParaRPr lang="zh-CN" altLang="en-US" sz="2800" dirty="0" smtClean="0"/>
          </a:p>
          <a:p>
            <a:pPr marL="457200" lvl="1" indent="0">
              <a:buNone/>
            </a:pPr>
            <a:endParaRPr lang="zh-CN" altLang="en-US" sz="2800" dirty="0" smtClean="0"/>
          </a:p>
          <a:p>
            <a:pPr lvl="1"/>
            <a:r>
              <a:rPr kumimoji="1" lang="en-US" altLang="zh-CN" sz="2800" dirty="0" smtClean="0"/>
              <a:t>Pose:</a:t>
            </a:r>
            <a:r>
              <a:rPr kumimoji="1" lang="zh-CN" altLang="en-US" sz="2800" dirty="0" smtClean="0"/>
              <a:t> </a:t>
            </a:r>
            <a:r>
              <a:rPr lang="en-US" altLang="zh-CN" sz="2800" dirty="0"/>
              <a:t>the human body parts are </a:t>
            </a:r>
            <a:r>
              <a:rPr lang="en-US" altLang="zh-CN" sz="2800" dirty="0" smtClean="0"/>
              <a:t>often</a:t>
            </a:r>
            <a:endParaRPr lang="zh-CN" altLang="en-US" sz="2800" dirty="0" smtClean="0"/>
          </a:p>
          <a:p>
            <a:pPr marL="457200" lvl="1" indent="0">
              <a:buNone/>
            </a:pPr>
            <a:r>
              <a:rPr lang="en-US" altLang="zh-CN" sz="2800" dirty="0" smtClean="0"/>
              <a:t> </a:t>
            </a:r>
            <a:r>
              <a:rPr lang="en-US" altLang="zh-CN" sz="2800" dirty="0"/>
              <a:t>self-occluded</a:t>
            </a:r>
            <a:endParaRPr kumimoji="1"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299" y="1690688"/>
            <a:ext cx="4524103" cy="50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8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Contributions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Propose </a:t>
            </a:r>
            <a:r>
              <a:rPr lang="en-US" altLang="zh-CN" dirty="0"/>
              <a:t>a new random field model to </a:t>
            </a:r>
            <a:r>
              <a:rPr lang="en-US" altLang="zh-CN" dirty="0">
                <a:solidFill>
                  <a:srgbClr val="FF0000"/>
                </a:solidFill>
              </a:rPr>
              <a:t>encode the mutual context of objects and human poses</a:t>
            </a:r>
            <a:r>
              <a:rPr lang="en-US" altLang="zh-CN" dirty="0"/>
              <a:t> in human-object interaction </a:t>
            </a:r>
            <a:r>
              <a:rPr lang="en-US" altLang="zh-CN" dirty="0" smtClean="0"/>
              <a:t>activities.</a:t>
            </a:r>
            <a:endParaRPr lang="zh-CN" altLang="en-US" dirty="0" smtClean="0"/>
          </a:p>
          <a:p>
            <a:endParaRPr kumimoji="1" lang="zh-CN" altLang="en-US" dirty="0"/>
          </a:p>
          <a:p>
            <a:r>
              <a:rPr lang="en-US" altLang="zh-CN" dirty="0" smtClean="0"/>
              <a:t>Significantly </a:t>
            </a:r>
            <a:r>
              <a:rPr lang="en-US" altLang="zh-CN" dirty="0"/>
              <a:t>outperforms </a:t>
            </a:r>
            <a:r>
              <a:rPr lang="en-US" altLang="zh-CN" dirty="0" smtClean="0"/>
              <a:t>state-of-the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art </a:t>
            </a:r>
            <a:r>
              <a:rPr lang="en-US" altLang="zh-CN" dirty="0"/>
              <a:t>in detecting very difficult objects and human poses.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110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Modeling mutual context of object and pose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Goal:</a:t>
            </a:r>
            <a:r>
              <a:rPr kumimoji="1" lang="zh-CN" altLang="en-US" dirty="0" smtClean="0"/>
              <a:t> </a:t>
            </a:r>
            <a:r>
              <a:rPr lang="en-US" altLang="zh-CN" dirty="0"/>
              <a:t>T</a:t>
            </a:r>
            <a:r>
              <a:rPr lang="en-US" altLang="zh-CN" dirty="0" smtClean="0"/>
              <a:t>o </a:t>
            </a:r>
            <a:r>
              <a:rPr lang="en-US" altLang="zh-CN" dirty="0"/>
              <a:t>estimate the human pose and to detect the object that the human </a:t>
            </a:r>
            <a:r>
              <a:rPr lang="en-US" altLang="zh-CN" dirty="0" smtClean="0"/>
              <a:t>interacts </a:t>
            </a:r>
            <a:r>
              <a:rPr lang="en-US" altLang="zh-CN" dirty="0"/>
              <a:t>with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r>
              <a:rPr lang="en-US" altLang="zh-CN" dirty="0"/>
              <a:t>The model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592" y="3434474"/>
            <a:ext cx="4371408" cy="34235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1" y="3623660"/>
            <a:ext cx="6453761" cy="30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20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Model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overall model can be computed </a:t>
            </a:r>
            <a:r>
              <a:rPr lang="en-US" altLang="zh-CN" dirty="0" smtClean="0"/>
              <a:t>as</a:t>
            </a:r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Co-occurrence </a:t>
            </a:r>
            <a:r>
              <a:rPr lang="en-US" altLang="zh-CN" dirty="0"/>
              <a:t>context 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601" y="4398579"/>
            <a:ext cx="7028309" cy="15469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22" y="2327603"/>
            <a:ext cx="494804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HOI-</a:t>
            </a:r>
            <a:r>
              <a:rPr kumimoji="1" lang="en-US" altLang="zh-CN" dirty="0" err="1" smtClean="0"/>
              <a:t>D</a:t>
            </a:r>
            <a:r>
              <a:rPr kumimoji="1" lang="en-US" altLang="zh-CN" dirty="0" err="1" smtClean="0"/>
              <a:t>et</a:t>
            </a:r>
            <a:r>
              <a:rPr kumimoji="1" lang="zh-CN" altLang="en-US" dirty="0" smtClean="0"/>
              <a:t>问题</a:t>
            </a:r>
            <a:r>
              <a:rPr kumimoji="1" lang="zh-CN" altLang="en-US" dirty="0" smtClean="0"/>
              <a:t>定义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HOI—Human-Object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Interaction</a:t>
            </a:r>
            <a:endParaRPr kumimoji="1" lang="zh-CN" altLang="en-US" dirty="0" smtClean="0"/>
          </a:p>
          <a:p>
            <a:pPr lvl="1"/>
            <a:r>
              <a:rPr kumimoji="1" lang="zh-CN" altLang="en-US" dirty="0" smtClean="0"/>
              <a:t>主语</a:t>
            </a:r>
            <a:r>
              <a:rPr kumimoji="1" lang="en-US" altLang="zh-CN" dirty="0" smtClean="0"/>
              <a:t>-&gt;Human</a:t>
            </a:r>
            <a:r>
              <a:rPr kumimoji="1" lang="zh-CN" altLang="en-US" dirty="0" smtClean="0"/>
              <a:t> 宾语</a:t>
            </a:r>
            <a:r>
              <a:rPr kumimoji="1" lang="en-US" altLang="zh-CN" dirty="0" smtClean="0"/>
              <a:t>-&gt;Object</a:t>
            </a:r>
            <a:r>
              <a:rPr kumimoji="1" lang="zh-CN" altLang="en-US" dirty="0" smtClean="0"/>
              <a:t>  谓语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Action</a:t>
            </a:r>
            <a:endParaRPr kumimoji="1" lang="zh-CN" altLang="en-US" dirty="0" smtClean="0">
              <a:solidFill>
                <a:srgbClr val="FF0000"/>
              </a:solidFill>
            </a:endParaRPr>
          </a:p>
          <a:p>
            <a:pPr lvl="1"/>
            <a:endParaRPr kumimoji="1" lang="zh-CN" altLang="en-US" dirty="0" smtClean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 smtClean="0"/>
              <a:t>检测出 </a:t>
            </a:r>
            <a:r>
              <a:rPr kumimoji="1" lang="en-US" altLang="zh-CN" dirty="0" smtClean="0"/>
              <a:t>Human</a:t>
            </a:r>
            <a:r>
              <a:rPr kumimoji="1" lang="zh-CN" altLang="en-US" dirty="0" smtClean="0"/>
              <a:t>和</a:t>
            </a:r>
            <a:r>
              <a:rPr kumimoji="1" lang="en-US" altLang="zh-CN" dirty="0" smtClean="0"/>
              <a:t>Object</a:t>
            </a:r>
            <a:endParaRPr kumimoji="1" lang="zh-CN" altLang="en-US" dirty="0" smtClean="0"/>
          </a:p>
          <a:p>
            <a:pPr lvl="1"/>
            <a:endParaRPr kumimoji="1" lang="zh-CN" altLang="en-US" dirty="0" smtClean="0"/>
          </a:p>
          <a:p>
            <a:pPr lvl="1"/>
            <a:r>
              <a:rPr kumimoji="1" lang="zh-CN" altLang="en-US" dirty="0" smtClean="0"/>
              <a:t>预测</a:t>
            </a:r>
            <a:r>
              <a:rPr kumimoji="1" lang="en-US" altLang="zh-CN" dirty="0" smtClean="0"/>
              <a:t>Human</a:t>
            </a:r>
            <a:r>
              <a:rPr kumimoji="1" lang="zh-CN" altLang="en-US" dirty="0" smtClean="0"/>
              <a:t>和</a:t>
            </a:r>
            <a:r>
              <a:rPr kumimoji="1" lang="en-US" altLang="zh-CN" dirty="0" smtClean="0"/>
              <a:t>Object</a:t>
            </a:r>
            <a:r>
              <a:rPr kumimoji="1" lang="zh-CN" altLang="en-US" dirty="0" smtClean="0"/>
              <a:t>交互产生的动作</a:t>
            </a:r>
          </a:p>
          <a:p>
            <a:pPr lvl="1"/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447" y="1825625"/>
            <a:ext cx="4791695" cy="368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06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Model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zh-CN" altLang="en-US" dirty="0" smtClean="0"/>
          </a:p>
          <a:p>
            <a:r>
              <a:rPr lang="en-US" altLang="zh-CN" dirty="0" smtClean="0"/>
              <a:t>S</a:t>
            </a:r>
            <a:r>
              <a:rPr lang="en-US" altLang="zh-CN" dirty="0" smtClean="0"/>
              <a:t>patial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Context</a:t>
            </a:r>
            <a:r>
              <a:rPr lang="en-US" altLang="zh-CN" dirty="0" smtClean="0"/>
              <a:t> 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578" y="2313854"/>
            <a:ext cx="4657048" cy="39488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74" y="3578773"/>
            <a:ext cx="6144734" cy="18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43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Model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zh-CN" altLang="en-US" dirty="0" smtClean="0"/>
          </a:p>
          <a:p>
            <a:r>
              <a:rPr lang="en-US" altLang="zh-CN" dirty="0"/>
              <a:t>Modeling objects 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68" y="3358055"/>
            <a:ext cx="9103264" cy="244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7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Model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501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zh-CN" altLang="en-US" dirty="0" smtClean="0"/>
          </a:p>
          <a:p>
            <a:r>
              <a:rPr lang="en-US" altLang="zh-CN" dirty="0"/>
              <a:t>Modeling human pose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/>
              <a:t>Modeling activities </a:t>
            </a:r>
            <a:endParaRPr lang="en-US" altLang="zh-CN" dirty="0"/>
          </a:p>
          <a:p>
            <a:endParaRPr lang="zh-CN" altLang="en-US" dirty="0" smtClean="0"/>
          </a:p>
          <a:p>
            <a:pPr marL="457200" lvl="1" indent="0">
              <a:buNone/>
            </a:pP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361" y="2291037"/>
            <a:ext cx="5783535" cy="14942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53" y="4836454"/>
            <a:ext cx="42799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61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Properties of the model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Co-occurrence context for the activity class, object, and human </a:t>
            </a:r>
            <a:r>
              <a:rPr lang="en-US" altLang="zh-CN" dirty="0" smtClean="0"/>
              <a:t>pose</a:t>
            </a:r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/>
              <a:t>Multiple types of human poses for each </a:t>
            </a:r>
            <a:r>
              <a:rPr lang="en-US" altLang="zh-CN" dirty="0" smtClean="0"/>
              <a:t>activity</a:t>
            </a:r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/>
              <a:t>Spatial context between object and body parts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/>
              <a:t>Relations with the other models.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1282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600" dirty="0"/>
              <a:t>Pairwise Body-Part Attention for Recognizing Human-Object Interactions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04" y="3777095"/>
            <a:ext cx="6642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11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</a:t>
            </a:r>
            <a:r>
              <a:rPr lang="en-US" altLang="zh-CN" dirty="0" smtClean="0"/>
              <a:t>uman </a:t>
            </a:r>
            <a:r>
              <a:rPr lang="en-US" altLang="zh-CN" dirty="0"/>
              <a:t>interacts with an object by using some parts of the body 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/>
              <a:t>D</a:t>
            </a:r>
            <a:r>
              <a:rPr lang="en-US" altLang="zh-CN" dirty="0" smtClean="0"/>
              <a:t>ifferent </a:t>
            </a:r>
            <a:r>
              <a:rPr lang="en-US" altLang="zh-CN" dirty="0"/>
              <a:t>body parts should be paid with different attention in HOI </a:t>
            </a:r>
            <a:r>
              <a:rPr lang="en-US" altLang="zh-CN" dirty="0" smtClean="0"/>
              <a:t>recognition.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correlations between </a:t>
            </a:r>
            <a:r>
              <a:rPr lang="en-US" altLang="zh-CN" dirty="0" smtClean="0"/>
              <a:t>different </a:t>
            </a:r>
            <a:r>
              <a:rPr lang="en-US" altLang="zh-CN" dirty="0"/>
              <a:t>body parts should be further considered </a:t>
            </a:r>
          </a:p>
          <a:p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2147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Contributions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ropose </a:t>
            </a:r>
            <a:r>
              <a:rPr lang="en-US" altLang="zh-CN" dirty="0"/>
              <a:t>a new pairwise body-part attention model which can learn to focus on crucial parts, and their </a:t>
            </a:r>
            <a:r>
              <a:rPr lang="en-US" altLang="zh-CN" dirty="0" smtClean="0"/>
              <a:t>correlations </a:t>
            </a:r>
            <a:r>
              <a:rPr lang="en-US" altLang="zh-CN" dirty="0"/>
              <a:t>for HOI recognition. 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/>
              <a:t>A novel attention based feature selection method and a feature representation scheme that can capture pairwise correlations between body parts 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/>
              <a:t>Our </a:t>
            </a:r>
            <a:r>
              <a:rPr lang="en-US" altLang="zh-CN" dirty="0" smtClean="0"/>
              <a:t>proposed </a:t>
            </a:r>
            <a:r>
              <a:rPr lang="en-US" altLang="zh-CN" dirty="0"/>
              <a:t>approach achieved 10% relative </a:t>
            </a:r>
            <a:r>
              <a:rPr lang="en-US" altLang="zh-CN" dirty="0" smtClean="0"/>
              <a:t>over </a:t>
            </a:r>
            <a:r>
              <a:rPr lang="en-US" altLang="zh-CN" dirty="0"/>
              <a:t>the </a:t>
            </a:r>
            <a:r>
              <a:rPr lang="en-US" altLang="zh-CN" dirty="0" smtClean="0"/>
              <a:t>SOTA </a:t>
            </a:r>
            <a:r>
              <a:rPr lang="en-US" altLang="zh-CN" dirty="0"/>
              <a:t>results in HOI recognition on the HICO dataset. </a:t>
            </a:r>
          </a:p>
          <a:p>
            <a:endParaRPr lang="en-US" altLang="zh-CN" dirty="0"/>
          </a:p>
          <a:p>
            <a:endParaRPr lang="zh-CN" altLang="en-US" dirty="0" smtClean="0"/>
          </a:p>
          <a:p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3684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Framework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13" y="2401642"/>
            <a:ext cx="11473542" cy="42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41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Global Appearance Features </a:t>
            </a:r>
            <a:endParaRPr lang="zh-CN" altLang="en-US" dirty="0" smtClean="0"/>
          </a:p>
          <a:p>
            <a:pPr lvl="1"/>
            <a:r>
              <a:rPr lang="en-US" altLang="zh-CN" dirty="0"/>
              <a:t>Scene and Human Features </a:t>
            </a:r>
            <a:endParaRPr lang="zh-CN" altLang="en-US" dirty="0"/>
          </a:p>
          <a:p>
            <a:pPr lvl="2"/>
            <a:r>
              <a:rPr lang="en-US" altLang="zh-CN" sz="1800" dirty="0" smtClean="0"/>
              <a:t>ROI </a:t>
            </a:r>
            <a:r>
              <a:rPr lang="en-US" altLang="zh-CN" sz="1800" dirty="0"/>
              <a:t>pooling layer extracts ROI features for each person and the scene given their bounding boxes. </a:t>
            </a:r>
            <a:endParaRPr lang="zh-CN" altLang="en-US" sz="1800" dirty="0" smtClean="0"/>
          </a:p>
          <a:p>
            <a:pPr lvl="2"/>
            <a:r>
              <a:rPr lang="en-US" altLang="zh-CN" sz="1800" dirty="0" smtClean="0"/>
              <a:t>Concatenate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Human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Features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and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Scene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Features.</a:t>
            </a:r>
            <a:endParaRPr lang="zh-CN" altLang="en-US" sz="1800" dirty="0" smtClean="0"/>
          </a:p>
          <a:p>
            <a:pPr lvl="2"/>
            <a:endParaRPr lang="en-US" altLang="zh-CN" sz="1800" dirty="0"/>
          </a:p>
          <a:p>
            <a:pPr lvl="1"/>
            <a:r>
              <a:rPr lang="en-US" altLang="zh-CN" dirty="0" smtClean="0"/>
              <a:t>Incorporating </a:t>
            </a:r>
            <a:r>
              <a:rPr lang="en-US" altLang="zh-CN" dirty="0"/>
              <a:t>Object Features 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Set </a:t>
            </a:r>
            <a:r>
              <a:rPr lang="en-US" altLang="zh-CN" dirty="0"/>
              <a:t>ROI as a union box of detected human and object. </a:t>
            </a:r>
          </a:p>
          <a:p>
            <a:pPr lvl="2"/>
            <a:r>
              <a:rPr lang="en-US" altLang="zh-CN" dirty="0"/>
              <a:t>S</a:t>
            </a:r>
            <a:r>
              <a:rPr lang="en-US" altLang="zh-CN" dirty="0" smtClean="0"/>
              <a:t>ample </a:t>
            </a:r>
            <a:r>
              <a:rPr lang="en-US" altLang="zh-CN" dirty="0"/>
              <a:t>multiple union boxes of </a:t>
            </a:r>
            <a:r>
              <a:rPr lang="en-US" altLang="zh-CN" dirty="0" smtClean="0"/>
              <a:t>different </a:t>
            </a:r>
            <a:r>
              <a:rPr lang="en-US" altLang="zh-CN" dirty="0"/>
              <a:t>objects and the person </a:t>
            </a:r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0796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Local Pairwise Body-part </a:t>
            </a:r>
            <a:r>
              <a:rPr lang="en-US" altLang="zh-CN" dirty="0" smtClean="0"/>
              <a:t>Features</a:t>
            </a:r>
            <a:endParaRPr lang="zh-CN" altLang="en-US" dirty="0" smtClean="0"/>
          </a:p>
          <a:p>
            <a:pPr lvl="1"/>
            <a:r>
              <a:rPr lang="en-US" altLang="zh-CN" dirty="0"/>
              <a:t>Given a pair of body parts, </a:t>
            </a:r>
            <a:r>
              <a:rPr lang="en-US" altLang="zh-CN" dirty="0" smtClean="0"/>
              <a:t>to </a:t>
            </a:r>
            <a:r>
              <a:rPr lang="en-US" altLang="zh-CN" dirty="0"/>
              <a:t>extract their joint feature maps while preserving their relative spatial relationships. </a:t>
            </a:r>
          </a:p>
          <a:p>
            <a:pPr lvl="1"/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88" y="3313216"/>
            <a:ext cx="9304659" cy="31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HOI</a:t>
            </a:r>
            <a:r>
              <a:rPr kumimoji="1" lang="zh-CN" altLang="en-US" dirty="0" smtClean="0"/>
              <a:t>的发展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2000" dirty="0" smtClean="0"/>
              <a:t>传统方法</a:t>
            </a:r>
          </a:p>
          <a:p>
            <a:pPr lvl="1"/>
            <a:r>
              <a:rPr kumimoji="1" lang="zh-CN" altLang="en-US" sz="1600" dirty="0" smtClean="0"/>
              <a:t>起源：</a:t>
            </a:r>
            <a:r>
              <a:rPr lang="en-US" altLang="zh-CN" sz="1600" dirty="0" smtClean="0"/>
              <a:t>Observing </a:t>
            </a:r>
            <a:r>
              <a:rPr lang="en-US" altLang="zh-CN" sz="1600" dirty="0"/>
              <a:t>human-object interactions using spatial and functional compatibility for recognition. </a:t>
            </a:r>
            <a:r>
              <a:rPr lang="en-US" altLang="zh-CN" sz="1600" dirty="0" smtClean="0"/>
              <a:t>TPAM</a:t>
            </a:r>
            <a:r>
              <a:rPr lang="en-US" altLang="zh-CN" sz="1600" dirty="0"/>
              <a:t>I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2009</a:t>
            </a:r>
            <a:r>
              <a:rPr lang="en-US" altLang="zh-CN" sz="1600" dirty="0" smtClean="0"/>
              <a:t>.</a:t>
            </a:r>
            <a:endParaRPr kumimoji="1" lang="zh-CN" altLang="en-US" dirty="0" smtClean="0"/>
          </a:p>
          <a:p>
            <a:pPr lvl="1"/>
            <a:r>
              <a:rPr kumimoji="1" lang="en-US" altLang="zh-CN" sz="1600" dirty="0" smtClean="0"/>
              <a:t>Pose + hoi</a:t>
            </a:r>
            <a:r>
              <a:rPr kumimoji="1" lang="zh-CN" altLang="en-US" sz="1600" dirty="0" smtClean="0"/>
              <a:t>的</a:t>
            </a:r>
            <a:r>
              <a:rPr kumimoji="1" lang="zh-CN" altLang="en-US" sz="1600" dirty="0" smtClean="0"/>
              <a:t>先行者：</a:t>
            </a:r>
            <a:r>
              <a:rPr lang="en-US" altLang="zh-CN" sz="1600" dirty="0"/>
              <a:t>Recognizing Human-Object Interactions in Still Images by Modeling the Mutual Context of Objects and Human Poses</a:t>
            </a:r>
            <a:r>
              <a:rPr lang="en-US" altLang="zh-CN" sz="1600" dirty="0" smtClean="0"/>
              <a:t>.</a:t>
            </a:r>
            <a:r>
              <a:rPr lang="nb-NO" altLang="zh-CN" sz="1600" dirty="0"/>
              <a:t> TPAMI 2012</a:t>
            </a:r>
            <a:endParaRPr kumimoji="1" lang="zh-CN" altLang="en-US" sz="1600" dirty="0" smtClean="0"/>
          </a:p>
          <a:p>
            <a:r>
              <a:rPr kumimoji="1" lang="zh-CN" altLang="en-US" sz="2000" dirty="0" smtClean="0"/>
              <a:t>深度学习时代</a:t>
            </a:r>
          </a:p>
          <a:p>
            <a:pPr lvl="1"/>
            <a:r>
              <a:rPr kumimoji="1" lang="zh-CN" altLang="en-US" sz="1600" dirty="0" smtClean="0"/>
              <a:t>数据库开启新时代：</a:t>
            </a:r>
            <a:r>
              <a:rPr lang="en-US" altLang="zh-CN" sz="1600" dirty="0"/>
              <a:t>Learning to Detect Human-Object Interactions. WACV 2018</a:t>
            </a:r>
            <a:r>
              <a:rPr lang="en-US" altLang="zh-CN" sz="1600" dirty="0" smtClean="0"/>
              <a:t>.</a:t>
            </a:r>
            <a:endParaRPr kumimoji="1" lang="zh-CN" altLang="en-US" sz="1600" dirty="0" smtClean="0"/>
          </a:p>
          <a:p>
            <a:pPr lvl="1"/>
            <a:r>
              <a:rPr kumimoji="1" lang="zh-CN" altLang="en-US" sz="1600" dirty="0"/>
              <a:t>根据动作定位相关物体</a:t>
            </a:r>
            <a:r>
              <a:rPr kumimoji="1" lang="zh-CN" altLang="en-US" sz="1600" dirty="0" smtClean="0"/>
              <a:t>：</a:t>
            </a:r>
            <a:r>
              <a:rPr lang="en-US" altLang="zh-CN" sz="1600" dirty="0"/>
              <a:t>Detecting and Recognizing Human-Object Interactions</a:t>
            </a:r>
            <a:r>
              <a:rPr lang="en-US" altLang="zh-CN" sz="1600" dirty="0" smtClean="0"/>
              <a:t>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CVPR </a:t>
            </a:r>
            <a:r>
              <a:rPr lang="en-US" altLang="zh-CN" sz="1600" dirty="0"/>
              <a:t>2018</a:t>
            </a:r>
            <a:r>
              <a:rPr lang="en-US" altLang="zh-CN" sz="1600" dirty="0" smtClean="0"/>
              <a:t>.</a:t>
            </a:r>
            <a:endParaRPr kumimoji="1" lang="zh-CN" altLang="en-US" sz="1600" dirty="0"/>
          </a:p>
          <a:p>
            <a:pPr lvl="1"/>
            <a:r>
              <a:rPr lang="zh-CN" altLang="en-US" sz="1600" dirty="0"/>
              <a:t>精细化到</a:t>
            </a:r>
            <a:r>
              <a:rPr lang="en-US" altLang="zh-CN" sz="1600" dirty="0"/>
              <a:t>Part</a:t>
            </a:r>
            <a:r>
              <a:rPr lang="zh-CN" altLang="en-US" sz="1600" dirty="0"/>
              <a:t>和物体的交互</a:t>
            </a:r>
            <a:r>
              <a:rPr lang="zh-CN" altLang="en-US" sz="1600" dirty="0" smtClean="0"/>
              <a:t>：</a:t>
            </a:r>
          </a:p>
          <a:p>
            <a:pPr lvl="2"/>
            <a:r>
              <a:rPr lang="en-US" altLang="zh-CN" sz="1200" dirty="0" smtClean="0"/>
              <a:t>Attention:</a:t>
            </a:r>
            <a:r>
              <a:rPr lang="zh-CN" altLang="en-US" sz="1200" dirty="0" smtClean="0"/>
              <a:t> </a:t>
            </a:r>
            <a:r>
              <a:rPr lang="en-US" altLang="zh-CN" sz="1200" dirty="0"/>
              <a:t>Pairwise Body-Part Attention for Recognizing Human-Object Interactions .ECCV 2018.</a:t>
            </a:r>
          </a:p>
          <a:p>
            <a:pPr lvl="2"/>
            <a:r>
              <a:rPr lang="en-US" altLang="zh-CN" sz="1200" dirty="0" smtClean="0"/>
              <a:t>:</a:t>
            </a:r>
            <a:r>
              <a:rPr lang="en-US" altLang="zh-CN" sz="1200" dirty="0"/>
              <a:t>No-Frills Human-Object Interaction Detection: Factorization, Appearance and Layout Encodings, and Training Techniques</a:t>
            </a:r>
            <a:r>
              <a:rPr lang="en-US" altLang="zh-CN" sz="1200" dirty="0" smtClean="0"/>
              <a:t>.</a:t>
            </a:r>
            <a:r>
              <a:rPr lang="zh-CN" altLang="en-US" sz="1200" dirty="0" smtClean="0"/>
              <a:t> </a:t>
            </a:r>
            <a:r>
              <a:rPr lang="en-US" altLang="zh-CN" sz="1200" dirty="0" err="1" smtClean="0"/>
              <a:t>Arxiv</a:t>
            </a:r>
            <a:r>
              <a:rPr lang="en-US" altLang="zh-CN" sz="1200" dirty="0" smtClean="0"/>
              <a:t> </a:t>
            </a:r>
            <a:r>
              <a:rPr lang="en-US" altLang="zh-CN" sz="1200" dirty="0"/>
              <a:t>2018.</a:t>
            </a:r>
            <a:endParaRPr lang="zh-CN" altLang="en-US" sz="1200" dirty="0"/>
          </a:p>
          <a:p>
            <a:pPr lvl="1"/>
            <a:r>
              <a:rPr lang="zh-CN" altLang="en-US" sz="1600" dirty="0"/>
              <a:t>图卷</a:t>
            </a:r>
            <a:r>
              <a:rPr lang="zh-CN" altLang="en-US" sz="1600" dirty="0" smtClean="0"/>
              <a:t>积</a:t>
            </a:r>
          </a:p>
          <a:p>
            <a:pPr lvl="2"/>
            <a:r>
              <a:rPr lang="en-US" altLang="zh-CN" sz="1200" dirty="0" smtClean="0"/>
              <a:t>Zero-shot: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Compositional </a:t>
            </a:r>
            <a:r>
              <a:rPr lang="en-US" altLang="zh-CN" sz="1200" dirty="0"/>
              <a:t>learning for human object interaction. ECCV 2018.</a:t>
            </a:r>
          </a:p>
          <a:p>
            <a:pPr lvl="2"/>
            <a:r>
              <a:rPr lang="zh-CN" altLang="en-US" sz="1200" dirty="0" smtClean="0"/>
              <a:t>起源：</a:t>
            </a:r>
            <a:r>
              <a:rPr lang="en-US" altLang="zh-CN" sz="1200" dirty="0"/>
              <a:t>Learning Human-Object Interactions by Graph Parsing Neural </a:t>
            </a:r>
            <a:r>
              <a:rPr lang="en-US" altLang="zh-CN" sz="1200" dirty="0" smtClean="0"/>
              <a:t>Networks.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ECCV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2018.</a:t>
            </a:r>
            <a:endParaRPr lang="zh-CN" altLang="en-US" sz="1200" dirty="0"/>
          </a:p>
          <a:p>
            <a:pPr lvl="1"/>
            <a:r>
              <a:rPr kumimoji="1" lang="en-US" altLang="zh-CN" sz="1600" dirty="0" smtClean="0"/>
              <a:t>Two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Stage: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/>
              <a:t>Transferable </a:t>
            </a:r>
            <a:r>
              <a:rPr kumimoji="1" lang="en-US" altLang="zh-CN" sz="1600" dirty="0" err="1"/>
              <a:t>Interactiveness</a:t>
            </a:r>
            <a:r>
              <a:rPr kumimoji="1" lang="en-US" altLang="zh-CN" sz="1600" dirty="0"/>
              <a:t> Prior for Human-Object Interaction Detection. CVPR 2019.</a:t>
            </a:r>
          </a:p>
          <a:p>
            <a:pPr lvl="1"/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901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600" dirty="0"/>
              <a:t>Compositional Learning for Human Object Interaction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865" y="3740727"/>
            <a:ext cx="4236927" cy="15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01" y="2240338"/>
            <a:ext cx="9647860" cy="31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70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Contribution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ropose </a:t>
            </a:r>
            <a:r>
              <a:rPr lang="en-US" altLang="zh-CN" dirty="0"/>
              <a:t>a novel method using </a:t>
            </a:r>
            <a:r>
              <a:rPr lang="en-US" altLang="zh-CN" dirty="0">
                <a:solidFill>
                  <a:srgbClr val="FF0000"/>
                </a:solidFill>
              </a:rPr>
              <a:t>external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knowledge graph </a:t>
            </a:r>
            <a:r>
              <a:rPr lang="en-US" altLang="zh-CN" dirty="0"/>
              <a:t>and graph convolutional networks which learns how to compose classifiers for </a:t>
            </a:r>
            <a:r>
              <a:rPr lang="en-US" altLang="zh-CN" dirty="0" smtClean="0"/>
              <a:t>verb-noun </a:t>
            </a:r>
            <a:r>
              <a:rPr lang="en-US" altLang="zh-CN" dirty="0"/>
              <a:t>pairs. </a:t>
            </a:r>
          </a:p>
          <a:p>
            <a:endParaRPr kumimoji="1" lang="zh-CN" altLang="en-US" dirty="0" smtClean="0"/>
          </a:p>
          <a:p>
            <a:r>
              <a:rPr lang="en-US" altLang="zh-CN" dirty="0"/>
              <a:t>P</a:t>
            </a:r>
            <a:r>
              <a:rPr lang="en-US" altLang="zh-CN" dirty="0" smtClean="0"/>
              <a:t>rovide </a:t>
            </a:r>
            <a:r>
              <a:rPr lang="en-US" altLang="zh-CN" dirty="0"/>
              <a:t>benchmarks on several dataset for zero-shot learning including both image and video.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1495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Framework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387" y="2286000"/>
            <a:ext cx="865944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0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Graphical Representation of Knowledge </a:t>
            </a:r>
            <a:endParaRPr lang="zh-CN" altLang="en-US" dirty="0" smtClean="0"/>
          </a:p>
          <a:p>
            <a:pPr lvl="1"/>
            <a:r>
              <a:rPr lang="en-US" altLang="zh-CN" dirty="0"/>
              <a:t>Graph Construction </a:t>
            </a:r>
          </a:p>
          <a:p>
            <a:pPr lvl="2"/>
            <a:r>
              <a:rPr lang="en-US" altLang="zh-CN" dirty="0" smtClean="0"/>
              <a:t>Nodes: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Verb</a:t>
            </a:r>
            <a:r>
              <a:rPr lang="zh-CN" altLang="en-US" dirty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/>
              <a:t>N</a:t>
            </a:r>
            <a:r>
              <a:rPr lang="en-US" altLang="zh-CN" dirty="0" smtClean="0"/>
              <a:t>oun </a:t>
            </a:r>
            <a:r>
              <a:rPr lang="zh-CN" altLang="en-US" dirty="0" smtClean="0"/>
              <a:t>		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Actions</a:t>
            </a:r>
            <a:r>
              <a:rPr lang="zh-CN" altLang="en-US" dirty="0" smtClean="0"/>
              <a:t> </a:t>
            </a:r>
            <a:endParaRPr lang="en-US" altLang="zh-CN" dirty="0"/>
          </a:p>
          <a:p>
            <a:pPr lvl="2"/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Feature:</a:t>
            </a:r>
            <a:r>
              <a:rPr lang="zh-CN" altLang="en-US" dirty="0" smtClean="0"/>
              <a:t> </a:t>
            </a:r>
            <a:r>
              <a:rPr lang="en-US" altLang="zh-CN" dirty="0"/>
              <a:t>word </a:t>
            </a:r>
            <a:r>
              <a:rPr lang="en-US" altLang="zh-CN" dirty="0" err="1" smtClean="0"/>
              <a:t>embeddings</a:t>
            </a:r>
            <a:r>
              <a:rPr lang="zh-CN" altLang="en-US" dirty="0" smtClean="0"/>
              <a:t>		  </a:t>
            </a:r>
            <a:r>
              <a:rPr lang="en-US" altLang="zh-CN" dirty="0" smtClean="0"/>
              <a:t>,</a:t>
            </a:r>
            <a:r>
              <a:rPr lang="zh-CN" altLang="en-US" dirty="0" smtClean="0"/>
              <a:t>           （</a:t>
            </a:r>
            <a:r>
              <a:rPr lang="en-US" altLang="zh-CN" dirty="0" smtClean="0"/>
              <a:t>zero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Init</a:t>
            </a:r>
            <a:r>
              <a:rPr lang="zh-CN" altLang="en-US" dirty="0" smtClean="0"/>
              <a:t>）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Edges: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verb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noun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via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valid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en-US" altLang="zh-CN" dirty="0"/>
              <a:t>.</a:t>
            </a:r>
            <a:r>
              <a:rPr lang="en-US" altLang="zh-CN" dirty="0" smtClean="0"/>
              <a:t> </a:t>
            </a:r>
            <a:endParaRPr lang="zh-CN" altLang="en-US" dirty="0" smtClean="0"/>
          </a:p>
          <a:p>
            <a:pPr lvl="2"/>
            <a:r>
              <a:rPr lang="en-US" altLang="zh-CN" dirty="0"/>
              <a:t>A</a:t>
            </a:r>
            <a:r>
              <a:rPr lang="en-US" altLang="zh-CN" dirty="0" smtClean="0"/>
              <a:t>djacency </a:t>
            </a:r>
            <a:r>
              <a:rPr lang="en-US" altLang="zh-CN" dirty="0"/>
              <a:t>matrix </a:t>
            </a:r>
            <a:endParaRPr lang="zh-CN" altLang="en-US" dirty="0" smtClean="0"/>
          </a:p>
          <a:p>
            <a:pPr lvl="2"/>
            <a:endParaRPr lang="zh-CN" altLang="en-US" dirty="0"/>
          </a:p>
          <a:p>
            <a:pPr lvl="2"/>
            <a:endParaRPr lang="zh-CN" altLang="en-US" dirty="0" smtClean="0"/>
          </a:p>
          <a:p>
            <a:pPr lvl="2"/>
            <a:endParaRPr lang="zh-CN" altLang="en-US" dirty="0"/>
          </a:p>
          <a:p>
            <a:pPr marL="914400" lvl="2" indent="0">
              <a:buNone/>
            </a:pPr>
            <a:r>
              <a:rPr lang="zh-CN" altLang="en-US" dirty="0" smtClean="0"/>
              <a:t>                                                                          </a:t>
            </a:r>
            <a:r>
              <a:rPr lang="en-US" altLang="zh-CN" dirty="0" smtClean="0"/>
              <a:t>normalization-&gt;</a:t>
            </a:r>
            <a:r>
              <a:rPr lang="zh-CN" altLang="en-US" dirty="0" smtClean="0"/>
              <a:t> </a:t>
            </a:r>
          </a:p>
          <a:p>
            <a:pPr marL="914400" lvl="2" indent="0">
              <a:buNone/>
            </a:pPr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692" y="2726047"/>
            <a:ext cx="939800" cy="25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411" y="3095419"/>
            <a:ext cx="876300" cy="215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713" y="2726047"/>
            <a:ext cx="190500" cy="203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05" y="3019248"/>
            <a:ext cx="369895" cy="3321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35" y="4249841"/>
            <a:ext cx="5052359" cy="13264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559" y="4015146"/>
            <a:ext cx="3262406" cy="15611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306" y="6096413"/>
            <a:ext cx="9628094" cy="6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4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HOI</a:t>
            </a:r>
            <a:r>
              <a:rPr kumimoji="1" lang="zh-CN" altLang="en-US" dirty="0" smtClean="0"/>
              <a:t>的</a:t>
            </a:r>
            <a:r>
              <a:rPr kumimoji="1" lang="zh-CN" altLang="en-US" dirty="0" smtClean="0"/>
              <a:t>常用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zh-CN" dirty="0" smtClean="0"/>
              <a:t>P</a:t>
            </a:r>
            <a:r>
              <a:rPr kumimoji="1" lang="en-US" altLang="zh-CN" dirty="0" smtClean="0"/>
              <a:t>ose</a:t>
            </a:r>
            <a:r>
              <a:rPr kumimoji="1" lang="zh-CN" altLang="en-US" dirty="0" smtClean="0"/>
              <a:t>特征 源于</a:t>
            </a:r>
            <a:r>
              <a:rPr kumimoji="1" lang="en-US" altLang="zh-CN" dirty="0" smtClean="0"/>
              <a:t>Action</a:t>
            </a:r>
            <a:endParaRPr kumimoji="1" lang="zh-CN" altLang="en-US" dirty="0" smtClean="0"/>
          </a:p>
          <a:p>
            <a:pPr lvl="1"/>
            <a:endParaRPr kumimoji="1" lang="zh-CN" altLang="en-US" dirty="0"/>
          </a:p>
          <a:p>
            <a:pPr lvl="1"/>
            <a:r>
              <a:rPr kumimoji="1" lang="zh-CN" altLang="en-US" dirty="0" smtClean="0"/>
              <a:t>位置信息</a:t>
            </a:r>
          </a:p>
          <a:p>
            <a:pPr lvl="1"/>
            <a:endParaRPr kumimoji="1" lang="zh-CN" altLang="en-US" dirty="0"/>
          </a:p>
          <a:p>
            <a:pPr lvl="1"/>
            <a:r>
              <a:rPr kumimoji="1" lang="zh-CN" altLang="en-US" dirty="0" smtClean="0"/>
              <a:t>外部语言知识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061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523999" y="1122363"/>
            <a:ext cx="981693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Learning to Detect Human-Object Interactions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99" y="3425673"/>
            <a:ext cx="11699174" cy="16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Contributions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Propose</a:t>
            </a:r>
            <a:r>
              <a:rPr kumimoji="1" lang="zh-CN" altLang="en-US" dirty="0" smtClean="0"/>
              <a:t> </a:t>
            </a:r>
            <a:r>
              <a:rPr lang="en-US" altLang="zh-CN" dirty="0" smtClean="0"/>
              <a:t>HICO-DET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dataset: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 large benchmark for HOI detection.</a:t>
            </a:r>
            <a:endParaRPr lang="zh-CN" altLang="en-US" dirty="0" smtClean="0"/>
          </a:p>
          <a:p>
            <a:endParaRPr kumimoji="1" lang="zh-CN" altLang="en-US" dirty="0"/>
          </a:p>
          <a:p>
            <a:r>
              <a:rPr lang="en-US" altLang="zh-CN" dirty="0"/>
              <a:t>P</a:t>
            </a:r>
            <a:r>
              <a:rPr lang="en-US" altLang="zh-CN" dirty="0" smtClean="0"/>
              <a:t>ropose HO-RCNN:</a:t>
            </a:r>
            <a:r>
              <a:rPr lang="zh-CN" altLang="en-US" dirty="0" smtClean="0"/>
              <a:t> </a:t>
            </a:r>
            <a:r>
              <a:rPr lang="en-US" altLang="zh-CN" dirty="0" smtClean="0"/>
              <a:t>Human-Object Region-based Convolutional Neural Networks.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277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HICO-</a:t>
            </a:r>
            <a:r>
              <a:rPr kumimoji="1" lang="en-US" altLang="zh-CN" dirty="0" err="1" smtClean="0"/>
              <a:t>Det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Dataset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统计信息</a:t>
            </a:r>
          </a:p>
          <a:p>
            <a:pPr lvl="1"/>
            <a:r>
              <a:rPr lang="en-US" altLang="zh-CN" dirty="0"/>
              <a:t>600 HOI classes of interest </a:t>
            </a:r>
            <a:endParaRPr lang="en-US" altLang="zh-CN" dirty="0" smtClean="0"/>
          </a:p>
          <a:p>
            <a:pPr lvl="1"/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84" y="3275980"/>
            <a:ext cx="8301429" cy="29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5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HO-RCNN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2368895"/>
            <a:ext cx="12192000" cy="448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31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942</Words>
  <Application>Microsoft Macintosh PowerPoint</Application>
  <PresentationFormat>宽屏</PresentationFormat>
  <Paragraphs>203</Paragraphs>
  <Slides>44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9" baseType="lpstr">
      <vt:lpstr>Calibri</vt:lpstr>
      <vt:lpstr>Calibri Light</vt:lpstr>
      <vt:lpstr>宋体</vt:lpstr>
      <vt:lpstr>Arial</vt:lpstr>
      <vt:lpstr>Office 主题</vt:lpstr>
      <vt:lpstr>Human-object interaction</vt:lpstr>
      <vt:lpstr>HOI问题定义</vt:lpstr>
      <vt:lpstr>HOI-Det问题定义</vt:lpstr>
      <vt:lpstr>HOI的发展</vt:lpstr>
      <vt:lpstr>HOI的常用</vt:lpstr>
      <vt:lpstr>PowerPoint 演示文稿</vt:lpstr>
      <vt:lpstr>Contributions</vt:lpstr>
      <vt:lpstr>HICO-Det Dataset</vt:lpstr>
      <vt:lpstr>Method</vt:lpstr>
      <vt:lpstr>HO-RCNN</vt:lpstr>
      <vt:lpstr>HO-RCNN</vt:lpstr>
      <vt:lpstr>HO-RCNN</vt:lpstr>
      <vt:lpstr>PowerPoint 演示文稿</vt:lpstr>
      <vt:lpstr>Motivation</vt:lpstr>
      <vt:lpstr>Method</vt:lpstr>
      <vt:lpstr>Method</vt:lpstr>
      <vt:lpstr>Transferable Interactiveness Prior for Human-Object Interaction Detection</vt:lpstr>
      <vt:lpstr>Motivation</vt:lpstr>
      <vt:lpstr>Contribution</vt:lpstr>
      <vt:lpstr>Method</vt:lpstr>
      <vt:lpstr>Method</vt:lpstr>
      <vt:lpstr>Method</vt:lpstr>
      <vt:lpstr>Method</vt:lpstr>
      <vt:lpstr>Method</vt:lpstr>
      <vt:lpstr>PowerPoint 演示文稿</vt:lpstr>
      <vt:lpstr>Difficulties</vt:lpstr>
      <vt:lpstr>Contributions</vt:lpstr>
      <vt:lpstr>Modeling mutual context of object and pose</vt:lpstr>
      <vt:lpstr>Model</vt:lpstr>
      <vt:lpstr>Model</vt:lpstr>
      <vt:lpstr>Model</vt:lpstr>
      <vt:lpstr>Model</vt:lpstr>
      <vt:lpstr>Properties of the model</vt:lpstr>
      <vt:lpstr>Pairwise Body-Part Attention for Recognizing Human-Object Interactions </vt:lpstr>
      <vt:lpstr>Motivation</vt:lpstr>
      <vt:lpstr>Contributions</vt:lpstr>
      <vt:lpstr>Method</vt:lpstr>
      <vt:lpstr>Method</vt:lpstr>
      <vt:lpstr>Method</vt:lpstr>
      <vt:lpstr>Compositional Learning for Human Object Interaction </vt:lpstr>
      <vt:lpstr>Motivation</vt:lpstr>
      <vt:lpstr>Contribution</vt:lpstr>
      <vt:lpstr>Method</vt:lpstr>
      <vt:lpstr>Method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Human-object interaction</dc:title>
  <dc:creator>Microsoft Office 用户</dc:creator>
  <cp:lastModifiedBy>Microsoft Office 用户</cp:lastModifiedBy>
  <cp:revision>37</cp:revision>
  <dcterms:created xsi:type="dcterms:W3CDTF">2019-03-13T11:49:25Z</dcterms:created>
  <dcterms:modified xsi:type="dcterms:W3CDTF">2019-03-15T11:10:09Z</dcterms:modified>
</cp:coreProperties>
</file>