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F6A80-0683-49C2-92E5-58A606A38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D8D38B-6A3C-4619-8E7E-955F60992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AA1E8-0904-4ADB-9871-823BFD0E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60653C-4641-4D52-A199-6A01CA0B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B9103-876A-4F29-9BB8-80FB130F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4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A09EA-9D7F-420C-A67D-134E39E6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B88BBA-ACB5-4C32-A27A-CE739FB0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F6E9C-51B6-4E2B-9B80-19242ADE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AF099-6342-4FA6-9B8F-88066C1E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8914E1-F7D8-438A-8229-B4632D49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2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538845-7A05-4516-90DB-DAA0C89E0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DB6760-1C27-43D0-9AA4-E133EF284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017F8-B4F0-4E7A-A620-53D12527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3F9B0-94DF-4DCC-B42A-357F5ADB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55F2CE-4533-4EEC-A60F-B82ACBD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ACACC-DD66-4E4F-B7C8-F653A94F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F0969-3565-430A-9D1F-756618157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5EC47-F3E5-4686-BE07-11252FCB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A522CA-B7E4-4BC1-A749-FE96D966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10F1E2-483E-4BD1-B626-C652AFD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A9FB8-7933-4F39-A6C6-B17803C7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92C13C-8487-40CE-AFBD-FF0EA1A31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4E9D7-D7A6-4F62-83B7-BE12EB39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5220C9-AEA0-4F16-84AE-BF29A53A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C7F231-EEC3-43A7-86A3-FFAA4028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1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7FCEB-A87F-4C7A-8595-A3EED591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EFA086-F277-4522-9D6B-DD89BC783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0CFF52-B030-4D28-9020-2334C1778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5A2C40-CF9C-4BD2-8A38-7BC18EEE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F531B0-1395-4286-BC7F-28E60ECE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D54E3-8142-479F-8276-08862E5D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08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38CF3-A1CD-400A-B10B-5B4D6FF6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367240-EC13-4766-A94D-A165CA9E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8B5F29-8BC3-4FD8-8EF7-B3B42F4D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5EBECE-0EA2-41BB-8A38-044DAD191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B75AE78-E2F1-4A98-8A9E-2C326EF3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305DE3-07E0-4411-AB51-2E5CB628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7E8D1B-646B-40BF-8007-E3017F97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0CEDD5-D1D9-4B1C-B7D1-D19A506E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7268F-C0A2-4032-A633-3E93133D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11F074-45F6-477C-B76C-3B85B359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E6F45-0E89-408A-92EF-5A5B334C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D6E15C-4CB0-4A29-A09B-386C8D15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2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B25-CA82-4D0F-A87E-8E16D9D3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7682F6-7516-4FEC-B02E-17B5AF4C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1307FB-0040-4DC2-8312-9AE05B59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5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50922-D345-449C-82A0-6B4FFF6A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EB139-7ADF-4F4C-A8F1-7899F0A0B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6BC54C-AB45-4229-BEC6-B5BEF5EEF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E17DA-7D88-48D8-B5C2-8C2DC677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0D3D34-41FF-41AC-879C-9F4A6BD1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C4739-EC47-4C28-A1D3-FF563AFA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4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85A29-029E-48EF-8808-75E2F32D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90BB97-CEC0-4BDE-964E-EEFE933BB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5F9881-503D-4FDB-9EB7-ABA87AE96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4EF786-00C9-4257-B745-23C326EF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831DF1-CDC9-4CFB-8273-276BE0ED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1E67FB-3DDC-4E63-9F9F-8E7CC8B9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2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6B1D5C3-498E-4160-AB5E-302B6D0E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969ABE-12A0-49E0-8FEA-32A103AE2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4DE814-707F-4E2B-B554-61182144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AA59-6DC2-48A0-B92A-CD5411FC725A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FE7A6-1AAC-43C1-A6B9-20B13EED0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56BDE-F6B2-4D4F-8941-43D35969B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A1B7-054D-412A-831C-ADF5A6A8E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32F8B-AB8D-4AF8-B760-9D7CECF50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6AEF5E-7F94-4342-8F58-C939EAC8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15964"/>
            <a:ext cx="9144000" cy="1655762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CVPR 2020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9FFA98-9D89-4D38-803E-A5E6A86E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68" y="1745516"/>
            <a:ext cx="9425464" cy="33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1631A-E169-4E5C-AD0D-F27C46E6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数据集偏差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B8F26-2B07-4DE4-BB28-A46FC7E0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51DFEF-D009-477E-B0D9-E52E1602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61" y="2686607"/>
            <a:ext cx="6492877" cy="22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1631A-E169-4E5C-AD0D-F27C46E6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Compared with SOTA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B8F26-2B07-4DE4-BB28-A46FC7E0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012A44-4CDF-4DC0-A889-365FA5F6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13" y="2333624"/>
            <a:ext cx="3997773" cy="28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8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1631A-E169-4E5C-AD0D-F27C46E6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Compared with SOTA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B8F26-2B07-4DE4-BB28-A46FC7E0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87FEF8-1C05-4B2F-91DF-3A1C5246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97" y="2133100"/>
            <a:ext cx="10679796" cy="37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51CC7-1505-462D-8F92-64518A3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Compared with SOTA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AD0B0-5805-4033-976A-16941BD8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EA0FB2-A879-468E-94FB-D0A0E4D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47" y="2588000"/>
            <a:ext cx="3088305" cy="23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8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3707A-1295-4696-BFC8-535A5745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C4884-C1A4-4BCE-949A-9304AC8A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任务</a:t>
            </a:r>
            <a:endParaRPr lang="en-US" altLang="zh-CN" dirty="0"/>
          </a:p>
          <a:p>
            <a:pPr lvl="1"/>
            <a:r>
              <a:rPr lang="zh-CN" altLang="en-US" dirty="0"/>
              <a:t>指代表达理解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现有数据集缺点</a:t>
            </a:r>
            <a:endParaRPr lang="en-US" altLang="zh-CN" dirty="0"/>
          </a:p>
          <a:p>
            <a:pPr lvl="1"/>
            <a:r>
              <a:rPr lang="zh-CN" altLang="en-US" dirty="0"/>
              <a:t>只描述外形属性和空间位置关系</a:t>
            </a:r>
            <a:endParaRPr lang="en-US" altLang="zh-CN" dirty="0"/>
          </a:p>
          <a:p>
            <a:pPr lvl="1"/>
            <a:r>
              <a:rPr lang="zh-CN" altLang="en-US" dirty="0"/>
              <a:t>例“</a:t>
            </a:r>
            <a:r>
              <a:rPr lang="en-US" altLang="zh-CN" dirty="0"/>
              <a:t>the second white cup on the table</a:t>
            </a:r>
            <a:r>
              <a:rPr lang="zh-CN" altLang="en-US" dirty="0"/>
              <a:t>”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启发</a:t>
            </a:r>
            <a:endParaRPr lang="en-US" altLang="zh-CN" dirty="0"/>
          </a:p>
          <a:p>
            <a:pPr lvl="1"/>
            <a:r>
              <a:rPr lang="zh-CN" altLang="en-US" dirty="0"/>
              <a:t>人类通常使用丰富的知识去寻求所需要的东西，不局限于视觉信息</a:t>
            </a:r>
            <a:endParaRPr lang="en-US" altLang="zh-CN" dirty="0"/>
          </a:p>
          <a:p>
            <a:pPr lvl="1"/>
            <a:r>
              <a:rPr lang="zh-CN" altLang="en-US" dirty="0"/>
              <a:t>例“</a:t>
            </a:r>
            <a:r>
              <a:rPr lang="en-US" altLang="zh-CN" dirty="0"/>
              <a:t>Can you pass me something to knock in this pin</a:t>
            </a:r>
            <a:r>
              <a:rPr lang="zh-CN" altLang="en-US" dirty="0"/>
              <a:t>”和“</a:t>
            </a:r>
            <a:r>
              <a:rPr lang="en-US" altLang="zh-CN" dirty="0"/>
              <a:t>I want to eat something low fat</a:t>
            </a:r>
            <a:r>
              <a:rPr lang="zh-CN" altLang="en-US" dirty="0"/>
              <a:t>”</a:t>
            </a:r>
            <a:endParaRPr lang="en-US" altLang="zh-CN" dirty="0"/>
          </a:p>
          <a:p>
            <a:pPr lvl="1"/>
            <a:r>
              <a:rPr lang="zh-CN" altLang="en-US" dirty="0"/>
              <a:t>依靠常识知识</a:t>
            </a:r>
          </a:p>
        </p:txBody>
      </p:sp>
    </p:spTree>
    <p:extLst>
      <p:ext uri="{BB962C8B-B14F-4D97-AF65-F5344CB8AC3E}">
        <p14:creationId xmlns:p14="http://schemas.microsoft.com/office/powerpoint/2010/main" val="283739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42F6F-4A87-4A7C-86A0-25B6EB38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贡献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9EB26F-AADB-4487-A8EF-D035E58D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带常识的指代表达数据集</a:t>
            </a:r>
            <a:endParaRPr lang="en-US" altLang="zh-CN" dirty="0"/>
          </a:p>
          <a:p>
            <a:pPr lvl="1"/>
            <a:r>
              <a:rPr lang="en-US" altLang="zh-CN" dirty="0"/>
              <a:t>KB-Ref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Baseline</a:t>
            </a:r>
          </a:p>
          <a:p>
            <a:pPr lvl="1"/>
            <a:r>
              <a:rPr lang="en-US" altLang="zh-CN" dirty="0"/>
              <a:t>Expression Conditioned Image and Fact Attention network (ECIFA)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126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0B793-3613-4DC8-9004-22638D67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KB-Ref</a:t>
            </a:r>
            <a:r>
              <a:rPr lang="zh-CN" altLang="en-US" dirty="0"/>
              <a:t>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7295-EE58-4BD7-81B4-06349DB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Image and Objects</a:t>
            </a:r>
          </a:p>
          <a:p>
            <a:pPr lvl="1"/>
            <a:r>
              <a:rPr lang="en-US" altLang="zh-CN" dirty="0"/>
              <a:t>Images: sample from Visual Genome (VG)</a:t>
            </a:r>
          </a:p>
          <a:p>
            <a:pPr lvl="2"/>
            <a:r>
              <a:rPr lang="en-US" altLang="zh-CN" dirty="0"/>
              <a:t>Ignore</a:t>
            </a:r>
          </a:p>
          <a:p>
            <a:pPr lvl="3"/>
            <a:r>
              <a:rPr lang="en-US" altLang="zh-CN" dirty="0"/>
              <a:t>Objects that do not belong to any </a:t>
            </a:r>
            <a:r>
              <a:rPr lang="en-US" altLang="zh-CN" dirty="0" err="1"/>
              <a:t>synset</a:t>
            </a:r>
            <a:r>
              <a:rPr lang="en-US" altLang="zh-CN" dirty="0"/>
              <a:t> in WordNet</a:t>
            </a:r>
          </a:p>
          <a:p>
            <a:pPr lvl="3"/>
            <a:r>
              <a:rPr lang="en-US" altLang="zh-CN" dirty="0"/>
              <a:t>Objects appear alone in one image</a:t>
            </a:r>
          </a:p>
          <a:p>
            <a:pPr lvl="3"/>
            <a:r>
              <a:rPr lang="en-US" altLang="zh-CN" dirty="0"/>
              <a:t>Objects whose sides are less than 32 pixels</a:t>
            </a:r>
          </a:p>
          <a:p>
            <a:pPr lvl="3"/>
            <a:r>
              <a:rPr lang="en-US" altLang="zh-CN" dirty="0"/>
              <a:t>Images which has labeled objects less than 5</a:t>
            </a:r>
          </a:p>
          <a:p>
            <a:pPr lvl="2"/>
            <a:r>
              <a:rPr lang="en-US" altLang="zh-CN" dirty="0"/>
              <a:t>24,453 images, 2,075 object categories, 208,532 bounding boxes</a:t>
            </a:r>
          </a:p>
        </p:txBody>
      </p:sp>
    </p:spTree>
    <p:extLst>
      <p:ext uri="{BB962C8B-B14F-4D97-AF65-F5344CB8AC3E}">
        <p14:creationId xmlns:p14="http://schemas.microsoft.com/office/powerpoint/2010/main" val="340859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0B793-3613-4DC8-9004-22638D67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KB-Ref</a:t>
            </a:r>
            <a:r>
              <a:rPr lang="zh-CN" altLang="en-US" dirty="0"/>
              <a:t>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7295-EE58-4BD7-81B4-06349DB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Knowledge Base</a:t>
            </a:r>
          </a:p>
          <a:p>
            <a:pPr lvl="1"/>
            <a:r>
              <a:rPr lang="en-US" altLang="zh-CN" dirty="0"/>
              <a:t>Collect facts from three knowledge resources (Wikipedia, </a:t>
            </a:r>
            <a:r>
              <a:rPr lang="en-US" altLang="zh-CN" dirty="0" err="1"/>
              <a:t>ConceptNet</a:t>
            </a:r>
            <a:r>
              <a:rPr lang="en-US" altLang="zh-CN" dirty="0"/>
              <a:t> and </a:t>
            </a:r>
            <a:r>
              <a:rPr lang="en-US" altLang="zh-CN" dirty="0" err="1"/>
              <a:t>WebChild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Related to the 1,805 object categories appeared in out dataset</a:t>
            </a:r>
          </a:p>
        </p:txBody>
      </p:sp>
    </p:spTree>
    <p:extLst>
      <p:ext uri="{BB962C8B-B14F-4D97-AF65-F5344CB8AC3E}">
        <p14:creationId xmlns:p14="http://schemas.microsoft.com/office/powerpoint/2010/main" val="6188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0B793-3613-4DC8-9004-22638D67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KB-Ref</a:t>
            </a:r>
            <a:r>
              <a:rPr lang="zh-CN" altLang="en-US" dirty="0"/>
              <a:t>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7295-EE58-4BD7-81B4-06349DB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Annotation</a:t>
            </a:r>
          </a:p>
          <a:p>
            <a:pPr lvl="1"/>
            <a:r>
              <a:rPr lang="en-US" altLang="zh-CN" dirty="0"/>
              <a:t>Amazon Mechanical Turk (</a:t>
            </a:r>
            <a:r>
              <a:rPr lang="en-US" altLang="zh-CN" dirty="0" err="1"/>
              <a:t>MTurk</a:t>
            </a:r>
            <a:r>
              <a:rPr lang="en-US" altLang="zh-CN" dirty="0"/>
              <a:t>) </a:t>
            </a:r>
            <a:r>
              <a:rPr lang="en-US" altLang="zh-CN" dirty="0" err="1"/>
              <a:t>wokers</a:t>
            </a:r>
            <a:endParaRPr lang="en-US" altLang="zh-CN" dirty="0"/>
          </a:p>
          <a:p>
            <a:pPr lvl="1"/>
            <a:r>
              <a:rPr lang="en-US" altLang="zh-CN" dirty="0"/>
              <a:t>Requests</a:t>
            </a:r>
          </a:p>
          <a:p>
            <a:pPr lvl="2"/>
            <a:r>
              <a:rPr lang="en-US" altLang="zh-CN" dirty="0"/>
              <a:t>At least one fact from the constructed knowledge base should be used in referring expression</a:t>
            </a:r>
          </a:p>
          <a:p>
            <a:pPr lvl="2"/>
            <a:r>
              <a:rPr lang="en-US" altLang="zh-CN" dirty="0"/>
              <a:t>The specific object name cannot appear in the expression</a:t>
            </a:r>
          </a:p>
          <a:p>
            <a:pPr lvl="2"/>
            <a:r>
              <a:rPr lang="en-US" altLang="zh-CN" dirty="0"/>
              <a:t>Multiple auxiliary objects appeared in the image are encouraged to be mentioned in the expression</a:t>
            </a:r>
          </a:p>
        </p:txBody>
      </p:sp>
    </p:spTree>
    <p:extLst>
      <p:ext uri="{BB962C8B-B14F-4D97-AF65-F5344CB8AC3E}">
        <p14:creationId xmlns:p14="http://schemas.microsoft.com/office/powerpoint/2010/main" val="284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0B793-3613-4DC8-9004-22638D67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KB-Ref</a:t>
            </a:r>
            <a:r>
              <a:rPr lang="zh-CN" altLang="en-US" dirty="0"/>
              <a:t>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7295-EE58-4BD7-81B4-06349DB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Analysis</a:t>
            </a:r>
          </a:p>
          <a:p>
            <a:pPr lvl="1"/>
            <a:r>
              <a:rPr lang="en-US" altLang="zh-CN" dirty="0"/>
              <a:t>43,284 expressions for 1,805 object categories on 16,917 images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194BD8-502C-4BC1-9103-DAE73A0D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91" y="2817796"/>
            <a:ext cx="8096017" cy="18312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3A8264-8910-4CAC-BF4E-7867AE14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9" y="4592805"/>
            <a:ext cx="2916249" cy="20968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1A1357-BB08-4E6C-B5FC-104E21854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43" y="4658565"/>
            <a:ext cx="2237094" cy="20310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645639-1547-43D0-992F-6DD373E13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73" y="4658566"/>
            <a:ext cx="2628413" cy="20310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64FCD6-25E5-47EB-8DEB-03D1FBF5A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333" y="4712726"/>
            <a:ext cx="2651350" cy="19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0B793-3613-4DC8-9004-22638D67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KB-Ref</a:t>
            </a:r>
            <a:r>
              <a:rPr lang="zh-CN" altLang="en-US" dirty="0"/>
              <a:t>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7295-EE58-4BD7-81B4-06349DB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Analysis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31,284 expressions with 9,925 images in training set</a:t>
            </a:r>
          </a:p>
          <a:p>
            <a:pPr lvl="1"/>
            <a:r>
              <a:rPr lang="en-US" altLang="zh-CN" dirty="0"/>
              <a:t>4000 expressions with 2,290 images in validation set</a:t>
            </a:r>
          </a:p>
          <a:p>
            <a:pPr lvl="1"/>
            <a:r>
              <a:rPr lang="en-US" altLang="zh-CN" dirty="0"/>
              <a:t>8,000 expressions with 4,702 images in test set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F6B5CE-313E-4D64-8F44-AC523786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80" y="2309785"/>
            <a:ext cx="5989905" cy="23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5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85126-AC2B-44AE-84F2-F506D34B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ECIFA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5FFF0-0C52-4147-869B-1B3B48A3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5EDAC8-3DCB-4E0A-986E-EBA091BA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95" y="1435050"/>
            <a:ext cx="9947210" cy="4699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D97B366-C3E2-4A41-BCFF-FA53F9806935}"/>
              </a:ext>
            </a:extLst>
          </p:cNvPr>
          <p:cNvSpPr txBox="1"/>
          <p:nvPr/>
        </p:nvSpPr>
        <p:spPr>
          <a:xfrm>
            <a:off x="5284221" y="1162092"/>
            <a:ext cx="225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The hidden states at all time steps are added together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5FD27-BE6B-4914-BF40-600D26F9E636}"/>
              </a:ext>
            </a:extLst>
          </p:cNvPr>
          <p:cNvSpPr txBox="1"/>
          <p:nvPr/>
        </p:nvSpPr>
        <p:spPr>
          <a:xfrm>
            <a:off x="2917809" y="399996"/>
            <a:ext cx="349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According to the cosine similarity between the averaged Word2Vec word embeddings of each fact and the expression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D6CD975-07AC-480E-BD16-1A047D6D53F3}"/>
              </a:ext>
            </a:extLst>
          </p:cNvPr>
          <p:cNvCxnSpPr/>
          <p:nvPr/>
        </p:nvCxnSpPr>
        <p:spPr>
          <a:xfrm flipH="1" flipV="1">
            <a:off x="4287112" y="1162092"/>
            <a:ext cx="183799" cy="2734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AA109CF-8431-4963-A6A1-B5354D0C8519}"/>
              </a:ext>
            </a:extLst>
          </p:cNvPr>
          <p:cNvCxnSpPr>
            <a:cxnSpLocks/>
          </p:cNvCxnSpPr>
          <p:nvPr/>
        </p:nvCxnSpPr>
        <p:spPr>
          <a:xfrm flipH="1" flipV="1">
            <a:off x="6059623" y="1571811"/>
            <a:ext cx="72753" cy="271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9EFE35A-093A-4CA6-BB52-339C714ED37A}"/>
              </a:ext>
            </a:extLst>
          </p:cNvPr>
          <p:cNvCxnSpPr>
            <a:cxnSpLocks/>
          </p:cNvCxnSpPr>
          <p:nvPr/>
        </p:nvCxnSpPr>
        <p:spPr>
          <a:xfrm flipV="1">
            <a:off x="7733881" y="1431165"/>
            <a:ext cx="908885" cy="2465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CC5581C-5A26-433F-824A-0245F247F821}"/>
              </a:ext>
            </a:extLst>
          </p:cNvPr>
          <p:cNvSpPr txBox="1"/>
          <p:nvPr/>
        </p:nvSpPr>
        <p:spPr>
          <a:xfrm>
            <a:off x="7635628" y="973385"/>
            <a:ext cx="225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FF0000"/>
                </a:solidFill>
              </a:rPr>
              <a:t>focus attention on a</a:t>
            </a:r>
          </a:p>
          <a:p>
            <a:pPr algn="l"/>
            <a:r>
              <a:rPr lang="en-US" altLang="zh-CN" sz="1200" dirty="0">
                <a:solidFill>
                  <a:srgbClr val="FF0000"/>
                </a:solidFill>
              </a:rPr>
              <a:t>subset of the K retrieved facts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3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327</Words>
  <Application>Microsoft Office PowerPoint</Application>
  <PresentationFormat>宽屏</PresentationFormat>
  <Paragraphs>61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背景</vt:lpstr>
      <vt:lpstr>贡献</vt:lpstr>
      <vt:lpstr>KB-Ref数据集</vt:lpstr>
      <vt:lpstr>KB-Ref数据集</vt:lpstr>
      <vt:lpstr>KB-Ref数据集</vt:lpstr>
      <vt:lpstr>KB-Ref数据集</vt:lpstr>
      <vt:lpstr>KB-Ref数据集</vt:lpstr>
      <vt:lpstr>ECIFA</vt:lpstr>
      <vt:lpstr>数据集偏差</vt:lpstr>
      <vt:lpstr>Compared with SOTA</vt:lpstr>
      <vt:lpstr>Compared with SOTA</vt:lpstr>
      <vt:lpstr>Compared with SOTA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子涵</dc:creator>
  <cp:lastModifiedBy>丁 子涵</cp:lastModifiedBy>
  <cp:revision>35</cp:revision>
  <dcterms:created xsi:type="dcterms:W3CDTF">2020-09-05T01:49:50Z</dcterms:created>
  <dcterms:modified xsi:type="dcterms:W3CDTF">2020-09-06T06:50:58Z</dcterms:modified>
</cp:coreProperties>
</file>