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2"/>
    <p:restoredTop sz="94666"/>
  </p:normalViewPr>
  <p:slideViewPr>
    <p:cSldViewPr snapToGrid="0" snapToObjects="1">
      <p:cViewPr varScale="1">
        <p:scale>
          <a:sx n="142" d="100"/>
          <a:sy n="142" d="100"/>
        </p:scale>
        <p:origin x="1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E5286-FC68-9043-8413-CCE0BFBC1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EA892E-A937-4147-BEA7-6907A61E5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529673-D76C-D248-A8D8-27F84DB8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403A1-D9A0-FE4D-B83A-154BEAD9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B23265-46A4-7247-AB9F-8AD2CB7C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94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45EBC-4385-AA4E-9C4E-41EF940D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3C8474-C82A-9C44-A957-15670AF81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B51929-2EB6-9C4E-B97A-B06FBDAD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79904-E73E-EA4A-9991-344C5F6D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E2FC2-4D1C-5F43-9A70-10D36485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8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7F7D4C-F28E-6949-A556-FA6AF3707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0EDBE7-7C29-F647-9FED-6041E3556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D0E412-7FFA-6B46-9B67-1B8A5959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CE024-2EAA-DD42-A9F6-C5CE0AAE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D6CF7-9BC6-E34D-84A9-C6811C6E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25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5649F-BF14-7046-B04F-4CBB2227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A9B27-77B5-4D47-BEE5-AAF582218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2F57B-DF37-FC4F-A13D-0D1C7A7A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4FFD1D-3112-6A4B-B1D1-887F6E3B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6337C7-122B-3F46-ADCB-44D99B4A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66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8FE2B-2639-9A45-ADFB-73961457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5D1215-AD33-514E-A444-AE74F7ED9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49667-B99F-3242-AF7D-F901A917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3941AC-0256-1444-9E2A-E1AB4389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F58E6A-0DFB-8449-B9A0-9C0ACB95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18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4DCBF-1C9E-BB49-9ADE-39F54C38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09493F-84BD-EE4C-897F-967DDCB70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1C7999-6369-EE41-9967-2EC6C247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227F17-96F1-0547-BAD3-8019B7DC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B60C35-9A58-3840-B194-AF8115DA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4005BE-AA4E-E746-A83F-4C0506EF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97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FC8AF-DE51-0744-98D0-C3D55F49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AA5C89-D2E3-DA46-A00F-CFD5F360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644215-A418-9348-9126-18A5A7FC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7974DB-AF03-F341-882D-67D51628C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6FD671-88B2-B245-8566-1EC563E7A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2DA129-7359-9C41-8168-5150E508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5A5D8C-9A65-294B-AD65-FA809D83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73564E-DCB9-FD44-AFC4-91AFD175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2C345-73BB-B648-9D2B-F112EB2A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0793FF-CE00-F542-87AD-5CDE0F7E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D931B-8CA4-BB4B-A9ED-DE964F35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11A7F3-4B19-314D-BC00-C34789D9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40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0697BF-3BB4-D949-8D06-C79E4467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3C124-D2D3-FC46-9F06-10827284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12CAD2-3F1F-954F-9906-C4B7DC20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134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2F043-2D6B-AA44-985E-96C5669F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D5022-BF56-A947-8D04-864D7E50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C48318-83AA-8349-AC0D-29330DD96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BCABED-176A-7140-A1CC-67904A28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8D4AA-4D7E-6E45-ADF0-9F8918A5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893AE6-2EEB-E74A-B198-964E463F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02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85B45-D8B9-CE46-8A0F-F5BE7B73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DA0C19-FF8B-6C47-83C0-0F49D15C1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031A95-6D29-6E4D-851D-46715B43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8D6525-1375-D747-A74A-593C8518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9A94BF-DC28-604D-BD3E-FB7CCB2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D99A39-E160-6745-BBF6-2F478476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8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4147E7-3B90-2446-9E5A-FF7DB97E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F0CACB-8C8D-1C4C-A013-3895BF6C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45D76-E1CD-374F-A86F-36549D874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624F-A666-8E4F-A89A-1930B7EAADDE}" type="datetimeFigureOut">
              <a:rPr kumimoji="1" lang="zh-CN" altLang="en-US" smtClean="0"/>
              <a:t>2020/7/24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7AF35-C16F-4342-94C5-659C96AAF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D92E0-D002-C940-8E5E-08EE755A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6BED-E928-EE48-8A4D-0FC9A029A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15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A584F4-5237-E245-93F3-12784198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9" y="2029737"/>
            <a:ext cx="10832701" cy="27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AF31AE-36F3-D841-BFD0-69C82DD12FF6}"/>
              </a:ext>
            </a:extLst>
          </p:cNvPr>
          <p:cNvSpPr txBox="1"/>
          <p:nvPr/>
        </p:nvSpPr>
        <p:spPr>
          <a:xfrm>
            <a:off x="170329" y="1703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实验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07FE85-EEDC-704C-A777-EEF332AB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615950"/>
            <a:ext cx="8559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FBE4892-9D57-E243-BF1E-29400903B8B7}"/>
              </a:ext>
            </a:extLst>
          </p:cNvPr>
          <p:cNvSpPr txBox="1"/>
          <p:nvPr/>
        </p:nvSpPr>
        <p:spPr>
          <a:xfrm>
            <a:off x="367552" y="1255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动机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0BE8BC-6EF9-ED48-B207-B6EF5CACB3DF}"/>
              </a:ext>
            </a:extLst>
          </p:cNvPr>
          <p:cNvSpPr txBox="1"/>
          <p:nvPr/>
        </p:nvSpPr>
        <p:spPr>
          <a:xfrm>
            <a:off x="1884948" y="587171"/>
            <a:ext cx="8038982" cy="586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Referring</a:t>
            </a:r>
            <a:r>
              <a:rPr kumimoji="1" lang="zh-CN" altLang="en-US" dirty="0"/>
              <a:t>问题很难，需要在语言和视觉内容上进行理解和推理才能较好解决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分析</a:t>
            </a:r>
            <a:r>
              <a:rPr kumimoji="1" lang="en-US" altLang="zh-CN" dirty="0"/>
              <a:t>Referring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</a:t>
            </a:r>
            <a:r>
              <a:rPr kumimoji="1" lang="zh-CN" altLang="en-US" dirty="0"/>
              <a:t>的语言结构对于</a:t>
            </a:r>
            <a:r>
              <a:rPr kumimoji="1" lang="en-US" altLang="zh-CN" dirty="0"/>
              <a:t>grounding</a:t>
            </a:r>
            <a:r>
              <a:rPr kumimoji="1" lang="zh-CN" altLang="en-US" dirty="0"/>
              <a:t>很重要，因为这很自然地提供了在视觉内容上进行推理的</a:t>
            </a:r>
            <a:r>
              <a:rPr kumimoji="1" lang="en-US" altLang="zh-CN" dirty="0"/>
              <a:t>layout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之前的方法要么直接隐式地融合多模态特征，要么通过</a:t>
            </a:r>
            <a:r>
              <a:rPr kumimoji="1" lang="en-US" altLang="zh-CN" dirty="0"/>
              <a:t>self-attention</a:t>
            </a:r>
            <a:r>
              <a:rPr kumimoji="1" lang="zh-CN" altLang="en-US" dirty="0"/>
              <a:t>有限地利用语言结构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本文提出</a:t>
            </a:r>
            <a:r>
              <a:rPr kumimoji="1" lang="en" altLang="zh-CN" dirty="0"/>
              <a:t>Scene Graph guided modular network (SGMN)</a:t>
            </a:r>
            <a:r>
              <a:rPr kumimoji="1" lang="zh-CN" altLang="en-US" dirty="0"/>
              <a:t>，利用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的指导在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上使用</a:t>
            </a:r>
            <a:r>
              <a:rPr kumimoji="1" lang="en-US" altLang="zh-CN" dirty="0"/>
              <a:t>neural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modules</a:t>
            </a:r>
            <a:r>
              <a:rPr kumimoji="1" lang="zh-CN" altLang="en-US" dirty="0"/>
              <a:t>进行推理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同时考虑到当前数据集存在</a:t>
            </a:r>
            <a:r>
              <a:rPr kumimoji="1" lang="en-US" altLang="zh-CN" dirty="0"/>
              <a:t>bias</a:t>
            </a:r>
            <a:r>
              <a:rPr kumimoji="1" lang="zh-CN" altLang="en-US" dirty="0"/>
              <a:t>等问题，难度不均衡，基于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和</a:t>
            </a:r>
            <a:r>
              <a:rPr kumimoji="1" lang="en-US" altLang="zh-CN" dirty="0"/>
              <a:t>expression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template</a:t>
            </a:r>
            <a:r>
              <a:rPr kumimoji="1" lang="zh-CN" altLang="en-US" dirty="0"/>
              <a:t>构建了一个新的</a:t>
            </a:r>
            <a:r>
              <a:rPr kumimoji="1" lang="en-US" altLang="zh-CN" dirty="0"/>
              <a:t>referring</a:t>
            </a:r>
            <a:r>
              <a:rPr kumimoji="1" lang="zh-CN" altLang="en-US" dirty="0"/>
              <a:t>数据集，具有比较丰富的</a:t>
            </a:r>
            <a:r>
              <a:rPr kumimoji="1" lang="en-US" altLang="zh-CN" dirty="0"/>
              <a:t>objects</a:t>
            </a:r>
            <a:r>
              <a:rPr kumimoji="1" lang="zh-CN" altLang="en-US" dirty="0"/>
              <a:t>，</a:t>
            </a:r>
            <a:r>
              <a:rPr kumimoji="1" lang="en-US" altLang="zh-CN" dirty="0"/>
              <a:t>attributes</a:t>
            </a:r>
            <a:r>
              <a:rPr kumimoji="1" lang="zh-CN" altLang="en-US" dirty="0"/>
              <a:t>和</a:t>
            </a:r>
            <a:r>
              <a:rPr kumimoji="1" lang="en-US" altLang="zh-CN" dirty="0"/>
              <a:t>relations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75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DA20493-B16F-F240-9699-6DC9BCEBD57F}"/>
              </a:ext>
            </a:extLst>
          </p:cNvPr>
          <p:cNvSpPr/>
          <p:nvPr/>
        </p:nvSpPr>
        <p:spPr>
          <a:xfrm>
            <a:off x="235838" y="200816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 err="1"/>
              <a:t>Secen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Graph</a:t>
            </a:r>
            <a:r>
              <a:rPr kumimoji="1" lang="zh-CN" altLang="en-US" sz="2400" b="1" dirty="0"/>
              <a:t>构建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314C35-74F8-E74E-A0AC-36276AEF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22" y="1039906"/>
            <a:ext cx="5911493" cy="21067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FBDCC96-F1AA-5545-919E-BCACEFB810B2}"/>
                  </a:ext>
                </a:extLst>
              </p:cNvPr>
              <p:cNvSpPr/>
              <p:nvPr/>
            </p:nvSpPr>
            <p:spPr>
              <a:xfrm>
                <a:off x="881298" y="1644132"/>
                <a:ext cx="409035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b="1" dirty="0"/>
                  <a:t>Image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Semantic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Graph</a:t>
                </a:r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结点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特征：</a:t>
                </a:r>
                <a:r>
                  <a:rPr kumimoji="1" lang="en-US" altLang="zh-CN" dirty="0"/>
                  <a:t>CNN</a:t>
                </a:r>
                <a:r>
                  <a:rPr kumimoji="1" lang="zh-CN" altLang="en-US" dirty="0"/>
                  <a:t>特征和坐标特征</a:t>
                </a:r>
                <a:endParaRPr kumimoji="1" lang="en-US" altLang="zh-CN" dirty="0"/>
              </a:p>
              <a:p>
                <a:r>
                  <a:rPr kumimoji="1" lang="zh-CN" altLang="en-US" dirty="0"/>
                  <a:t>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kumimoji="1" lang="zh-CN" altLang="en-US" dirty="0"/>
                  <a:t>特征：相对坐标特征和结点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的特征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FBDCC96-F1AA-5545-919E-BCACEFB81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8" y="1644132"/>
                <a:ext cx="4090351" cy="1200329"/>
              </a:xfrm>
              <a:prstGeom prst="rect">
                <a:avLst/>
              </a:prstGeom>
              <a:blipFill>
                <a:blip r:embed="rId3"/>
                <a:stretch>
                  <a:fillRect l="-929" t="-1042" r="-1238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252DBC7-5340-DC4D-9ADD-A35584E6D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40" y="3514164"/>
            <a:ext cx="6321843" cy="30570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17DE9C2-67EB-274B-AD0F-4EB21ADF64BC}"/>
                  </a:ext>
                </a:extLst>
              </p:cNvPr>
              <p:cNvSpPr/>
              <p:nvPr/>
            </p:nvSpPr>
            <p:spPr>
              <a:xfrm>
                <a:off x="881298" y="4172179"/>
                <a:ext cx="315259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b="1" dirty="0"/>
                  <a:t>Language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Scene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Graph</a:t>
                </a:r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结点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zh-CN" altLang="en-US" dirty="0"/>
                  <a:t>：对应名词和名词短语</a:t>
                </a:r>
                <a:endParaRPr kumimoji="1" lang="en-US" altLang="zh-CN" dirty="0"/>
              </a:p>
              <a:p>
                <a:r>
                  <a:rPr kumimoji="1" lang="zh-CN" altLang="en-US" dirty="0"/>
                  <a:t>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dirty="0"/>
                  <a:t>：主谓宾三元组</a:t>
                </a: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17DE9C2-67EB-274B-AD0F-4EB21ADF6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8" y="4172179"/>
                <a:ext cx="3152594" cy="1200329"/>
              </a:xfrm>
              <a:prstGeom prst="rect">
                <a:avLst/>
              </a:prstGeom>
              <a:blipFill>
                <a:blip r:embed="rId5"/>
                <a:stretch>
                  <a:fillRect l="-1200" t="-2105" r="-400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62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B57151-D4CA-9C41-A04B-422CE47DF771}"/>
              </a:ext>
            </a:extLst>
          </p:cNvPr>
          <p:cNvSpPr txBox="1"/>
          <p:nvPr/>
        </p:nvSpPr>
        <p:spPr>
          <a:xfrm>
            <a:off x="268941" y="2241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推理过程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B0527B-812E-A54B-A51C-25B806A7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293"/>
            <a:ext cx="12192000" cy="38894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6C9B08E-9AC6-6C43-9674-89963DA493F9}"/>
              </a:ext>
            </a:extLst>
          </p:cNvPr>
          <p:cNvSpPr txBox="1"/>
          <p:nvPr/>
        </p:nvSpPr>
        <p:spPr>
          <a:xfrm>
            <a:off x="2021808" y="1114961"/>
            <a:ext cx="814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最终目标：</a:t>
            </a:r>
            <a:r>
              <a:rPr kumimoji="1" lang="zh-CN" altLang="en-US" dirty="0"/>
              <a:t>计算出语言图中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对图像中所有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的</a:t>
            </a:r>
            <a:r>
              <a:rPr kumimoji="1" lang="en-US" altLang="zh-CN" dirty="0"/>
              <a:t>attention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7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B57151-D4CA-9C41-A04B-422CE47DF771}"/>
              </a:ext>
            </a:extLst>
          </p:cNvPr>
          <p:cNvSpPr txBox="1"/>
          <p:nvPr/>
        </p:nvSpPr>
        <p:spPr>
          <a:xfrm>
            <a:off x="268941" y="2241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推理过程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8DFF0D-612B-7C46-8054-7112F6AD753E}"/>
                  </a:ext>
                </a:extLst>
              </p:cNvPr>
              <p:cNvSpPr txBox="1"/>
              <p:nvPr/>
            </p:nvSpPr>
            <p:spPr>
              <a:xfrm>
                <a:off x="1362635" y="1210235"/>
                <a:ext cx="7951694" cy="3144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b="1" dirty="0"/>
                  <a:t>叶结点</a:t>
                </a:r>
                <a:endParaRPr kumimoji="1"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算出第</a:t>
                </a:r>
                <a:r>
                  <a:rPr kumimoji="1" lang="en-US" altLang="zh-CN" dirty="0"/>
                  <a:t>m</a:t>
                </a:r>
                <a:r>
                  <a:rPr kumimoji="1" lang="zh-CN" altLang="en-US" dirty="0"/>
                  <a:t>个单词结点包含的语言上的</a:t>
                </a:r>
                <a:r>
                  <a:rPr kumimoji="1" lang="en-US" altLang="zh-CN" dirty="0"/>
                  <a:t>appearance</a:t>
                </a:r>
                <a:r>
                  <a:rPr kumimoji="1" lang="zh-CN" altLang="en-US" dirty="0"/>
                  <a:t>信息和</a:t>
                </a:r>
                <a:r>
                  <a:rPr kumimoji="1" lang="en-US" altLang="zh-CN" dirty="0"/>
                  <a:t>location</a:t>
                </a:r>
                <a:r>
                  <a:rPr kumimoji="1" lang="zh-CN" altLang="en-US" dirty="0"/>
                  <a:t>信息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再将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</a:t>
                </a:r>
                <a:r>
                  <a:rPr kumimoji="1" lang="zh-CN" altLang="en-US" dirty="0"/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𝑜𝑘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送入</a:t>
                </a:r>
                <a:r>
                  <a:rPr kumimoji="1" lang="en-US" altLang="zh-CN" b="1" dirty="0" err="1"/>
                  <a:t>AttentionNode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Module</a:t>
                </a:r>
                <a:r>
                  <a:rPr kumimoji="1" lang="zh-CN" altLang="en-US" dirty="0"/>
                  <a:t>，得到第</a:t>
                </a:r>
                <a:r>
                  <a:rPr kumimoji="1" lang="en-US" altLang="zh-CN" dirty="0"/>
                  <a:t>m</a:t>
                </a:r>
                <a:r>
                  <a:rPr kumimoji="1" lang="zh-CN" altLang="en-US" dirty="0"/>
                  <a:t>个语言结点和所有</a:t>
                </a:r>
                <a:r>
                  <a:rPr kumimoji="1" lang="en-US" altLang="zh-CN" dirty="0"/>
                  <a:t>N</a:t>
                </a:r>
                <a:r>
                  <a:rPr kumimoji="1" lang="zh-CN" altLang="en-US" dirty="0"/>
                  <a:t>个图像结点间的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8DFF0D-612B-7C46-8054-7112F6AD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35" y="1210235"/>
                <a:ext cx="7951694" cy="3144259"/>
              </a:xfrm>
              <a:prstGeom prst="rect">
                <a:avLst/>
              </a:prstGeom>
              <a:blipFill>
                <a:blip r:embed="rId2"/>
                <a:stretch>
                  <a:fillRect l="-319" t="-402" b="-2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9E528D7-070B-7846-905E-59A2841C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59" y="1539479"/>
            <a:ext cx="4485341" cy="14608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0D9CB1-6C2B-654F-9277-46E902C87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59" y="4428565"/>
            <a:ext cx="3658356" cy="1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B57151-D4CA-9C41-A04B-422CE47DF771}"/>
              </a:ext>
            </a:extLst>
          </p:cNvPr>
          <p:cNvSpPr txBox="1"/>
          <p:nvPr/>
        </p:nvSpPr>
        <p:spPr>
          <a:xfrm>
            <a:off x="268941" y="2241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推理过程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8DFF0D-612B-7C46-8054-7112F6AD753E}"/>
                  </a:ext>
                </a:extLst>
              </p:cNvPr>
              <p:cNvSpPr txBox="1"/>
              <p:nvPr/>
            </p:nvSpPr>
            <p:spPr>
              <a:xfrm>
                <a:off x="1362634" y="726139"/>
                <a:ext cx="8310283" cy="522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b="1" dirty="0"/>
                  <a:t>中间结点</a:t>
                </a:r>
                <a:endParaRPr kumimoji="1" lang="en-US" altLang="zh-CN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zh-CN" altLang="en-US" dirty="0"/>
                  <a:t>会关联若干条边，每条边表示为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zh-CN" altLang="en-US" dirty="0"/>
                  <a:t>对所有图像结点的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</a:t>
                </a:r>
                <a:r>
                  <a:rPr kumimoji="1" lang="zh-CN" altLang="en-US" dirty="0"/>
                  <a:t>，就是算所有的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/>
                  <a:t>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分为两方面，</a:t>
                </a:r>
                <a:r>
                  <a:rPr kumimoji="1" lang="en-US" altLang="zh-CN" dirty="0"/>
                  <a:t>subject</a:t>
                </a:r>
                <a:r>
                  <a:rPr kumimoji="1" lang="zh-CN" altLang="en-US" dirty="0"/>
                  <a:t>和</a:t>
                </a:r>
                <a:r>
                  <a:rPr kumimoji="1" lang="en-US" altLang="zh-CN" dirty="0"/>
                  <a:t>relation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Subject</a:t>
                </a:r>
                <a:r>
                  <a:rPr kumimoji="1" lang="zh-CN" altLang="en-US" dirty="0"/>
                  <a:t>采用与叶结点相同的计算方式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Relation</a:t>
                </a:r>
                <a:r>
                  <a:rPr kumimoji="1" lang="zh-CN" altLang="en-US" dirty="0"/>
                  <a:t>，先计算每条边的语言上的</a:t>
                </a:r>
                <a:r>
                  <a:rPr kumimoji="1" lang="en-US" altLang="zh-CN" dirty="0"/>
                  <a:t>relational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feature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然后将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zh-CN" altLang="en-US" dirty="0"/>
                  <a:t>送入</a:t>
                </a:r>
                <a:r>
                  <a:rPr kumimoji="1" lang="en-US" altLang="zh-CN" b="1" dirty="0" err="1"/>
                  <a:t>AttentionRelation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dirty="0"/>
                  <a:t>Module</a:t>
                </a:r>
                <a:r>
                  <a:rPr kumimoji="1" lang="zh-CN" altLang="en-US" dirty="0"/>
                  <a:t>中得到第</a:t>
                </a:r>
                <a:r>
                  <a:rPr kumimoji="1" lang="en-US" altLang="zh-CN" dirty="0"/>
                  <a:t>k</a:t>
                </a:r>
                <a:r>
                  <a:rPr kumimoji="1" lang="zh-CN" altLang="en-US" dirty="0"/>
                  <a:t>条语言边（关联了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）和所有图像边之间的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weights</a:t>
                </a:r>
                <a:r>
                  <a:rPr kumimoji="1" lang="zh-CN" altLang="en-US" dirty="0"/>
                  <a:t>，再通过</a:t>
                </a:r>
                <a:r>
                  <a:rPr kumimoji="1" lang="en-US" altLang="zh-CN" b="1" dirty="0"/>
                  <a:t>Transfer</a:t>
                </a:r>
                <a:r>
                  <a:rPr kumimoji="1" lang="zh-CN" altLang="en-US" dirty="0"/>
                  <a:t>和</a:t>
                </a:r>
                <a:r>
                  <a:rPr kumimoji="1" lang="en-US" altLang="zh-CN" b="1" dirty="0"/>
                  <a:t>Norm</a:t>
                </a:r>
                <a:r>
                  <a:rPr kumimoji="1" lang="zh-CN" altLang="en-US" dirty="0"/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/>
                  <a:t>和所有图像结点间的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</a:t>
                </a:r>
                <a:r>
                  <a:rPr kumimoji="1" lang="zh-CN" altLang="en-US" dirty="0"/>
                  <a:t>用第</a:t>
                </a:r>
                <a:r>
                  <a:rPr kumimoji="1" lang="en-US" altLang="zh-CN" dirty="0"/>
                  <a:t>k</a:t>
                </a:r>
                <a:r>
                  <a:rPr kumimoji="1" lang="zh-CN" altLang="en-US" dirty="0"/>
                  <a:t>条语言边和所有图像边之间的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进行调制，得到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zh-CN" altLang="en-US" dirty="0"/>
                  <a:t>和所有图像结点间的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8DFF0D-612B-7C46-8054-7112F6AD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34" y="726139"/>
                <a:ext cx="8310283" cy="5229509"/>
              </a:xfrm>
              <a:prstGeom prst="rect">
                <a:avLst/>
              </a:prstGeom>
              <a:blipFill>
                <a:blip r:embed="rId2"/>
                <a:stretch>
                  <a:fillRect l="-305" t="-242" b="-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51D434A-FA0F-C145-9F3B-E3AD6A35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08" y="1039905"/>
            <a:ext cx="1988667" cy="295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A8C7F1-7B4F-EE44-AA51-327594E1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3" y="3592021"/>
            <a:ext cx="4066987" cy="7250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14E465-E541-414C-A7F5-D9EC8B6B9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730" y="5873361"/>
            <a:ext cx="4066987" cy="984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37AD0B-684B-724A-B615-7F22E8835C6F}"/>
                  </a:ext>
                </a:extLst>
              </p:cNvPr>
              <p:cNvSpPr txBox="1"/>
              <p:nvPr/>
            </p:nvSpPr>
            <p:spPr>
              <a:xfrm>
                <a:off x="7040285" y="5873361"/>
                <a:ext cx="30509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最后使用</a:t>
                </a:r>
                <a:r>
                  <a:rPr kumimoji="1" lang="en-US" altLang="zh-CN" b="1" dirty="0"/>
                  <a:t>Merge</a:t>
                </a:r>
                <a:r>
                  <a:rPr kumimoji="1" lang="zh-CN" altLang="en-US" dirty="0"/>
                  <a:t>和</a:t>
                </a:r>
                <a:r>
                  <a:rPr kumimoji="1" lang="en-US" altLang="zh-CN" b="1" dirty="0"/>
                  <a:t>Norm</a:t>
                </a:r>
                <a:r>
                  <a:rPr kumimoji="1" lang="zh-CN" altLang="en-US" dirty="0"/>
                  <a:t>将所有边给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zh-CN" altLang="en-US" dirty="0"/>
                  <a:t>贡献的</a:t>
                </a:r>
                <a:r>
                  <a:rPr kumimoji="1" lang="en-US" altLang="zh-CN" dirty="0"/>
                  <a:t>attention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maps</a:t>
                </a:r>
                <a:r>
                  <a:rPr kumimoji="1" lang="zh-CN" altLang="en-US" dirty="0"/>
                  <a:t>加起来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37AD0B-684B-724A-B615-7F22E8835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285" y="5873361"/>
                <a:ext cx="3050986" cy="923330"/>
              </a:xfrm>
              <a:prstGeom prst="rect">
                <a:avLst/>
              </a:prstGeom>
              <a:blipFill>
                <a:blip r:embed="rId6"/>
                <a:stretch>
                  <a:fillRect l="-826" t="-1351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67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AF31AE-36F3-D841-BFD0-69C82DD12FF6}"/>
              </a:ext>
            </a:extLst>
          </p:cNvPr>
          <p:cNvSpPr txBox="1"/>
          <p:nvPr/>
        </p:nvSpPr>
        <p:spPr>
          <a:xfrm>
            <a:off x="170329" y="170330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构建</a:t>
            </a:r>
            <a:r>
              <a:rPr kumimoji="1" lang="en-US" altLang="zh-CN" sz="2400" b="1" dirty="0"/>
              <a:t>Ref-Reasoning</a:t>
            </a:r>
            <a:r>
              <a:rPr kumimoji="1" lang="zh-CN" altLang="en-US" sz="2400" b="1" dirty="0"/>
              <a:t>数据集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13734B-9949-D84F-A1D3-BACFBDA47D83}"/>
              </a:ext>
            </a:extLst>
          </p:cNvPr>
          <p:cNvSpPr txBox="1"/>
          <p:nvPr/>
        </p:nvSpPr>
        <p:spPr>
          <a:xfrm>
            <a:off x="1703294" y="1353671"/>
            <a:ext cx="7503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</a:t>
            </a:r>
            <a:r>
              <a:rPr kumimoji="1" lang="en-US" altLang="zh-CN" dirty="0"/>
              <a:t>VG</a:t>
            </a:r>
            <a:r>
              <a:rPr kumimoji="1" lang="zh-CN" altLang="en-US" dirty="0"/>
              <a:t>和</a:t>
            </a:r>
            <a:r>
              <a:rPr kumimoji="1" lang="en-US" altLang="zh-CN" dirty="0"/>
              <a:t>GQA</a:t>
            </a:r>
            <a:r>
              <a:rPr kumimoji="1" lang="zh-CN" altLang="en-US" dirty="0"/>
              <a:t>中的</a:t>
            </a:r>
            <a:r>
              <a:rPr kumimoji="1" lang="en-US" altLang="zh-CN" dirty="0"/>
              <a:t>scene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标注，做一定筛选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随机采样</a:t>
            </a:r>
            <a:r>
              <a:rPr kumimoji="1" lang="en-US" altLang="zh-CN" dirty="0"/>
              <a:t>referent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，随机确定结点数目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从</a:t>
            </a:r>
            <a:r>
              <a:rPr kumimoji="1" lang="en-US" altLang="zh-CN" dirty="0"/>
              <a:t>scene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中采样子图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从子图中确定</a:t>
            </a:r>
            <a:r>
              <a:rPr kumimoji="1" lang="en-US" altLang="zh-CN" dirty="0"/>
              <a:t>layout</a:t>
            </a:r>
            <a:r>
              <a:rPr kumimoji="1" lang="zh-CN" altLang="en-US" dirty="0"/>
              <a:t>，根据</a:t>
            </a:r>
            <a:r>
              <a:rPr kumimoji="1" lang="en-US" altLang="zh-CN" dirty="0"/>
              <a:t>layout</a:t>
            </a:r>
            <a:r>
              <a:rPr kumimoji="1" lang="zh-CN" altLang="en-US" dirty="0"/>
              <a:t>采样对应的</a:t>
            </a:r>
            <a:r>
              <a:rPr kumimoji="1" lang="en-US" altLang="zh-CN" dirty="0"/>
              <a:t>expression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根据子图内容对</a:t>
            </a:r>
            <a:r>
              <a:rPr kumimoji="1" lang="en-US" altLang="zh-CN" dirty="0"/>
              <a:t>template</a:t>
            </a:r>
            <a:r>
              <a:rPr kumimoji="1" lang="zh-CN" altLang="en-US" dirty="0"/>
              <a:t>进行填空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执行</a:t>
            </a:r>
            <a:r>
              <a:rPr kumimoji="1" lang="en-US" altLang="zh-CN" dirty="0"/>
              <a:t>functional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</a:t>
            </a:r>
            <a:r>
              <a:rPr kumimoji="1" lang="zh-CN" altLang="en-US" dirty="0"/>
              <a:t>从</a:t>
            </a:r>
            <a:r>
              <a:rPr kumimoji="1" lang="en-US" altLang="zh-CN" dirty="0"/>
              <a:t>template</a:t>
            </a:r>
            <a:r>
              <a:rPr kumimoji="1" lang="zh-CN" altLang="en-US" dirty="0"/>
              <a:t>中生成</a:t>
            </a:r>
            <a:r>
              <a:rPr kumimoji="1" lang="en-US" altLang="zh-CN" dirty="0"/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25506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AF31AE-36F3-D841-BFD0-69C82DD12FF6}"/>
              </a:ext>
            </a:extLst>
          </p:cNvPr>
          <p:cNvSpPr txBox="1"/>
          <p:nvPr/>
        </p:nvSpPr>
        <p:spPr>
          <a:xfrm>
            <a:off x="170329" y="1703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实验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B792D3-B6F3-3241-87E5-728FDEE0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128"/>
            <a:ext cx="12192000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AF31AE-36F3-D841-BFD0-69C82DD12FF6}"/>
              </a:ext>
            </a:extLst>
          </p:cNvPr>
          <p:cNvSpPr txBox="1"/>
          <p:nvPr/>
        </p:nvSpPr>
        <p:spPr>
          <a:xfrm>
            <a:off x="170329" y="1703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实验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5EAB6D-9765-104D-B43B-E99714C6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1142613"/>
            <a:ext cx="6005898" cy="48368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0B8C2A-3056-D840-BD1F-149C58D1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616" y="2070846"/>
            <a:ext cx="5753055" cy="25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470</Words>
  <Application>Microsoft Macintosh PowerPoint</Application>
  <PresentationFormat>宽屏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60</cp:revision>
  <dcterms:created xsi:type="dcterms:W3CDTF">2020-07-24T15:27:42Z</dcterms:created>
  <dcterms:modified xsi:type="dcterms:W3CDTF">2020-07-24T16:48:25Z</dcterms:modified>
</cp:coreProperties>
</file>