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61" r:id="rId5"/>
    <p:sldId id="258" r:id="rId6"/>
    <p:sldId id="259" r:id="rId7"/>
    <p:sldId id="262" r:id="rId8"/>
    <p:sldId id="260" r:id="rId9"/>
    <p:sldId id="263" r:id="rId10"/>
    <p:sldId id="265" r:id="rId11"/>
    <p:sldId id="264" r:id="rId12"/>
    <p:sldId id="266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96" y="9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2020/1/5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1E1EE1-B976-440E-A2F8-8C0DE18ECD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4C16682-5ACA-496F-A889-AB06784E23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EDB7170-C7F5-4972-A362-90F48D1F2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905" y="2209952"/>
            <a:ext cx="8076190" cy="24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35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BBC9EF-02A7-409F-9BE2-129892C1C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Program Prediction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903662F-6826-4BB2-8FBA-5A34D4E206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F7770F3-59AF-44E9-8227-1435AF5E5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3143" y="2653675"/>
            <a:ext cx="5085714" cy="26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364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FF7BCA-97CB-499E-8C3D-840C910CF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Training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D6FBF71-D978-48D0-A57C-92630CFAC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FE1C20D-DEA4-4C4F-9D28-459DB884E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285" y="2327466"/>
            <a:ext cx="4171429" cy="30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37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A94451-66FE-419A-8345-6D25689A2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1D17D1-86B9-4DEC-9E67-0E51273B4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731B631-8BEE-4364-95B7-93B82EB66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533" y="1431582"/>
            <a:ext cx="7936933" cy="535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031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9E64DA-8DC2-42E4-80E5-34C87FDF3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CRIC dataset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40CDF52-BF65-4E39-B6CA-67FF1B111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FB05927-1866-4F66-87FC-B840DA9D0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10045700" cy="463647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0144C33-F97B-493F-A00A-1D90829FDC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51085"/>
            <a:ext cx="10060574" cy="484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29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B3B2B8-86C2-4467-B5AB-568987503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CRIC dataset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888A9B2-35A0-447F-B557-FF2A22063F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/>
              <a:t>Visual Genome</a:t>
            </a:r>
          </a:p>
          <a:p>
            <a:pPr lvl="1">
              <a:lnSpc>
                <a:spcPct val="150000"/>
              </a:lnSpc>
            </a:pPr>
            <a:r>
              <a:rPr lang="en-US" altLang="zh-CN" dirty="0"/>
              <a:t>108K images and</a:t>
            </a:r>
            <a:r>
              <a:rPr lang="zh-CN" altLang="en-US" dirty="0"/>
              <a:t> </a:t>
            </a:r>
            <a:r>
              <a:rPr lang="en-US" altLang="zh-CN" dirty="0"/>
              <a:t>scene graph</a:t>
            </a:r>
          </a:p>
          <a:p>
            <a:pPr lvl="1">
              <a:lnSpc>
                <a:spcPct val="150000"/>
              </a:lnSpc>
            </a:pPr>
            <a:r>
              <a:rPr lang="en-US" altLang="zh-CN" dirty="0"/>
              <a:t>907 distinct objects, 225 attributes and 126 relationships</a:t>
            </a:r>
          </a:p>
          <a:p>
            <a:pPr>
              <a:lnSpc>
                <a:spcPct val="150000"/>
              </a:lnSpc>
            </a:pPr>
            <a:r>
              <a:rPr lang="en-US" altLang="zh-CN" dirty="0" err="1"/>
              <a:t>ConceptNet</a:t>
            </a:r>
            <a:r>
              <a:rPr lang="en-US" altLang="zh-CN" dirty="0"/>
              <a:t> (Knowledge graph)</a:t>
            </a:r>
          </a:p>
          <a:p>
            <a:pPr lvl="1">
              <a:lnSpc>
                <a:spcPct val="150000"/>
              </a:lnSpc>
            </a:pPr>
            <a:r>
              <a:rPr lang="en-US" altLang="zh-CN" dirty="0"/>
              <a:t>3,019 knowledge triplets, 113 categories</a:t>
            </a:r>
          </a:p>
          <a:p>
            <a:pPr lvl="1">
              <a:lnSpc>
                <a:spcPct val="150000"/>
              </a:lnSpc>
            </a:pPr>
            <a:r>
              <a:rPr lang="en-US" altLang="zh-CN" dirty="0"/>
              <a:t>10 relations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15AAC69-242A-4156-B18D-F6545F15C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976" y="845256"/>
            <a:ext cx="7019048" cy="5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74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27C92F-1F6E-4DE2-A035-8B2659B97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Dataset Collection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0204487-879E-4A12-A332-A9165284F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0025"/>
            <a:ext cx="10922000" cy="1444949"/>
          </a:xfrm>
        </p:spPr>
        <p:txBody>
          <a:bodyPr numCol="2">
            <a:noAutofit/>
          </a:bodyPr>
          <a:lstStyle/>
          <a:p>
            <a:pPr marL="0" indent="0" algn="just">
              <a:lnSpc>
                <a:spcPct val="80000"/>
              </a:lnSpc>
              <a:buNone/>
            </a:pPr>
            <a:r>
              <a:rPr lang="en-US" altLang="zh-CN" sz="2000" dirty="0"/>
              <a:t>1) Process the scene graph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en-US" altLang="zh-CN" sz="2000" dirty="0"/>
              <a:t>2) Collect useful knowledge triplets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en-US" altLang="zh-CN" sz="2000" dirty="0"/>
              <a:t>3) Define the basic functions that the question will involve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en-US" altLang="zh-CN" sz="2000" dirty="0"/>
              <a:t>4) Automatically generate QA samples 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en-US" altLang="zh-CN" sz="2000" dirty="0"/>
              <a:t>5) Obtain additional annotations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en-US" altLang="zh-CN" sz="2000" dirty="0"/>
              <a:t>6) Balance the dataset</a:t>
            </a:r>
            <a:endParaRPr lang="zh-CN" altLang="en-US" sz="20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DEA3E67-5A01-4D78-A7E4-1DE46930C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914974"/>
            <a:ext cx="9486900" cy="394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893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1B3635-4985-434F-B71D-BF158E610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Function Definition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DDE7A1A-BB28-47DC-A33A-6506E6BFB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/>
              <a:t>Define the basic functions that the questions will involve.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12 basic functions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E304121-D91B-4108-B238-324DE7A51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8821" y="259867"/>
            <a:ext cx="5313579" cy="623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462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718BB2-F00F-499C-8418-951CD6060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Question generation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E4C299E-6D71-4D9D-B028-9E37C7F72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1125"/>
            <a:ext cx="10515600" cy="4351338"/>
          </a:xfrm>
        </p:spPr>
        <p:txBody>
          <a:bodyPr/>
          <a:lstStyle/>
          <a:p>
            <a:r>
              <a:rPr lang="en-US" altLang="zh-CN" dirty="0"/>
              <a:t>Build template of </a:t>
            </a:r>
          </a:p>
          <a:p>
            <a:pPr lvl="1"/>
            <a:r>
              <a:rPr lang="en-US" altLang="zh-CN" dirty="0"/>
              <a:t>Querying one object in the image / one element of object-attribute tuple / relationship triplet</a:t>
            </a:r>
          </a:p>
          <a:p>
            <a:pPr lvl="1"/>
            <a:r>
              <a:rPr lang="en-US" altLang="zh-CN" dirty="0"/>
              <a:t>Use one object-attribute tuple or visual/ knowledge triplet to decorate one object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5D3F9A0-49A1-4AC1-872B-5E8502CEA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3011298"/>
            <a:ext cx="8991600" cy="373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002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DAA657-5969-4D11-A8F8-686FBD2ED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Additional Annotations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D4B0BAC-E9B1-470E-92FE-6C1798AC5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/>
              <a:t>The sub scene graph and sub knowledge graph used in QA pair.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The representation of the question </a:t>
            </a:r>
          </a:p>
          <a:p>
            <a:pPr lvl="1">
              <a:lnSpc>
                <a:spcPct val="150000"/>
              </a:lnSpc>
            </a:pPr>
            <a:r>
              <a:rPr lang="en-US" altLang="zh-CN" dirty="0"/>
              <a:t>In the form of a functional program 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The ground truth output of every function in the program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4E8E273-0EEE-4ADC-9B1C-CA9BC5BECE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277"/>
          <a:stretch/>
        </p:blipFill>
        <p:spPr>
          <a:xfrm>
            <a:off x="1803400" y="4889500"/>
            <a:ext cx="8991600" cy="182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088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DF7D59-6EF4-405B-89DA-2E8C71845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Approach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FA24F23-DC7A-44E9-8F5F-0823B0E18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altLang="zh-CN"/>
              <a:t>Builds upon neural module networks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C033381-C0D6-4851-BF50-84C813EB7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986" y="2434618"/>
            <a:ext cx="5684414" cy="385356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EF758240-04B3-4EAA-B212-5819DAA1FD43}"/>
              </a:ext>
            </a:extLst>
          </p:cNvPr>
          <p:cNvSpPr/>
          <p:nvPr/>
        </p:nvSpPr>
        <p:spPr>
          <a:xfrm>
            <a:off x="4826000" y="6534348"/>
            <a:ext cx="7366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222222"/>
                </a:solidFill>
                <a:latin typeface="Arial" panose="020B0604020202020204" pitchFamily="34" charset="0"/>
              </a:rPr>
              <a:t>Johnson, Justin, et al. "Inferring and executing programs for visual reasoning." </a:t>
            </a:r>
            <a:r>
              <a:rPr lang="en-US" altLang="zh-CN" sz="1400" i="1" dirty="0">
                <a:solidFill>
                  <a:srgbClr val="222222"/>
                </a:solidFill>
                <a:latin typeface="Arial" panose="020B0604020202020204" pitchFamily="34" charset="0"/>
              </a:rPr>
              <a:t>CVPR</a:t>
            </a:r>
            <a:r>
              <a:rPr lang="en-US" altLang="zh-CN" sz="1400" dirty="0">
                <a:solidFill>
                  <a:srgbClr val="222222"/>
                </a:solidFill>
                <a:latin typeface="Arial" panose="020B0604020202020204" pitchFamily="34" charset="0"/>
              </a:rPr>
              <a:t> 2017.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291349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1689CB-A42F-4CF8-A151-C1E6F5B0D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Neural Modules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E676696-232C-4131-90AE-4DB92D0EE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6252"/>
            <a:ext cx="6870700" cy="4351338"/>
          </a:xfrm>
        </p:spPr>
        <p:txBody>
          <a:bodyPr/>
          <a:lstStyle/>
          <a:p>
            <a:r>
              <a:rPr lang="en-US" altLang="zh-CN" dirty="0"/>
              <a:t>Input</a:t>
            </a:r>
          </a:p>
          <a:p>
            <a:pPr lvl="1"/>
            <a:r>
              <a:rPr lang="en-US" altLang="zh-CN" dirty="0"/>
              <a:t>Tensors (x1, ...., </a:t>
            </a:r>
            <a:r>
              <a:rPr lang="en-US" altLang="zh-CN" dirty="0" err="1"/>
              <a:t>xn</a:t>
            </a:r>
            <a:r>
              <a:rPr lang="en-US" altLang="zh-CN" dirty="0"/>
              <a:t>) from other neural modules</a:t>
            </a:r>
          </a:p>
          <a:p>
            <a:pPr lvl="1"/>
            <a:r>
              <a:rPr lang="en-US" altLang="zh-CN" dirty="0"/>
              <a:t>Image feature v</a:t>
            </a:r>
          </a:p>
          <a:p>
            <a:pPr lvl="1"/>
            <a:r>
              <a:rPr lang="en-US" altLang="zh-CN" dirty="0"/>
              <a:t>Text input t.</a:t>
            </a:r>
          </a:p>
          <a:p>
            <a:r>
              <a:rPr lang="en-US" altLang="zh-CN" dirty="0"/>
              <a:t>Output</a:t>
            </a:r>
          </a:p>
          <a:p>
            <a:pPr lvl="1"/>
            <a:r>
              <a:rPr lang="en-US" altLang="zh-CN" dirty="0"/>
              <a:t>An attention map a over image regions</a:t>
            </a:r>
          </a:p>
          <a:p>
            <a:pPr lvl="1"/>
            <a:r>
              <a:rPr lang="en-US" altLang="zh-CN" dirty="0"/>
              <a:t>Or an discrete index c representing one concept. </a:t>
            </a:r>
          </a:p>
          <a:p>
            <a:pPr lvl="1"/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526350B-98EB-4887-85BE-6AD3114F4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1091" y="0"/>
            <a:ext cx="4842209" cy="568007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5C0E17A-6D31-4671-A0AA-9AB180C26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00" y="5023780"/>
            <a:ext cx="4095238" cy="144761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1FF826C-8459-4F8E-8418-5B967ABEA2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1138" y="5074769"/>
            <a:ext cx="4104762" cy="1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4570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226</Words>
  <Application>Microsoft Office PowerPoint</Application>
  <PresentationFormat>宽屏</PresentationFormat>
  <Paragraphs>41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主题</vt:lpstr>
      <vt:lpstr>PowerPoint 演示文稿</vt:lpstr>
      <vt:lpstr>CRIC dataset</vt:lpstr>
      <vt:lpstr>CRIC dataset</vt:lpstr>
      <vt:lpstr>Dataset Collection</vt:lpstr>
      <vt:lpstr>Function Definition</vt:lpstr>
      <vt:lpstr>Question generation</vt:lpstr>
      <vt:lpstr>Additional Annotations</vt:lpstr>
      <vt:lpstr>Approach</vt:lpstr>
      <vt:lpstr>Neural Modules</vt:lpstr>
      <vt:lpstr>Program Prediction</vt:lpstr>
      <vt:lpstr>Training</vt:lpstr>
      <vt:lpstr>Experiment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brd</dc:creator>
  <cp:lastModifiedBy>bao renda</cp:lastModifiedBy>
  <cp:revision>18</cp:revision>
  <dcterms:created xsi:type="dcterms:W3CDTF">2020-01-05T03:59:05Z</dcterms:created>
  <dcterms:modified xsi:type="dcterms:W3CDTF">2020-01-05T06:26:23Z</dcterms:modified>
</cp:coreProperties>
</file>