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36B1009-AF4F-4CB6-A714-2E1A0CBAC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047" y="2633762"/>
            <a:ext cx="8161905" cy="159047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3F49E32-B2D5-4B39-B1CE-A4A7B6E90D27}"/>
              </a:ext>
            </a:extLst>
          </p:cNvPr>
          <p:cNvSpPr txBox="1"/>
          <p:nvPr/>
        </p:nvSpPr>
        <p:spPr>
          <a:xfrm>
            <a:off x="10176952" y="657726"/>
            <a:ext cx="1680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TPAMI 2018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38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55B7BA-34FE-4C6A-8BC4-3BFFA4A5F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088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/>
              <a:t>Select answer by T</a:t>
            </a:r>
            <a:r>
              <a:rPr lang="en-US" altLang="zh-CN" baseline="-25000" dirty="0"/>
              <a:t>AS</a:t>
            </a:r>
          </a:p>
          <a:p>
            <a:r>
              <a:rPr lang="en-US" altLang="zh-CN" dirty="0"/>
              <a:t>T</a:t>
            </a:r>
            <a:r>
              <a:rPr lang="en-US" altLang="zh-CN" baseline="-25000" dirty="0"/>
              <a:t>AS  </a:t>
            </a:r>
            <a:r>
              <a:rPr lang="en-US" altLang="zh-CN" dirty="0"/>
              <a:t>= Image  -&gt;  Find X by matching Y &amp; Q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T</a:t>
            </a:r>
            <a:r>
              <a:rPr lang="en-US" altLang="zh-CN" baseline="-25000" dirty="0"/>
              <a:t>AS  </a:t>
            </a:r>
            <a:r>
              <a:rPr lang="en-US" altLang="zh-CN" dirty="0"/>
              <a:t>= KB </a:t>
            </a:r>
          </a:p>
          <a:p>
            <a:pPr lvl="1"/>
            <a:r>
              <a:rPr lang="en-US" altLang="zh-CN" dirty="0"/>
              <a:t>T</a:t>
            </a:r>
            <a:r>
              <a:rPr lang="en-US" altLang="zh-CN" baseline="-25000" dirty="0"/>
              <a:t>KVC</a:t>
            </a:r>
            <a:r>
              <a:rPr lang="en-US" altLang="zh-CN" dirty="0"/>
              <a:t> = Scene or Action</a:t>
            </a:r>
          </a:p>
          <a:p>
            <a:pPr lvl="2"/>
            <a:r>
              <a:rPr lang="en-US" altLang="zh-CN" dirty="0"/>
              <a:t>The visual concept ?X with the highest probability is selected and the corresponding concept ?Y is considered as the answer.</a:t>
            </a:r>
          </a:p>
          <a:p>
            <a:pPr lvl="1"/>
            <a:r>
              <a:rPr lang="en-US" altLang="zh-CN" dirty="0"/>
              <a:t>T</a:t>
            </a:r>
            <a:r>
              <a:rPr lang="en-US" altLang="zh-CN" baseline="-25000" dirty="0"/>
              <a:t>KVC</a:t>
            </a:r>
            <a:r>
              <a:rPr lang="en-US" altLang="zh-CN" dirty="0"/>
              <a:t> = Object</a:t>
            </a:r>
          </a:p>
          <a:p>
            <a:pPr lvl="2"/>
            <a:r>
              <a:rPr lang="en-US" altLang="zh-CN" dirty="0"/>
              <a:t>The visual concept ?X is selected based on the question keywords describing location (such as top, bottom, left, right or center) or size (such as small and large).</a:t>
            </a:r>
          </a:p>
          <a:p>
            <a:pPr lvl="1"/>
            <a:endParaRPr lang="zh-CN" altLang="en-US" dirty="0"/>
          </a:p>
          <a:p>
            <a:pPr lvl="1"/>
            <a:endParaRPr lang="zh-CN" altLang="en-US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A756C0-EDC4-4AA0-9941-5CF76E1CC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772" y="2848048"/>
            <a:ext cx="3238095" cy="58095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FC028DF-DEA3-405B-B7A0-CBF06E07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Answering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D7D21B-FFB4-4382-A2D9-10AF47782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32" b="22347"/>
          <a:stretch/>
        </p:blipFill>
        <p:spPr>
          <a:xfrm>
            <a:off x="7901281" y="1825625"/>
            <a:ext cx="4262164" cy="419097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59CAF63-9A52-4022-B526-140E65C72AA1}"/>
              </a:ext>
            </a:extLst>
          </p:cNvPr>
          <p:cNvSpPr/>
          <p:nvPr/>
        </p:nvSpPr>
        <p:spPr>
          <a:xfrm>
            <a:off x="838200" y="60165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/>
              <a:t>A</a:t>
            </a:r>
            <a:r>
              <a:rPr lang="zh-CN" altLang="en-US"/>
              <a:t>nswers </a:t>
            </a:r>
            <a:r>
              <a:rPr lang="zh-CN" altLang="en-US" dirty="0"/>
              <a:t>are ordered according to their frequency in the training data: the most frequent answer appears first</a:t>
            </a:r>
          </a:p>
        </p:txBody>
      </p:sp>
    </p:spTree>
    <p:extLst>
      <p:ext uri="{BB962C8B-B14F-4D97-AF65-F5344CB8AC3E}">
        <p14:creationId xmlns:p14="http://schemas.microsoft.com/office/powerpoint/2010/main" val="214906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5A7CC-6ABC-400F-8AC3-EF35ACE8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F2C9A4-1437-41DD-A901-179B0ED20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B10A84-65E2-4616-ACAF-7DCEC5DDD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43" y="1690688"/>
            <a:ext cx="8485714" cy="4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1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8E49D-7338-49D5-BAF0-40ACAEB1D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 &amp; Contribution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D2F77-E3ED-4B87-A078-D1B684968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Current datasets and the models focus on questions which are answerable by </a:t>
            </a:r>
            <a:r>
              <a:rPr lang="en-US" altLang="zh-CN" b="1" dirty="0"/>
              <a:t>direct analysis of the question and image alone.</a:t>
            </a:r>
          </a:p>
          <a:p>
            <a:r>
              <a:rPr lang="en-US" altLang="zh-CN" dirty="0"/>
              <a:t>Excludes questions require common sense, or basic factual knowledge to answer.</a:t>
            </a:r>
          </a:p>
          <a:p>
            <a:endParaRPr lang="en-US" altLang="zh-CN" dirty="0"/>
          </a:p>
          <a:p>
            <a:r>
              <a:rPr lang="en-US" altLang="zh-CN" dirty="0"/>
              <a:t>Introduce FVQA (Fact-based VQA) which requires much deeper reasoning and external information to answer.</a:t>
            </a:r>
          </a:p>
          <a:p>
            <a:r>
              <a:rPr lang="en-US" altLang="zh-CN" dirty="0"/>
              <a:t>Extend conventional VQA dataset with supporting facts, represented as triplets, such as &lt;Cat, </a:t>
            </a:r>
            <a:r>
              <a:rPr lang="en-US" altLang="zh-CN" dirty="0" err="1"/>
              <a:t>CapableOf</a:t>
            </a:r>
            <a:r>
              <a:rPr lang="en-US" altLang="zh-CN" dirty="0"/>
              <a:t>, </a:t>
            </a:r>
            <a:r>
              <a:rPr lang="en-US" altLang="zh-CN" dirty="0" err="1"/>
              <a:t>ClimbingTrees</a:t>
            </a:r>
            <a:r>
              <a:rPr lang="en-US" altLang="zh-CN" dirty="0"/>
              <a:t>&gt;.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1D5BBA-E005-497D-BFC4-11C94AA05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874" y="1776963"/>
            <a:ext cx="8076190" cy="4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6F9357-4C7E-4509-B3A5-D43308B8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FVQA Dataset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8733BF-ADF3-4076-8FFD-5B1F2AA13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/>
              <a:t>Images and Visual Concepts</a:t>
            </a:r>
          </a:p>
          <a:p>
            <a:r>
              <a:rPr lang="en-US" altLang="zh-CN" dirty="0"/>
              <a:t>Object</a:t>
            </a:r>
          </a:p>
          <a:p>
            <a:pPr lvl="1"/>
            <a:r>
              <a:rPr lang="en-US" altLang="zh-CN" dirty="0"/>
              <a:t>COCO-80 U ImageNet-200 U 92 = 326 distinct object classes</a:t>
            </a:r>
          </a:p>
          <a:p>
            <a:r>
              <a:rPr lang="en-US" altLang="zh-CN" dirty="0"/>
              <a:t>Scene</a:t>
            </a:r>
          </a:p>
          <a:p>
            <a:pPr lvl="1"/>
            <a:r>
              <a:rPr lang="en-US" altLang="zh-CN" dirty="0"/>
              <a:t>MIT Places 205-class dataset U 25 = 221 distinct scene classes</a:t>
            </a:r>
          </a:p>
          <a:p>
            <a:r>
              <a:rPr lang="en-US" altLang="zh-CN" dirty="0"/>
              <a:t>Action</a:t>
            </a:r>
          </a:p>
          <a:p>
            <a:pPr lvl="1"/>
            <a:r>
              <a:rPr lang="en-US" altLang="zh-CN" dirty="0"/>
              <a:t>24</a:t>
            </a:r>
          </a:p>
          <a:p>
            <a:pPr marL="0" indent="0">
              <a:buNone/>
            </a:pPr>
            <a:r>
              <a:rPr lang="en-US" altLang="zh-CN" dirty="0"/>
              <a:t>These visual concepts are further linked to a variety of external knowledge bases.</a:t>
            </a:r>
          </a:p>
        </p:txBody>
      </p:sp>
    </p:spTree>
    <p:extLst>
      <p:ext uri="{BB962C8B-B14F-4D97-AF65-F5344CB8AC3E}">
        <p14:creationId xmlns:p14="http://schemas.microsoft.com/office/powerpoint/2010/main" val="190912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01F8AE-14BC-4191-BEF0-6B06853C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 Bases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BC8712-83CE-4AD8-99CB-9F6673831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 structured knowledge bases.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C0DA5A-2F96-46C8-8411-CEB101A2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190" y="2584657"/>
            <a:ext cx="8647619" cy="3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4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DD469-CFBD-4E79-B18F-CA83FB03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Question Collection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9925DE-633E-40ED-9708-394D896EF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/>
              <a:t>Selecting Concept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Choose one of the visual concepts (object, scene and action) related to image.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/>
              <a:t>Selecting Fact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Select a correct and relevant fact from knowledge base.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/>
              <a:t>Asking Question and Giving Answer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Ask a question, answering which needs the information from both of the image and the selected fact.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The answer is limited to the two concepts in the supporting-fact.</a:t>
            </a:r>
          </a:p>
        </p:txBody>
      </p:sp>
    </p:spTree>
    <p:extLst>
      <p:ext uri="{BB962C8B-B14F-4D97-AF65-F5344CB8AC3E}">
        <p14:creationId xmlns:p14="http://schemas.microsoft.com/office/powerpoint/2010/main" val="212571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1564A9-69D0-4EF2-B341-CB004BDD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20A10D-F5DC-47C3-B9A0-FEC6F250E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Image, Question -&gt; KB-queries -&gt; Answer</a:t>
            </a:r>
          </a:p>
          <a:p>
            <a:r>
              <a:rPr lang="en-US" altLang="zh-CN" dirty="0"/>
              <a:t>Learn the mapping between questions and a set of KB-queries.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728C4E-B87E-4358-A7C8-C8A0C0F62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271" y="2757488"/>
            <a:ext cx="8742857" cy="5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3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0E5040-BFA9-4249-B92E-F0BEEFB0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Constructing a Unified KB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ED6691-CE5F-42D9-BA47-C085C2BC0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92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Links the visual concepts of images to the corresponding concepts in multiple KBs.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A visual concept </a:t>
            </a:r>
            <a:r>
              <a:rPr lang="en-US" altLang="zh-CN" sz="2400" b="1" dirty="0"/>
              <a:t>X </a:t>
            </a:r>
            <a:r>
              <a:rPr lang="en-US" altLang="zh-CN" sz="2400" dirty="0"/>
              <a:t>of type </a:t>
            </a:r>
            <a:r>
              <a:rPr lang="en-US" altLang="zh-CN" sz="2400" b="1" dirty="0"/>
              <a:t>T</a:t>
            </a:r>
            <a:r>
              <a:rPr lang="en-US" altLang="zh-CN" sz="2400" dirty="0"/>
              <a:t> (T = Object, </a:t>
            </a:r>
            <a:r>
              <a:rPr lang="en-US" altLang="zh-CN" sz="2400" dirty="0" err="1"/>
              <a:t>Sence</a:t>
            </a:r>
            <a:r>
              <a:rPr lang="en-US" altLang="zh-CN" sz="2400" dirty="0"/>
              <a:t> or Action) extracted from the image with id </a:t>
            </a:r>
            <a:r>
              <a:rPr lang="en-US" altLang="zh-CN" sz="2400" b="1" dirty="0"/>
              <a:t>I</a:t>
            </a:r>
            <a:r>
              <a:rPr lang="en-US" altLang="zh-CN" sz="2400" dirty="0"/>
              <a:t> is stored in two triples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(X, Grounded, I)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(X, VC-Type, T)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88536A0-CA52-43C3-9231-D5F0FCDE5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821" b="23584"/>
          <a:stretch/>
        </p:blipFill>
        <p:spPr>
          <a:xfrm>
            <a:off x="6997700" y="3151209"/>
            <a:ext cx="3886200" cy="334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6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991074-D191-4861-B98B-4384F216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Question-Query Mapping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165041-DD98-4E42-8166-82B3E27E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&lt; T</a:t>
            </a:r>
            <a:r>
              <a:rPr lang="en-US" altLang="zh-CN" sz="2400" baseline="-25000" dirty="0"/>
              <a:t>KVC</a:t>
            </a:r>
            <a:r>
              <a:rPr lang="en-US" altLang="zh-CN" sz="2400" dirty="0"/>
              <a:t>, T</a:t>
            </a:r>
            <a:r>
              <a:rPr lang="en-US" altLang="zh-CN" sz="2400" baseline="-25000" dirty="0"/>
              <a:t>REL</a:t>
            </a:r>
            <a:r>
              <a:rPr lang="en-US" altLang="zh-CN" sz="2400" dirty="0"/>
              <a:t>, T</a:t>
            </a:r>
            <a:r>
              <a:rPr lang="en-US" altLang="zh-CN" sz="2400" baseline="-25000" dirty="0"/>
              <a:t>AS </a:t>
            </a:r>
            <a:r>
              <a:rPr lang="en-US" altLang="zh-CN" sz="2400" dirty="0"/>
              <a:t>&gt;.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Obtained through the annotated supporting- fact and the given answer.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Collect 32 different combinations of &lt; T</a:t>
            </a:r>
            <a:r>
              <a:rPr lang="en-US" altLang="zh-CN" sz="2000" baseline="-25000" dirty="0"/>
              <a:t>KVC</a:t>
            </a:r>
            <a:r>
              <a:rPr lang="en-US" altLang="zh-CN" sz="2000" dirty="0"/>
              <a:t>, T</a:t>
            </a:r>
            <a:r>
              <a:rPr lang="en-US" altLang="zh-CN" sz="2000" baseline="-25000" dirty="0"/>
              <a:t>REL</a:t>
            </a:r>
            <a:r>
              <a:rPr lang="en-US" altLang="zh-CN" sz="2000" dirty="0"/>
              <a:t>, T</a:t>
            </a:r>
            <a:r>
              <a:rPr lang="en-US" altLang="zh-CN" sz="2000" baseline="-25000" dirty="0"/>
              <a:t>AS </a:t>
            </a:r>
            <a:r>
              <a:rPr lang="en-US" altLang="zh-CN" sz="2000" dirty="0"/>
              <a:t>&gt;.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Consider each combination as a query type and learn a 32-class classifier using LSTM models.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B1F6A60-0DE5-4076-A3AE-081B8F6A6096}"/>
              </a:ext>
            </a:extLst>
          </p:cNvPr>
          <p:cNvSpPr/>
          <p:nvPr/>
        </p:nvSpPr>
        <p:spPr>
          <a:xfrm>
            <a:off x="7239000" y="0"/>
            <a:ext cx="4953000" cy="295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Key visual concepts (T</a:t>
            </a:r>
            <a:r>
              <a:rPr lang="en-US" altLang="zh-CN" sz="2000" baseline="-25000" dirty="0">
                <a:solidFill>
                  <a:prstClr val="black"/>
                </a:solidFill>
              </a:rPr>
              <a:t>KVC</a:t>
            </a:r>
            <a:r>
              <a:rPr lang="en-US" altLang="zh-CN" sz="2000" dirty="0">
                <a:solidFill>
                  <a:prstClr val="black"/>
                </a:solidFill>
              </a:rPr>
              <a:t>)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Value can be Object, Scene or Action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Key relationships (T</a:t>
            </a:r>
            <a:r>
              <a:rPr lang="en-US" altLang="zh-CN" sz="2000" baseline="-25000" dirty="0">
                <a:solidFill>
                  <a:prstClr val="black"/>
                </a:solidFill>
              </a:rPr>
              <a:t>REL</a:t>
            </a:r>
            <a:r>
              <a:rPr lang="en-US" altLang="zh-CN" sz="2000" dirty="0">
                <a:solidFill>
                  <a:prstClr val="black"/>
                </a:solidFill>
              </a:rPr>
              <a:t>) 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13 relationship type in the supporting-fact.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Answer sources (T</a:t>
            </a:r>
            <a:r>
              <a:rPr lang="en-US" altLang="zh-CN" sz="2000" baseline="-25000" dirty="0">
                <a:solidFill>
                  <a:prstClr val="black"/>
                </a:solidFill>
              </a:rPr>
              <a:t>AS</a:t>
            </a:r>
            <a:r>
              <a:rPr lang="en-US" altLang="zh-CN" sz="2000" dirty="0">
                <a:solidFill>
                  <a:prstClr val="black"/>
                </a:solidFill>
              </a:rPr>
              <a:t>)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TAS = Image if answer is the key visual concept, and TAS = KB otherwise.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7EFF8B-1065-48E2-BC0B-338F55FBA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32" b="22347"/>
          <a:stretch/>
        </p:blipFill>
        <p:spPr>
          <a:xfrm>
            <a:off x="7688536" y="2956579"/>
            <a:ext cx="4053928" cy="39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0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C028DF-DEA3-405B-B7A0-CBF06E07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Querying the KB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55B7BA-34FE-4C6A-8BC4-3BFFA4A5F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Find a list of entities from facts.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pPr lvl="1"/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B3CC79-2C0F-4DD1-8D4C-555608215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2880106"/>
            <a:ext cx="4031683" cy="20820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2D7D21B-FFB4-4382-A2D9-10AF47782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32" b="22347"/>
          <a:stretch/>
        </p:blipFill>
        <p:spPr>
          <a:xfrm>
            <a:off x="7228181" y="1825625"/>
            <a:ext cx="4262164" cy="4190970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CA5FF351-E651-4380-9072-678CA118B646}"/>
              </a:ext>
            </a:extLst>
          </p:cNvPr>
          <p:cNvCxnSpPr/>
          <p:nvPr/>
        </p:nvCxnSpPr>
        <p:spPr>
          <a:xfrm>
            <a:off x="5257800" y="2108200"/>
            <a:ext cx="1970381" cy="228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83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490</Words>
  <Application>Microsoft Office PowerPoint</Application>
  <PresentationFormat>宽屏</PresentationFormat>
  <Paragraphs>63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主题</vt:lpstr>
      <vt:lpstr>PowerPoint 演示文稿</vt:lpstr>
      <vt:lpstr>Motivation &amp; Contribution</vt:lpstr>
      <vt:lpstr>FVQA Dataset</vt:lpstr>
      <vt:lpstr>Knowledge Bases</vt:lpstr>
      <vt:lpstr>Question Collection</vt:lpstr>
      <vt:lpstr>Method</vt:lpstr>
      <vt:lpstr>Constructing a Unified KB</vt:lpstr>
      <vt:lpstr>Question-Query Mapping</vt:lpstr>
      <vt:lpstr>Querying the KB</vt:lpstr>
      <vt:lpstr>Answering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brd</dc:creator>
  <cp:lastModifiedBy>bao renda</cp:lastModifiedBy>
  <cp:revision>17</cp:revision>
  <dcterms:created xsi:type="dcterms:W3CDTF">2019-12-20T16:10:37Z</dcterms:created>
  <dcterms:modified xsi:type="dcterms:W3CDTF">2019-12-26T05:43:37Z</dcterms:modified>
</cp:coreProperties>
</file>