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0" r:id="rId7"/>
    <p:sldId id="262" r:id="rId8"/>
    <p:sldId id="263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6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1AA4D-D738-0440-A8E2-E72543B9B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3A77A1-7F2E-0648-B1EB-E4C240D0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D36D12-2AF7-C44B-B953-4CD16042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4BDB75-8B9C-F341-BD54-77739354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639ABC-C346-314C-B4F7-9694558E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39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D2DE1-0AAC-C942-A4B4-021EEF9A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DC66D7-12C6-284F-9BA1-47F04A922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2CA842-7AA8-A048-8288-EB1ECF8A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F7DED-531C-B94B-B422-C59DBBAF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75E76F-3C9A-474C-AA46-A6A5C21C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80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0BC419-08B6-544C-982C-7E7C0DFB4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55AE9E-AE0A-D94B-BBF7-4475295E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D31B9-D5EF-894F-BD6E-B939FC10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4B1BBE-40FF-9F46-BC8F-75D3F225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A57C5C-7AB4-1C4F-96C8-C9109135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8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D53D3-DCAE-8847-8017-AEF63010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2" y="156558"/>
            <a:ext cx="11673114" cy="885059"/>
          </a:xfr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5236E7-4EBC-7640-B7F5-BA82766F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42" y="1256306"/>
            <a:ext cx="11673115" cy="502452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703BA2-E01D-784F-92E8-B6B61EB1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C00990-CDCD-3C49-8992-5CE1C394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55DC28-4811-8F45-AACC-BFA0ACA8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90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7B361-770A-8048-9E0B-65EC46D1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65076-A938-144B-90BD-B75B02C4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5B757-9056-3A40-84CD-87129F38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B14CF-5046-9B4D-8D5A-E7B5C1AD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A22642-9FA5-8E46-B554-C62E8878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65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9BDFB-5BA4-BC40-980C-D8EDA80B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08254-3235-984C-A456-A43D068B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8F265-F696-764A-95EC-5162AE13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4C1288-D38F-C34B-81B1-4DE09A2B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99839-CA56-644D-9760-B18ED782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C23802-C216-8047-8802-64EE9DA6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4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9C7AB-40ED-364A-972B-7CCCA3A7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685425-AB67-324E-B019-8B748A1D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8FF16-3294-7340-ABE5-74A1CC244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3261A9-C2C1-8948-BCD7-CE21144EC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E47EB1-8DA3-4647-9214-F8659543F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D6652D-F8CE-1F47-9542-23588A3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72D80-7F17-1143-B858-36F03293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E761C-1AAB-9E48-B345-16C736A0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07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15951-667A-0E4D-88FF-92DBAA0E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38D5FC-36A0-A544-B755-0B1A33B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6D60B9-E847-2541-A73E-B36503FF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F87B30-C737-EE47-8EF0-2F4E9879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57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DF8DF6-F043-E240-9E1A-95F353B8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33D826-3411-BD48-9DEA-71E40D86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6A7A3-637E-F244-B362-9F03B337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6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F3E1E-0D84-E141-9BA7-371FA036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FBF01-E509-DA41-9FB5-4537CE17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009AF9-261D-964F-82BA-DF0923A12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5C616-5E9B-5846-9AA4-96E57F65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08C04C-841B-EA4C-A313-64839C94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5734E7-12BC-5349-A214-467E16F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8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9ABFF-6E78-384D-B41D-81F70DE3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0000E4-865E-4846-802B-89A6CBF3F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9B7BBA-88F3-6042-86DF-4A1EDF9B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8191EE-58CD-8849-9562-F58282D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03DDEE-705A-194B-A711-4FDB06E4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4B7CA3-2C9C-ED40-B4E3-C23D8CEB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3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281616-A375-0542-BD84-92929B6F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2" y="244020"/>
            <a:ext cx="11673116" cy="131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75315-ECE8-C442-84E5-C0FF90E3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42" y="1683882"/>
            <a:ext cx="11673115" cy="45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8662D-E393-1C4B-BD09-B31460810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9442" y="64080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17CE-CA13-EA4E-8481-1BAB098689C3}" type="datetimeFigureOut">
              <a:rPr kumimoji="1" lang="zh-CN" altLang="en-US" smtClean="0"/>
              <a:t>2020/1/11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1449BC-E690-6A47-AD94-52B1F3B0F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4080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85D06-54A4-F842-8DA1-2EF6110B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357" y="6408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65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18BD2A9-E53B-6D49-87E8-0A1081460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3666"/>
            <a:ext cx="9144000" cy="100753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CVPR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2018</a:t>
            </a:r>
            <a:r>
              <a:rPr kumimoji="1" lang="zh-CN" altLang="en-US" dirty="0"/>
              <a:t> </a:t>
            </a:r>
            <a:r>
              <a:rPr kumimoji="1" lang="en-US" altLang="zh-CN" dirty="0"/>
              <a:t>Oral</a:t>
            </a:r>
          </a:p>
          <a:p>
            <a:r>
              <a:rPr kumimoji="1" lang="en-US" altLang="zh-CN" dirty="0"/>
              <a:t>citation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136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8B4384-B285-FA48-83BA-5CDF4F9E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06"/>
            <a:ext cx="12192000" cy="27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7F15A-4E6B-FC40-A2B3-B994375F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8" y="3311279"/>
            <a:ext cx="11915625" cy="3478988"/>
          </a:xfrm>
        </p:spPr>
        <p:txBody>
          <a:bodyPr>
            <a:normAutofit/>
          </a:bodyPr>
          <a:lstStyle/>
          <a:p>
            <a:r>
              <a:rPr lang="en" altLang="zh-CN" sz="1800" dirty="0"/>
              <a:t>Reactive CNN : </a:t>
            </a:r>
            <a:r>
              <a:rPr lang="zh-CN" altLang="en-US" sz="1800" dirty="0"/>
              <a:t>利用最后看到的几帧来预测接下来的动作（无</a:t>
            </a:r>
            <a:r>
              <a:rPr lang="en-US" altLang="zh-CN" sz="1800" dirty="0"/>
              <a:t>language</a:t>
            </a:r>
            <a:r>
              <a:rPr lang="zh-CN" altLang="en-US" sz="1800" dirty="0"/>
              <a:t>）。</a:t>
            </a:r>
          </a:p>
          <a:p>
            <a:r>
              <a:rPr lang="en" altLang="zh-CN" sz="1800" dirty="0"/>
              <a:t>Reactive </a:t>
            </a:r>
            <a:r>
              <a:rPr lang="en" altLang="zh-CN" sz="1800" dirty="0" err="1"/>
              <a:t>CNN+Question</a:t>
            </a:r>
            <a:r>
              <a:rPr lang="en" altLang="zh-CN" sz="1800" dirty="0"/>
              <a:t>: </a:t>
            </a:r>
            <a:r>
              <a:rPr lang="zh-CN" altLang="en-US" sz="1800" dirty="0"/>
              <a:t>这个模型是将画面帧同问题的编码联合起来预测接下来的动作。以上两个</a:t>
            </a:r>
            <a:r>
              <a:rPr lang="en-US" altLang="zh-CN" sz="1800" dirty="0"/>
              <a:t>baseline</a:t>
            </a:r>
            <a:r>
              <a:rPr lang="zh-CN" altLang="en-US" sz="1800" dirty="0"/>
              <a:t>，</a:t>
            </a:r>
            <a:r>
              <a:rPr lang="en" altLang="zh-CN" sz="1800" dirty="0"/>
              <a:t>agent</a:t>
            </a:r>
            <a:r>
              <a:rPr lang="zh-CN" altLang="en-US" sz="1800" dirty="0"/>
              <a:t>的动作空间是</a:t>
            </a:r>
            <a:r>
              <a:rPr lang="en-US" altLang="zh-CN" sz="1800" dirty="0"/>
              <a:t>{</a:t>
            </a:r>
            <a:r>
              <a:rPr lang="zh-CN" altLang="en-US" sz="1800" dirty="0"/>
              <a:t>向前、左转、右转</a:t>
            </a:r>
            <a:r>
              <a:rPr lang="en-US" altLang="zh-CN" sz="1800" dirty="0"/>
              <a:t>}</a:t>
            </a:r>
            <a:r>
              <a:rPr lang="zh-CN" altLang="en-US" sz="1800" dirty="0"/>
              <a:t> ，在具体的测试的时候，就是走一个最大的步长限制后停止。</a:t>
            </a:r>
          </a:p>
          <a:p>
            <a:r>
              <a:rPr lang="en" altLang="zh-CN" sz="1800" dirty="0" err="1"/>
              <a:t>LSTM+Question</a:t>
            </a:r>
            <a:r>
              <a:rPr lang="en" altLang="zh-CN" sz="1800" dirty="0"/>
              <a:t>: </a:t>
            </a:r>
            <a:r>
              <a:rPr lang="zh-CN" altLang="en-US" sz="1800" dirty="0"/>
              <a:t>上述模型没有记忆信息，本模型是利用问题，当前帧，之前的动作共同来预测接下来的动作。用于验证规划器</a:t>
            </a:r>
            <a:r>
              <a:rPr lang="en-US" altLang="zh-CN" sz="1800" dirty="0"/>
              <a:t>-</a:t>
            </a:r>
            <a:r>
              <a:rPr lang="zh-CN" altLang="en-US" sz="1800" dirty="0"/>
              <a:t>控制器的有效性。</a:t>
            </a:r>
          </a:p>
          <a:p>
            <a:r>
              <a:rPr lang="en" altLang="zh-CN" sz="1800" dirty="0" err="1"/>
              <a:t>HumanNav</a:t>
            </a:r>
            <a:r>
              <a:rPr lang="zh-CN" altLang="en" sz="1800" dirty="0"/>
              <a:t>： </a:t>
            </a:r>
            <a:r>
              <a:rPr lang="en" altLang="zh-CN" sz="1800" dirty="0"/>
              <a:t>AMT</a:t>
            </a:r>
            <a:r>
              <a:rPr lang="zh-CN" altLang="en-US" sz="1800" dirty="0"/>
              <a:t>远程操作</a:t>
            </a:r>
            <a:r>
              <a:rPr lang="en" altLang="zh-CN" sz="1800" dirty="0"/>
              <a:t>agent</a:t>
            </a:r>
            <a:r>
              <a:rPr lang="zh-CN" altLang="en-US" sz="1800" dirty="0"/>
              <a:t>进行任务。</a:t>
            </a:r>
          </a:p>
          <a:p>
            <a:r>
              <a:rPr lang="en" altLang="zh-CN" sz="1800" dirty="0" err="1"/>
              <a:t>ShortestPaths</a:t>
            </a:r>
            <a:r>
              <a:rPr lang="en" altLang="zh-CN" sz="1800" dirty="0"/>
              <a:t> + VQA: </a:t>
            </a:r>
            <a:r>
              <a:rPr lang="zh-CN" altLang="en-US" sz="1800" dirty="0"/>
              <a:t>利用</a:t>
            </a:r>
            <a:r>
              <a:rPr lang="en" altLang="zh-CN" sz="1800" dirty="0"/>
              <a:t>VQA</a:t>
            </a:r>
            <a:r>
              <a:rPr lang="zh-CN" altLang="en-US" sz="1800" dirty="0"/>
              <a:t>模型，在测试的时候，直接给它最短路径让</a:t>
            </a:r>
            <a:r>
              <a:rPr lang="en" altLang="zh-CN" sz="1800" dirty="0"/>
              <a:t>agent</a:t>
            </a:r>
            <a:r>
              <a:rPr lang="zh-CN" altLang="en-US" sz="1800" dirty="0"/>
              <a:t>沿最短路径到达目标物处。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CF9BA9-0476-E242-889C-E5F40AA6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EF1EC-6AE6-DD4E-868E-5FB7D9F2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实验结论分析（作者自己说的）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ACDBD9-BB7C-BD4D-A511-29232D5C5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记忆模块有效</a:t>
            </a:r>
            <a:endParaRPr kumimoji="1" lang="en-US" altLang="zh-CN" dirty="0"/>
          </a:p>
          <a:p>
            <a:r>
              <a:rPr kumimoji="1" lang="zh-CN" altLang="en-US" dirty="0"/>
              <a:t>规划器</a:t>
            </a:r>
            <a:r>
              <a:rPr kumimoji="1" lang="en-US" altLang="zh-CN" dirty="0"/>
              <a:t>-</a:t>
            </a:r>
            <a:r>
              <a:rPr kumimoji="1" lang="zh-CN" altLang="en-US" dirty="0"/>
              <a:t>控制器有效</a:t>
            </a:r>
            <a:endParaRPr kumimoji="1" lang="en-US" altLang="zh-CN" dirty="0"/>
          </a:p>
          <a:p>
            <a:r>
              <a:rPr kumimoji="1" lang="en-US" altLang="zh-CN" dirty="0"/>
              <a:t>RL</a:t>
            </a:r>
            <a:r>
              <a:rPr lang="zh-CN" altLang="en-US" dirty="0"/>
              <a:t>会让</a:t>
            </a:r>
            <a:r>
              <a:rPr lang="en" altLang="zh-CN" dirty="0"/>
              <a:t>agent</a:t>
            </a:r>
            <a:r>
              <a:rPr lang="zh-CN" altLang="en-US" dirty="0"/>
              <a:t>更多地进入目标物所在的房间，但是距离目标物的距离不能保证达到最小。这是因为</a:t>
            </a:r>
            <a:r>
              <a:rPr lang="en" altLang="zh-CN" dirty="0"/>
              <a:t>RL</a:t>
            </a:r>
            <a:r>
              <a:rPr lang="zh-CN" altLang="en-US" dirty="0"/>
              <a:t>具有更大的探索可能性，但是这样个缺点并没有影响</a:t>
            </a:r>
            <a:r>
              <a:rPr lang="en" altLang="zh-CN" dirty="0"/>
              <a:t>agent</a:t>
            </a:r>
            <a:r>
              <a:rPr lang="zh-CN" altLang="en-US" dirty="0"/>
              <a:t>回答问题的精度。</a:t>
            </a:r>
            <a:endParaRPr lang="en-US" altLang="zh-CN" dirty="0"/>
          </a:p>
          <a:p>
            <a:r>
              <a:rPr lang="zh-CN" altLang="en-US" dirty="0"/>
              <a:t>最短路径</a:t>
            </a:r>
            <a:r>
              <a:rPr lang="en-US" altLang="zh-CN" dirty="0"/>
              <a:t>+</a:t>
            </a:r>
            <a:r>
              <a:rPr lang="en" altLang="zh-CN" dirty="0"/>
              <a:t>VQA</a:t>
            </a:r>
            <a:r>
              <a:rPr lang="zh-CN" altLang="en-US" dirty="0"/>
              <a:t>的系统没有达到非常好的效果，主要是因为</a:t>
            </a:r>
            <a:r>
              <a:rPr lang="en" altLang="zh-CN" dirty="0"/>
              <a:t>agent</a:t>
            </a:r>
            <a:r>
              <a:rPr lang="zh-CN" altLang="en-US" dirty="0"/>
              <a:t>根据最短路径走到终点时，不一定正好面朝着目标物或可能视野有一定的限制（比起自动探索），导致</a:t>
            </a:r>
            <a:r>
              <a:rPr lang="en" altLang="zh-CN" dirty="0"/>
              <a:t>agent</a:t>
            </a:r>
            <a:r>
              <a:rPr lang="zh-CN" altLang="en-US" dirty="0"/>
              <a:t>在回答问题时可能存在障碍。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90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D9736-B6EE-5343-A379-69B3B0F6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评价一下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DADBA2-3C57-E548-81E9-8F55FC63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pro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writing</a:t>
            </a:r>
            <a:r>
              <a:rPr kumimoji="1" lang="zh-CN" altLang="en-US" dirty="0"/>
              <a:t>很好，图表都很精美</a:t>
            </a:r>
            <a:endParaRPr kumimoji="1" lang="en-US" altLang="zh-CN" dirty="0"/>
          </a:p>
          <a:p>
            <a:r>
              <a:rPr kumimoji="1" lang="en-US" altLang="zh-CN" dirty="0"/>
              <a:t>model</a:t>
            </a:r>
            <a:r>
              <a:rPr kumimoji="1" lang="zh-CN" altLang="en-US" dirty="0"/>
              <a:t>和训练方法都挺有意思</a:t>
            </a:r>
            <a:endParaRPr kumimoji="1" lang="en-US" altLang="zh-CN" dirty="0"/>
          </a:p>
          <a:p>
            <a:r>
              <a:rPr kumimoji="1" lang="zh-CN" altLang="en-US" dirty="0"/>
              <a:t>提了个库，花了不少心思</a:t>
            </a:r>
            <a:endParaRPr kumimoji="1" lang="en-US" altLang="zh-CN" dirty="0"/>
          </a:p>
          <a:p>
            <a:r>
              <a:rPr kumimoji="1" lang="zh-CN" altLang="en-US" dirty="0"/>
              <a:t>实验部分，</a:t>
            </a:r>
            <a:r>
              <a:rPr kumimoji="1" lang="en-US" altLang="zh-CN" dirty="0"/>
              <a:t>baseline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setting</a:t>
            </a:r>
            <a:r>
              <a:rPr kumimoji="1" lang="zh-CN" altLang="en-US" dirty="0"/>
              <a:t>很充分</a:t>
            </a:r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con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task</a:t>
            </a:r>
            <a:r>
              <a:rPr kumimoji="1" lang="zh-CN" altLang="en-US" dirty="0"/>
              <a:t>太复杂，没有想看和</a:t>
            </a:r>
            <a:r>
              <a:rPr kumimoji="1" lang="en-US" altLang="zh-CN" dirty="0"/>
              <a:t>follow</a:t>
            </a:r>
            <a:r>
              <a:rPr kumimoji="1" lang="zh-CN" altLang="en-US" dirty="0"/>
              <a:t>的欲望</a:t>
            </a:r>
          </a:p>
        </p:txBody>
      </p:sp>
    </p:spTree>
    <p:extLst>
      <p:ext uri="{BB962C8B-B14F-4D97-AF65-F5344CB8AC3E}">
        <p14:creationId xmlns:p14="http://schemas.microsoft.com/office/powerpoint/2010/main" val="109959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EF3C0-B379-C640-9162-07D215E7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1" y="6954"/>
            <a:ext cx="11673116" cy="1144514"/>
          </a:xfrm>
        </p:spPr>
        <p:txBody>
          <a:bodyPr/>
          <a:lstStyle/>
          <a:p>
            <a:r>
              <a:rPr kumimoji="1" lang="zh-CN" altLang="en-US" dirty="0"/>
              <a:t>任务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92FA5E-B569-404A-BBEF-EF8DA7BA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40" y="5549523"/>
            <a:ext cx="11673115" cy="107141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任务描述：把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随机丢到一个空间，问“车是什么颜色的”。</a:t>
            </a:r>
            <a:r>
              <a:rPr kumimoji="1" lang="en-US" altLang="zh-CN" dirty="0"/>
              <a:t>Agent</a:t>
            </a:r>
            <a:r>
              <a:rPr kumimoji="1" lang="zh-CN" altLang="en-US" dirty="0"/>
              <a:t>需要自己找到车然后回答。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49365E-9790-284C-BB01-408D42BE5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58" y="237067"/>
            <a:ext cx="7383883" cy="5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1604A-371E-C045-BAB5-D512BAB3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21373F-15FF-8649-95CD-B0EFAD4C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需要将感知（</a:t>
            </a:r>
            <a:r>
              <a:rPr kumimoji="1" lang="en-US" altLang="zh-CN" dirty="0"/>
              <a:t>vision</a:t>
            </a:r>
            <a:r>
              <a:rPr kumimoji="1" lang="zh-CN" altLang="en-US" dirty="0"/>
              <a:t>）、交流（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）和行动（</a:t>
            </a:r>
            <a:r>
              <a:rPr kumimoji="1" lang="en-US" altLang="zh-CN" dirty="0"/>
              <a:t>act</a:t>
            </a:r>
            <a:r>
              <a:rPr kumimoji="1" lang="zh-CN" altLang="en-US" dirty="0"/>
              <a:t>）结合起来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（</a:t>
            </a:r>
            <a:r>
              <a:rPr kumimoji="1" lang="en-US" altLang="zh-CN" dirty="0" err="1"/>
              <a:t>Enbody</a:t>
            </a:r>
            <a:r>
              <a:rPr kumimoji="1" lang="zh-CN" altLang="en-US" dirty="0"/>
              <a:t>：</a:t>
            </a:r>
            <a:r>
              <a:rPr lang="zh-CN" altLang="en-US" dirty="0"/>
              <a:t>体现，使具体化）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93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1604A-371E-C045-BAB5-D512BAB3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21373F-15FF-8649-95CD-B0EFAD4C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提了一个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zh-CN" altLang="en-US" dirty="0"/>
              <a:t>提了一个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解决这个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，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分为规划器和控制器。</a:t>
            </a:r>
            <a:endParaRPr kumimoji="1" lang="en-US" altLang="zh-CN" dirty="0"/>
          </a:p>
          <a:p>
            <a:r>
              <a:rPr kumimoji="1" lang="zh-CN" altLang="en-US" dirty="0"/>
              <a:t>训练方法：先监督，再</a:t>
            </a:r>
            <a:r>
              <a:rPr kumimoji="1" lang="en-US" altLang="zh-CN" dirty="0"/>
              <a:t>RL</a:t>
            </a:r>
            <a:r>
              <a:rPr kumimoji="1" lang="zh-CN" altLang="en-US" dirty="0"/>
              <a:t>。提高泛化能力。</a:t>
            </a:r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House3D</a:t>
            </a:r>
            <a:r>
              <a:rPr kumimoji="1" lang="zh-CN" altLang="en-US" dirty="0"/>
              <a:t>仿真器上进行测试，这是一个很真实的模拟器环境。</a:t>
            </a:r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House3D</a:t>
            </a:r>
            <a:r>
              <a:rPr kumimoji="1" lang="zh-CN" altLang="en-US" dirty="0"/>
              <a:t>的基础上，提了一个</a:t>
            </a:r>
            <a:r>
              <a:rPr kumimoji="1" lang="en-US" altLang="zh-CN" dirty="0"/>
              <a:t>EQA</a:t>
            </a:r>
            <a:r>
              <a:rPr kumimoji="1" lang="zh-CN" altLang="en-US" dirty="0"/>
              <a:t>的库。</a:t>
            </a:r>
            <a:endParaRPr kumimoji="1" lang="en-US" altLang="zh-CN" dirty="0"/>
          </a:p>
          <a:p>
            <a:r>
              <a:rPr kumimoji="1" lang="zh-CN" altLang="en-US" dirty="0"/>
              <a:t>在</a:t>
            </a:r>
            <a:r>
              <a:rPr kumimoji="1" lang="en-US" altLang="zh-CN" dirty="0"/>
              <a:t>AMT</a:t>
            </a:r>
            <a:r>
              <a:rPr kumimoji="1" lang="zh-CN" altLang="en-US" dirty="0"/>
              <a:t>上标了</a:t>
            </a:r>
            <a:r>
              <a:rPr kumimoji="1" lang="en-US" altLang="zh-CN" dirty="0"/>
              <a:t>House3D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gt</a:t>
            </a:r>
            <a:r>
              <a:rPr kumimoji="1" lang="zh-CN" altLang="en-US" dirty="0"/>
              <a:t>，能作为引导机器人怎么走的</a:t>
            </a:r>
            <a:r>
              <a:rPr kumimoji="1" lang="en-US" altLang="zh-CN" dirty="0"/>
              <a:t>GT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519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89F20-F017-DB43-8F33-D74CC97C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572630-FCD1-0541-80F9-D1EC1884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43" y="906151"/>
            <a:ext cx="6826250" cy="2023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4C6AC2-7D09-3941-9FD4-62A7C601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44" y="3429000"/>
            <a:ext cx="7145015" cy="31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F86D0-5698-7443-9E1D-673A738C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具体</a:t>
            </a:r>
            <a:r>
              <a:rPr kumimoji="1" lang="en-US" altLang="zh-CN" dirty="0"/>
              <a:t>Settings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AD45C2-03CA-C044-954C-DEA1D5EB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每一步的选择：前进，转向（每次只能转</a:t>
            </a:r>
            <a:r>
              <a:rPr kumimoji="1" lang="en-US" altLang="zh-CN" dirty="0"/>
              <a:t>9</a:t>
            </a:r>
            <a:r>
              <a:rPr kumimoji="1" lang="zh-CN" altLang="en-US" dirty="0"/>
              <a:t>度）</a:t>
            </a:r>
            <a:endParaRPr kumimoji="1" lang="en-US" altLang="zh-CN" dirty="0"/>
          </a:p>
          <a:p>
            <a:r>
              <a:rPr kumimoji="1" lang="zh-CN" altLang="en-US" dirty="0"/>
              <a:t>最终答案是用</a:t>
            </a:r>
            <a:r>
              <a:rPr kumimoji="1" lang="en-US" altLang="zh-CN" dirty="0" err="1"/>
              <a:t>softmax</a:t>
            </a:r>
            <a:r>
              <a:rPr kumimoji="1" lang="zh-CN" altLang="en-US" dirty="0"/>
              <a:t>进行选择得到的</a:t>
            </a:r>
            <a:endParaRPr kumimoji="1" lang="en-US" altLang="zh-CN" dirty="0"/>
          </a:p>
          <a:p>
            <a:r>
              <a:rPr lang="zh-CN" altLang="en-US" dirty="0"/>
              <a:t>在测试时，</a:t>
            </a:r>
            <a:r>
              <a:rPr lang="en" altLang="zh-CN" dirty="0"/>
              <a:t>agent</a:t>
            </a:r>
            <a:r>
              <a:rPr lang="zh-CN" altLang="en-US" dirty="0"/>
              <a:t>唯一可以拿到的就是模拟的摄像头采集到的</a:t>
            </a:r>
            <a:r>
              <a:rPr lang="en" altLang="zh-CN" dirty="0"/>
              <a:t>RGB</a:t>
            </a:r>
            <a:r>
              <a:rPr lang="zh-CN" altLang="en-US" dirty="0"/>
              <a:t>图像、问题文本，所使用的就是探索模型和已经训练好的</a:t>
            </a:r>
            <a:r>
              <a:rPr lang="en" altLang="zh-CN" dirty="0"/>
              <a:t>QA</a:t>
            </a:r>
            <a:r>
              <a:rPr lang="zh-CN" altLang="en-US" dirty="0"/>
              <a:t>模型。</a:t>
            </a:r>
          </a:p>
        </p:txBody>
      </p:sp>
    </p:spTree>
    <p:extLst>
      <p:ext uri="{BB962C8B-B14F-4D97-AF65-F5344CB8AC3E}">
        <p14:creationId xmlns:p14="http://schemas.microsoft.com/office/powerpoint/2010/main" val="14218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37788-1920-AC45-A4C1-82F00CD0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2" y="80358"/>
            <a:ext cx="11673114" cy="885059"/>
          </a:xfrm>
        </p:spPr>
        <p:txBody>
          <a:bodyPr/>
          <a:lstStyle/>
          <a:p>
            <a:r>
              <a:rPr kumimoji="1" lang="en-US" altLang="zh-CN" dirty="0"/>
              <a:t>Model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24CD32-A5F3-6E4F-878A-2E5DAA38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54" y="4300850"/>
            <a:ext cx="11898692" cy="2176150"/>
          </a:xfrm>
        </p:spPr>
        <p:txBody>
          <a:bodyPr>
            <a:normAutofit/>
          </a:bodyPr>
          <a:lstStyle/>
          <a:p>
            <a:r>
              <a:rPr kumimoji="1" lang="en-US" altLang="zh-CN" sz="2700" dirty="0"/>
              <a:t>PLNR</a:t>
            </a:r>
            <a:r>
              <a:rPr kumimoji="1" lang="zh-CN" altLang="en-US" sz="2700" dirty="0"/>
              <a:t>作为规划器，选择动作；</a:t>
            </a:r>
            <a:r>
              <a:rPr kumimoji="1" lang="en-US" altLang="zh-CN" sz="2700" dirty="0"/>
              <a:t>CTRL</a:t>
            </a:r>
            <a:r>
              <a:rPr kumimoji="1" lang="zh-CN" altLang="en-US" sz="2700" dirty="0"/>
              <a:t>作为控制器，选择执行多少步（执行程度）</a:t>
            </a:r>
            <a:endParaRPr kumimoji="1" lang="en-US" altLang="zh-CN" sz="2700" dirty="0"/>
          </a:p>
          <a:p>
            <a:r>
              <a:rPr kumimoji="1" lang="en-US" altLang="zh-CN" sz="2700" dirty="0"/>
              <a:t>Q</a:t>
            </a:r>
            <a:r>
              <a:rPr kumimoji="1" lang="zh-CN" altLang="en-US" sz="2700" dirty="0"/>
              <a:t>为</a:t>
            </a:r>
            <a:r>
              <a:rPr kumimoji="1" lang="en-US" altLang="zh-CN" sz="2700" dirty="0"/>
              <a:t>language</a:t>
            </a:r>
            <a:r>
              <a:rPr kumimoji="1" lang="zh-CN" altLang="en-US" sz="2700" dirty="0"/>
              <a:t> </a:t>
            </a:r>
            <a:r>
              <a:rPr kumimoji="1" lang="en-US" altLang="zh-CN" sz="2700" dirty="0"/>
              <a:t>embedding</a:t>
            </a:r>
            <a:r>
              <a:rPr kumimoji="1" lang="zh-CN" altLang="en-US" sz="2700" dirty="0"/>
              <a:t>、</a:t>
            </a:r>
            <a:r>
              <a:rPr kumimoji="1" lang="en-US" altLang="zh-CN" sz="2700" dirty="0"/>
              <a:t>a</a:t>
            </a:r>
            <a:r>
              <a:rPr kumimoji="1" lang="zh-CN" altLang="en-US" sz="2700" dirty="0"/>
              <a:t>为动作、</a:t>
            </a:r>
            <a:r>
              <a:rPr kumimoji="1" lang="en-US" altLang="zh-CN" sz="2700" dirty="0"/>
              <a:t>h</a:t>
            </a:r>
            <a:r>
              <a:rPr kumimoji="1" lang="zh-CN" altLang="en-US" sz="2700" dirty="0"/>
              <a:t>为</a:t>
            </a:r>
            <a:r>
              <a:rPr kumimoji="1" lang="en-US" altLang="zh-CN" sz="2700" dirty="0"/>
              <a:t>RNN</a:t>
            </a:r>
            <a:r>
              <a:rPr kumimoji="1" lang="zh-CN" altLang="en-US" sz="2700" dirty="0"/>
              <a:t>中的隐向量</a:t>
            </a:r>
            <a:endParaRPr kumimoji="1" lang="en-US" altLang="zh-CN" sz="2700" dirty="0"/>
          </a:p>
          <a:p>
            <a:r>
              <a:rPr kumimoji="1" lang="zh-CN" altLang="en-US" sz="2700" dirty="0"/>
              <a:t>当</a:t>
            </a:r>
            <a:r>
              <a:rPr kumimoji="1" lang="en-US" altLang="zh-CN" sz="2700" dirty="0"/>
              <a:t>PLNR</a:t>
            </a:r>
            <a:r>
              <a:rPr kumimoji="1" lang="zh-CN" altLang="en-US" sz="2700" dirty="0"/>
              <a:t>决定停止后，模型将最后</a:t>
            </a:r>
            <a:r>
              <a:rPr kumimoji="1" lang="en-US" altLang="zh-CN" sz="2700" dirty="0"/>
              <a:t>5</a:t>
            </a:r>
            <a:r>
              <a:rPr kumimoji="1" lang="zh-CN" altLang="en-US" sz="2700" dirty="0"/>
              <a:t>帧图片</a:t>
            </a:r>
            <a:r>
              <a:rPr kumimoji="1" lang="en-US" altLang="zh-CN" sz="2700" dirty="0"/>
              <a:t>embed</a:t>
            </a:r>
            <a:r>
              <a:rPr kumimoji="1" lang="zh-CN" altLang="en-US" sz="2700" dirty="0"/>
              <a:t>到</a:t>
            </a:r>
            <a:r>
              <a:rPr kumimoji="1" lang="en-US" altLang="zh-CN" sz="2700" dirty="0"/>
              <a:t>Q</a:t>
            </a:r>
            <a:r>
              <a:rPr kumimoji="1" lang="zh-CN" altLang="en-US" sz="2700" dirty="0"/>
              <a:t>空间，与</a:t>
            </a:r>
            <a:r>
              <a:rPr kumimoji="1" lang="en-US" altLang="zh-CN" sz="2700" dirty="0"/>
              <a:t>Q</a:t>
            </a:r>
            <a:r>
              <a:rPr kumimoji="1" lang="zh-CN" altLang="en-US" sz="2700" dirty="0"/>
              <a:t>算</a:t>
            </a:r>
            <a:r>
              <a:rPr kumimoji="1" lang="en-US" altLang="zh-CN" sz="2700" dirty="0"/>
              <a:t>attention</a:t>
            </a:r>
            <a:r>
              <a:rPr kumimoji="1" lang="zh-CN" altLang="en-US" sz="2700" dirty="0"/>
              <a:t>，得到</a:t>
            </a:r>
            <a:r>
              <a:rPr kumimoji="1" lang="en-US" altLang="zh-CN" sz="2700" dirty="0"/>
              <a:t>weighted</a:t>
            </a:r>
            <a:r>
              <a:rPr kumimoji="1" lang="zh-CN" altLang="en-US" sz="2700" dirty="0"/>
              <a:t> </a:t>
            </a:r>
            <a:r>
              <a:rPr kumimoji="1" lang="en-US" altLang="zh-CN" sz="2700" dirty="0"/>
              <a:t>image</a:t>
            </a:r>
            <a:r>
              <a:rPr kumimoji="1" lang="zh-CN" altLang="en-US" sz="2700" dirty="0"/>
              <a:t> </a:t>
            </a:r>
            <a:r>
              <a:rPr kumimoji="1" lang="en-US" altLang="zh-CN" sz="2700" dirty="0"/>
              <a:t>feature</a:t>
            </a:r>
            <a:r>
              <a:rPr kumimoji="1" lang="zh-CN" altLang="en-US" sz="2700" dirty="0"/>
              <a:t>。该</a:t>
            </a:r>
            <a:r>
              <a:rPr kumimoji="1" lang="en-US" altLang="zh-CN" sz="2700" dirty="0"/>
              <a:t>feature</a:t>
            </a:r>
            <a:r>
              <a:rPr kumimoji="1" lang="zh-CN" altLang="en-US" sz="2700" dirty="0"/>
              <a:t>与</a:t>
            </a:r>
            <a:r>
              <a:rPr kumimoji="1" lang="en-US" altLang="zh-CN" sz="2700" dirty="0"/>
              <a:t>Q</a:t>
            </a:r>
            <a:r>
              <a:rPr kumimoji="1" lang="zh-CN" altLang="en-US" sz="2700" dirty="0"/>
              <a:t> </a:t>
            </a:r>
            <a:r>
              <a:rPr kumimoji="1" lang="en-US" altLang="zh-CN" sz="2700" dirty="0" err="1"/>
              <a:t>concat</a:t>
            </a:r>
            <a:r>
              <a:rPr kumimoji="1" lang="zh-CN" altLang="en-US" sz="2700" dirty="0"/>
              <a:t>，送入</a:t>
            </a:r>
            <a:r>
              <a:rPr kumimoji="1" lang="en-US" altLang="zh-CN" sz="2700" dirty="0" err="1"/>
              <a:t>softmax</a:t>
            </a:r>
            <a:r>
              <a:rPr kumimoji="1" lang="zh-CN" altLang="en-US" sz="2700" dirty="0"/>
              <a:t>得到答案。</a:t>
            </a:r>
            <a:endParaRPr kumimoji="1" lang="en-US" altLang="zh-CN" sz="27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D8E17A-8A44-5145-95F7-4C4EEC84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417"/>
            <a:ext cx="12192000" cy="31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66350-E402-D74D-9402-B3C88CB9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训练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4424D-3F22-AE40-8F46-598D84E4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训练分为两部分，首先是利用</a:t>
            </a:r>
            <a:r>
              <a:rPr lang="en-US" altLang="zh-CN" dirty="0" err="1"/>
              <a:t>gt</a:t>
            </a:r>
            <a:r>
              <a:rPr lang="zh-CN" altLang="en-US" dirty="0"/>
              <a:t>进行监督学习（最短路）。然后用</a:t>
            </a:r>
            <a:r>
              <a:rPr lang="en-US" altLang="zh-CN" dirty="0"/>
              <a:t>RL</a:t>
            </a:r>
            <a:r>
              <a:rPr lang="zh-CN" altLang="en-US" dirty="0"/>
              <a:t>进行</a:t>
            </a:r>
            <a:r>
              <a:rPr lang="en-US" altLang="zh-CN" dirty="0"/>
              <a:t>fine-tune</a:t>
            </a:r>
            <a:r>
              <a:rPr lang="zh-CN" altLang="en-US" dirty="0"/>
              <a:t>，使得</a:t>
            </a:r>
            <a:r>
              <a:rPr lang="en" altLang="zh-CN" dirty="0"/>
              <a:t>agent</a:t>
            </a:r>
            <a:r>
              <a:rPr lang="zh-CN" altLang="en-US" dirty="0"/>
              <a:t>可以在更多的问题、环境中具有泛化性能。</a:t>
            </a: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RL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reward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Agent</a:t>
            </a:r>
            <a:r>
              <a:rPr kumimoji="1" lang="zh-CN" altLang="en-US" dirty="0"/>
              <a:t>正确回答并在适当的时候停止，给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</a:t>
            </a:r>
            <a:endParaRPr kumimoji="1" lang="en-US" altLang="zh-CN" dirty="0"/>
          </a:p>
          <a:p>
            <a:r>
              <a:rPr kumimoji="1" lang="en-US" altLang="zh-CN" dirty="0"/>
              <a:t>Agent</a:t>
            </a:r>
            <a:r>
              <a:rPr kumimoji="1" lang="zh-CN" altLang="en-US" dirty="0"/>
              <a:t>在走路时，</a:t>
            </a:r>
            <a:r>
              <a:rPr kumimoji="1" lang="en-US" altLang="zh-CN" dirty="0"/>
              <a:t>reward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lang="en-US" altLang="zh-CN" dirty="0"/>
              <a:t>0.005 * </a:t>
            </a:r>
            <a:r>
              <a:rPr lang="zh-CN" altLang="en-US" dirty="0"/>
              <a:t>距离目标的位置变化（</a:t>
            </a:r>
            <a:r>
              <a:rPr lang="en" altLang="zh-CN" dirty="0"/>
              <a:t>agent</a:t>
            </a:r>
            <a:r>
              <a:rPr lang="zh-CN" altLang="en-US" dirty="0"/>
              <a:t>采取转向动作时没有奖励）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18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BDC82-A350-3440-80A8-DBB80B21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73114" cy="885059"/>
          </a:xfrm>
        </p:spPr>
        <p:txBody>
          <a:bodyPr/>
          <a:lstStyle/>
          <a:p>
            <a:r>
              <a:rPr kumimoji="1" lang="zh-CN" altLang="en-US" dirty="0"/>
              <a:t>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7F15A-4E6B-FC40-A2B3-B994375F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41" y="3993546"/>
            <a:ext cx="11673115" cy="2707896"/>
          </a:xfrm>
        </p:spPr>
        <p:txBody>
          <a:bodyPr>
            <a:normAutofit/>
          </a:bodyPr>
          <a:lstStyle/>
          <a:p>
            <a:r>
              <a:rPr lang="en-US" altLang="zh-CN" sz="1800" dirty="0" err="1"/>
              <a:t>D_t</a:t>
            </a:r>
            <a:r>
              <a:rPr lang="en-US" altLang="zh-CN" sz="1800" dirty="0"/>
              <a:t>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终止时距离目标的距离；</a:t>
            </a:r>
            <a:endParaRPr lang="en-US" altLang="zh-CN" sz="1800" dirty="0"/>
          </a:p>
          <a:p>
            <a:r>
              <a:rPr lang="en-US" altLang="zh-CN" sz="1800" dirty="0" err="1"/>
              <a:t>D_tri</a:t>
            </a:r>
            <a:r>
              <a:rPr lang="en-US" altLang="zh-CN" sz="1800" dirty="0"/>
              <a:t>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距离目标位置的变化（从起始位置到终止位置）；</a:t>
            </a:r>
            <a:endParaRPr lang="en-US" altLang="zh-CN" sz="1800" dirty="0"/>
          </a:p>
          <a:p>
            <a:r>
              <a:rPr lang="en-US" altLang="zh-CN" sz="1800" dirty="0" err="1"/>
              <a:t>D_min</a:t>
            </a:r>
            <a:r>
              <a:rPr lang="en-US" altLang="zh-CN" sz="1800" dirty="0"/>
              <a:t>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距离目标物最近的距离；</a:t>
            </a:r>
            <a:endParaRPr lang="en-US" altLang="zh-CN" sz="1800" dirty="0"/>
          </a:p>
          <a:p>
            <a:r>
              <a:rPr lang="en-US" altLang="zh-CN" sz="1800" dirty="0" err="1"/>
              <a:t>r_T</a:t>
            </a:r>
            <a:r>
              <a:rPr lang="en-US" altLang="zh-CN" sz="1800" dirty="0"/>
              <a:t>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最终停留在目标物所在房间的百分比；</a:t>
            </a:r>
            <a:endParaRPr lang="en-US" altLang="zh-CN" sz="1800" dirty="0"/>
          </a:p>
          <a:p>
            <a:r>
              <a:rPr lang="en-US" altLang="zh-CN" sz="1800" dirty="0"/>
              <a:t>r: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进入目标物所在房间的百分比；</a:t>
            </a:r>
            <a:endParaRPr lang="en-US" altLang="zh-CN" sz="1800" dirty="0"/>
          </a:p>
          <a:p>
            <a:r>
              <a:rPr lang="en-US" altLang="zh-CN" sz="1800" dirty="0"/>
              <a:t>stop: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在达到最大的探索长度前停止探索并问答问题的百分比；</a:t>
            </a:r>
            <a:endParaRPr lang="en-US" altLang="zh-CN" sz="1800" dirty="0"/>
          </a:p>
          <a:p>
            <a:r>
              <a:rPr lang="en-US" altLang="zh-CN" sz="1800" dirty="0"/>
              <a:t>MR:</a:t>
            </a:r>
            <a:r>
              <a:rPr lang="zh-CN" altLang="en-US" sz="1800" dirty="0"/>
              <a:t> </a:t>
            </a:r>
            <a:r>
              <a:rPr lang="en" altLang="zh-CN" sz="1800" dirty="0"/>
              <a:t>agent</a:t>
            </a:r>
            <a:r>
              <a:rPr lang="zh-CN" altLang="en-US" sz="1800" dirty="0"/>
              <a:t>对答案集中的答案进行按分数排序后的平均排序分。</a:t>
            </a:r>
            <a:endParaRPr kumimoji="1" lang="zh-CN" altLang="en-US" sz="18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CF9BA9-0476-E242-889C-E5F40AA6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290"/>
            <a:ext cx="12192000" cy="32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816</Words>
  <Application>Microsoft Macintosh PowerPoint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主题​​</vt:lpstr>
      <vt:lpstr>PowerPoint 演示文稿</vt:lpstr>
      <vt:lpstr>任务</vt:lpstr>
      <vt:lpstr>Motivation</vt:lpstr>
      <vt:lpstr>Contribution</vt:lpstr>
      <vt:lpstr>dataset</vt:lpstr>
      <vt:lpstr>具体Settings</vt:lpstr>
      <vt:lpstr>Model</vt:lpstr>
      <vt:lpstr>训练</vt:lpstr>
      <vt:lpstr>实验</vt:lpstr>
      <vt:lpstr>PowerPoint 演示文稿</vt:lpstr>
      <vt:lpstr>实验结论分析（作者自己说的）</vt:lpstr>
      <vt:lpstr>评价一下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WenTao</dc:creator>
  <cp:lastModifiedBy>Jiang WenTao</cp:lastModifiedBy>
  <cp:revision>77</cp:revision>
  <dcterms:created xsi:type="dcterms:W3CDTF">2020-01-11T04:03:44Z</dcterms:created>
  <dcterms:modified xsi:type="dcterms:W3CDTF">2020-01-12T05:50:12Z</dcterms:modified>
</cp:coreProperties>
</file>