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5" r:id="rId13"/>
    <p:sldId id="267" r:id="rId14"/>
    <p:sldId id="268" r:id="rId15"/>
    <p:sldId id="276" r:id="rId16"/>
    <p:sldId id="270" r:id="rId17"/>
    <p:sldId id="277" r:id="rId18"/>
    <p:sldId id="278" r:id="rId19"/>
    <p:sldId id="272" r:id="rId20"/>
    <p:sldId id="273" r:id="rId21"/>
    <p:sldId id="26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E3240-D502-43BE-AB43-5E28C2D1D8EF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C969A-E595-433F-B245-AF9AACB996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77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一篇阅读笔记：</a:t>
            </a:r>
            <a:endParaRPr lang="en-US" altLang="zh-CN" dirty="0"/>
          </a:p>
          <a:p>
            <a:r>
              <a:rPr lang="en-US" altLang="zh-CN" dirty="0"/>
              <a:t>https://www.cnblogs.com/taoshiqian/p/9573637.html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C969A-E595-433F-B245-AF9AACB996F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44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C969A-E595-433F-B245-AF9AACB996F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74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计算测地线距离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C969A-E595-433F-B245-AF9AACB996F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91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很多设计思想都借鉴了这一篇：</a:t>
            </a:r>
            <a:endParaRPr lang="en-US" altLang="zh-CN" dirty="0"/>
          </a:p>
          <a:p>
            <a:r>
              <a:rPr lang="en-US" altLang="zh-CN" dirty="0"/>
              <a:t>K. He, G. </a:t>
            </a:r>
            <a:r>
              <a:rPr lang="en-US" altLang="zh-CN" dirty="0" err="1"/>
              <a:t>Gkioxari</a:t>
            </a:r>
            <a:r>
              <a:rPr lang="en-US" altLang="zh-CN" dirty="0"/>
              <a:t>, P. Dollar, and R. </a:t>
            </a:r>
            <a:r>
              <a:rPr lang="en-US" altLang="zh-CN" dirty="0" err="1"/>
              <a:t>Girshick</a:t>
            </a:r>
            <a:r>
              <a:rPr lang="en-US" altLang="zh-CN" dirty="0"/>
              <a:t>. Mask r-</a:t>
            </a:r>
            <a:r>
              <a:rPr lang="en-US" altLang="zh-CN" dirty="0" err="1"/>
              <a:t>cnn</a:t>
            </a:r>
            <a:r>
              <a:rPr lang="en-US" altLang="zh-CN" dirty="0"/>
              <a:t>. CVPR, 2017.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C969A-E595-433F-B245-AF9AACB996F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661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RoI</a:t>
            </a:r>
            <a:r>
              <a:rPr lang="zh-CN" altLang="en-US" dirty="0"/>
              <a:t>的结果给到不同任务；</a:t>
            </a:r>
            <a:endParaRPr lang="en-US" altLang="zh-CN" dirty="0"/>
          </a:p>
          <a:p>
            <a:r>
              <a:rPr lang="zh-CN" altLang="en-US" dirty="0"/>
              <a:t>完成之后，各个任务的结果共享；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C969A-E595-433F-B245-AF9AACB996F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24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1D5349-B25A-46B8-A463-EE7397272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C20719F-82B2-475E-A6FC-4EDDF8506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A83B08-7F62-4F24-85F5-D5F93A4F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1A04-0148-41C2-8085-01E69D7694E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B28E7C-1BBE-4031-9AF2-4EA1D4A7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C0F76B-9644-431B-A75B-8AA0A9B1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F33A-8DF7-4023-8E1F-997738A4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85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C2A655-11DB-4694-A236-2AD0594F1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DFBED0-173A-48D2-BDC6-C9787A4BA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1CA315-2AAF-4746-9F18-CA2A4F29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1A04-0148-41C2-8085-01E69D7694E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389527-EDC3-4C06-ADA5-7F8B3524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CA4E42-2729-4A20-990C-46768B92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F33A-8DF7-4023-8E1F-997738A4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71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775AFE-C26B-406F-90E9-ED9D284C2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9A1406B-78A9-4F7C-8539-6C5C551A1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CD7B04-F732-4249-A6E7-26389A56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1A04-0148-41C2-8085-01E69D7694E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B5190E-1A10-4E75-AB12-CC8C54AD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2E327C-849D-4258-BD64-359F390B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F33A-8DF7-4023-8E1F-997738A4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68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C8DEC5-67C5-44A3-8FF5-1D52FE6F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4EF09D-0D47-43E5-A78C-898961710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59B9B7-C281-4CE7-9B00-25600C7E2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1A04-0148-41C2-8085-01E69D7694E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07E9FC-C2D0-42DE-BBFB-9766B082A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EC8C5A-9852-4C00-BC8D-C90BB8E6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F33A-8DF7-4023-8E1F-997738A4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93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F6BC0A-DC31-49EC-A022-5C9EA9C9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5A99CD-84BC-4878-8118-B931BDF90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94C118-E66A-49BE-8C23-18A49E47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1A04-0148-41C2-8085-01E69D7694E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AA0E87-40AA-4277-8CF9-467CA4D75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7F33DA-69F0-4DD9-84C3-4382D8CC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F33A-8DF7-4023-8E1F-997738A4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11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6FE0A8-C67B-47F3-8FAB-4A19AA96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E98080-040B-4235-8832-441AF394F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61E3AA-CD8C-483B-9F0F-B074D1D21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78EE77-E2B9-49E3-B94E-BFD67E50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1A04-0148-41C2-8085-01E69D7694E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2CE0C3-5D2D-4E85-85D7-026EDFF2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0471C5-7E0E-4518-A952-70A2056D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F33A-8DF7-4023-8E1F-997738A4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9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C9A92C-D062-4D2D-9723-C0F01CE5C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DACF8A-405B-40AF-A623-A90A06F58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D9841D-161F-455E-9A28-46C1514AF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42FC8FB-7572-40C0-9A31-73B72D9FC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43031AF-7300-421B-8B7C-2B8541C95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C142199-E211-4546-880C-B795F78F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1A04-0148-41C2-8085-01E69D7694E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E22E3F9-9562-4C46-9797-42A8FD1FB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87FA017-EF4A-44E1-85A6-BA07BA58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F33A-8DF7-4023-8E1F-997738A4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37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012081-1165-489F-ABCE-56872478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84F4E5-0810-4E01-BF5D-7321476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1A04-0148-41C2-8085-01E69D7694E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EEE693D-A242-4F9C-AED1-95BC892E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6CCF80-BDD2-46E9-AF9C-BAFB1030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F33A-8DF7-4023-8E1F-997738A4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75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F893472-93F1-49AC-96D8-66D8BEF8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1A04-0148-41C2-8085-01E69D7694E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EEFC7DA-0A48-41BD-863A-516C79773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F06D54-FD61-40B8-B8B3-CD53C1D2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F33A-8DF7-4023-8E1F-997738A4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4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FA1718-2FB7-4103-BEA0-EC7A9F9A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A3D263-B4A0-4BA0-9BF2-70E9F91DF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36EBF3-D075-44CA-A8A0-AEFA4E3A6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52A856-C956-4704-8209-30F2727B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1A04-0148-41C2-8085-01E69D7694E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8215E9-4727-44EC-93EE-1710D00F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80CD74-5ACC-4F20-84F3-01025998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F33A-8DF7-4023-8E1F-997738A4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55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87F50A-FF0A-4CA1-B56C-DDE6F949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391F65-6B96-4EAC-95C4-941CC63C3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E3E27C-B165-4297-ABD3-FA95E34B7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DEC47B-41DA-44E5-B4C2-3B82CD49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1A04-0148-41C2-8085-01E69D7694E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E1115F-9EAC-4E9B-955C-BD27800A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20D88B-0EA8-4AA6-B944-72A8AE94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F33A-8DF7-4023-8E1F-997738A4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9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3F684C2-5E2E-40F6-B084-33AA5AB2C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704B5A-9B85-4F79-B41A-E85284494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FC3491-C694-4A89-8155-96FE82BBB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31A04-0148-41C2-8085-01E69D7694E0}" type="datetimeFigureOut">
              <a:rPr lang="zh-CN" altLang="en-US" smtClean="0"/>
              <a:t>2019/9/21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791F9B-CB72-4D43-890F-A56D7D0F2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B50890-E007-4D16-8D67-D4BE80F25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DF33A-8DF7-4023-8E1F-997738A4D8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46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37CA3D-AC2B-44E4-B59E-B88B7A0111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DensePose</a:t>
            </a:r>
            <a:r>
              <a:rPr lang="en-US" altLang="zh-CN" dirty="0"/>
              <a:t>: Dense Human Pose Estimation In The Wild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B2B86F-FDD5-410C-B91C-BB67BDEB1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报告人：李青阳</a:t>
            </a:r>
          </a:p>
        </p:txBody>
      </p:sp>
    </p:spTree>
    <p:extLst>
      <p:ext uri="{BB962C8B-B14F-4D97-AF65-F5344CB8AC3E}">
        <p14:creationId xmlns:p14="http://schemas.microsoft.com/office/powerpoint/2010/main" val="368040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BCA5A-EBCE-478E-BB7E-80C261BE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3.1 Fully-convolutional dense pose regression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A0220A-0C07-40DF-87E8-6290676CB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第一步：分类</a:t>
            </a:r>
            <a:endParaRPr lang="en-US" altLang="zh-CN" dirty="0"/>
          </a:p>
          <a:p>
            <a:pPr lvl="1"/>
            <a:r>
              <a:rPr lang="zh-CN" altLang="en-US" dirty="0"/>
              <a:t>将一个像素归类为背景或</a:t>
            </a:r>
            <a:r>
              <a:rPr lang="en-US" altLang="zh-CN" dirty="0"/>
              <a:t>24</a:t>
            </a:r>
            <a:r>
              <a:rPr lang="zh-CN" altLang="en-US" dirty="0"/>
              <a:t>个身体部分之一（共</a:t>
            </a:r>
            <a:r>
              <a:rPr lang="en-US" altLang="zh-CN" dirty="0"/>
              <a:t>25</a:t>
            </a:r>
            <a:r>
              <a:rPr lang="zh-CN" altLang="en-US" dirty="0"/>
              <a:t>个类别）</a:t>
            </a:r>
            <a:endParaRPr lang="en-US" altLang="zh-CN" dirty="0"/>
          </a:p>
          <a:p>
            <a:pPr lvl="1"/>
            <a:r>
              <a:rPr lang="zh-CN" altLang="en-US" dirty="0"/>
              <a:t>交叉熵损失</a:t>
            </a:r>
            <a:endParaRPr lang="en-US" altLang="zh-CN" dirty="0"/>
          </a:p>
          <a:p>
            <a:r>
              <a:rPr lang="zh-CN" altLang="en-US" dirty="0"/>
              <a:t>第二步：回归</a:t>
            </a:r>
            <a:endParaRPr lang="en-US" altLang="zh-CN" dirty="0"/>
          </a:p>
          <a:p>
            <a:pPr lvl="1"/>
            <a:r>
              <a:rPr lang="zh-CN" altLang="en-US" dirty="0"/>
              <a:t>求出该像素对应的具体坐标（局部二维坐标）</a:t>
            </a:r>
            <a:endParaRPr lang="en-US" altLang="zh-CN" dirty="0"/>
          </a:p>
          <a:p>
            <a:pPr lvl="1"/>
            <a:r>
              <a:rPr lang="zh-CN" altLang="en-US" dirty="0"/>
              <a:t>每个身体部分训练一个回归函数</a:t>
            </a:r>
            <a:endParaRPr lang="en-US" altLang="zh-CN" dirty="0"/>
          </a:p>
          <a:p>
            <a:pPr lvl="1"/>
            <a:r>
              <a:rPr lang="en-US" altLang="zh-CN" dirty="0"/>
              <a:t>L1</a:t>
            </a:r>
            <a:r>
              <a:rPr lang="zh-CN" altLang="en-US" dirty="0"/>
              <a:t>损失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402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752731-E7F8-43A3-91A1-6475D5DF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3.2 Region-based Dense Pose Regression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7F007-FA75-4FDA-9FE8-140A1E128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Proposing regions-of-interest(ROI)</a:t>
            </a:r>
          </a:p>
          <a:p>
            <a:r>
              <a:rPr lang="en-US" altLang="zh-CN" dirty="0"/>
              <a:t>Extracting region-adapted features through ROI pooling</a:t>
            </a:r>
          </a:p>
          <a:p>
            <a:r>
              <a:rPr lang="en-US" altLang="zh-CN" dirty="0"/>
              <a:t>Feeding the resulting features into a region-specific branch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984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0BC88B-CB1E-4C1F-BD7B-A28FB379E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" y="399926"/>
            <a:ext cx="10084852" cy="606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01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7F89EC-117C-4939-8849-38BBC619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3.3 Multi-task cascaded architectures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D0083AD-6220-4546-83A2-9AC27D95E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1651414"/>
            <a:ext cx="5313680" cy="5016273"/>
          </a:xfrm>
        </p:spPr>
      </p:pic>
    </p:spTree>
    <p:extLst>
      <p:ext uri="{BB962C8B-B14F-4D97-AF65-F5344CB8AC3E}">
        <p14:creationId xmlns:p14="http://schemas.microsoft.com/office/powerpoint/2010/main" val="4198067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3B78BF-B616-44B8-810C-EFB2D18A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3.4 Distillation-based ground-truth interpolation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E7C20D-BC76-4118-B717-3CA5301C4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基于学习的方法：</a:t>
            </a:r>
            <a:endParaRPr lang="en-US" altLang="zh-CN" dirty="0"/>
          </a:p>
          <a:p>
            <a:r>
              <a:rPr lang="zh-CN" altLang="en-US" dirty="0"/>
              <a:t>首先训练一个“</a:t>
            </a:r>
            <a:r>
              <a:rPr lang="en-US" altLang="zh-CN" dirty="0"/>
              <a:t>teacher”</a:t>
            </a:r>
            <a:r>
              <a:rPr lang="zh-CN" altLang="en-US" dirty="0"/>
              <a:t>网络，在观察到的地方重建</a:t>
            </a:r>
            <a:r>
              <a:rPr lang="en-US" altLang="zh-CN" dirty="0"/>
              <a:t>ground truth</a:t>
            </a:r>
            <a:r>
              <a:rPr lang="zh-CN" altLang="en-US" dirty="0"/>
              <a:t>值</a:t>
            </a:r>
            <a:endParaRPr lang="en-US" altLang="zh-CN" dirty="0"/>
          </a:p>
          <a:p>
            <a:r>
              <a:rPr lang="zh-CN" altLang="en-US" dirty="0"/>
              <a:t>然后将其部署在完整图像域上，产生密集的监督信号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只保留网络对标记为前景的区域的预测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425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1472C7F-3CD2-47B5-AA47-DBD725656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58" y="1503680"/>
            <a:ext cx="7520282" cy="355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96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0795C8-B9DB-4913-8A59-7713028F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 Experiments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E4510A-98E3-47FF-9FE4-05B9E4E54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Train: 48000 humans</a:t>
            </a:r>
          </a:p>
          <a:p>
            <a:r>
              <a:rPr lang="en-US" altLang="zh-CN" dirty="0"/>
              <a:t>Test: 1500 images (2300 humans)</a:t>
            </a:r>
          </a:p>
          <a:p>
            <a:endParaRPr lang="en-US" altLang="zh-CN" dirty="0"/>
          </a:p>
          <a:p>
            <a:r>
              <a:rPr lang="en-US" altLang="zh-CN" dirty="0"/>
              <a:t>4.1 Single-Person dense pose estimation</a:t>
            </a:r>
          </a:p>
          <a:p>
            <a:r>
              <a:rPr lang="en-US" altLang="zh-CN" dirty="0"/>
              <a:t>4.2 Multi-Person dense pose estimation</a:t>
            </a:r>
          </a:p>
          <a:p>
            <a:r>
              <a:rPr lang="en-US" altLang="zh-CN" dirty="0"/>
              <a:t>4.3 Qualitative results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4812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B86949-BCE1-4783-9F1D-C01D9D69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4.1 Single-Person dense pose estimation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164D76-A0AA-4559-A2B1-D0B21938E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4.1.1 Manual supervision vs surrogates</a:t>
            </a:r>
          </a:p>
          <a:p>
            <a:pPr lvl="1"/>
            <a:r>
              <a:rPr lang="en-US" altLang="zh-CN" dirty="0"/>
              <a:t>ResNet101 FCNs of stride 8</a:t>
            </a:r>
          </a:p>
          <a:p>
            <a:pPr lvl="1"/>
            <a:r>
              <a:rPr lang="en-US" altLang="zh-CN" dirty="0"/>
              <a:t>Trained with different datasets</a:t>
            </a:r>
          </a:p>
          <a:p>
            <a:pPr lvl="1"/>
            <a:r>
              <a:rPr lang="en-US" altLang="zh-CN" dirty="0" err="1"/>
              <a:t>DensePose</a:t>
            </a:r>
            <a:r>
              <a:rPr lang="en-US" altLang="zh-CN" dirty="0"/>
              <a:t> </a:t>
            </a:r>
            <a:r>
              <a:rPr lang="zh-CN" altLang="en-US" dirty="0"/>
              <a:t>性能最好</a:t>
            </a:r>
            <a:endParaRPr lang="en-US" altLang="zh-CN" dirty="0"/>
          </a:p>
          <a:p>
            <a:r>
              <a:rPr lang="en-US" altLang="zh-CN" dirty="0"/>
              <a:t>4.1.2 FCNN- vs Model-based pose estimation</a:t>
            </a:r>
          </a:p>
          <a:p>
            <a:pPr lvl="1"/>
            <a:r>
              <a:rPr lang="zh-CN" altLang="en-US" dirty="0"/>
              <a:t>自下而上的前馈方法在很大程度上优于迭代的模型拟合结果</a:t>
            </a:r>
            <a:endParaRPr lang="en-US" altLang="zh-CN" dirty="0"/>
          </a:p>
          <a:p>
            <a:pPr lvl="1"/>
            <a:r>
              <a:rPr lang="zh-CN" altLang="en-US" dirty="0"/>
              <a:t>（准确性方面）</a:t>
            </a:r>
          </a:p>
        </p:txBody>
      </p:sp>
    </p:spTree>
    <p:extLst>
      <p:ext uri="{BB962C8B-B14F-4D97-AF65-F5344CB8AC3E}">
        <p14:creationId xmlns:p14="http://schemas.microsoft.com/office/powerpoint/2010/main" val="3666350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A3DAEC-76DF-42C4-9463-A67B9C233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145166"/>
            <a:ext cx="4418056" cy="66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91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CCEA66-7725-4737-B99A-16CDBB2B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 Multi-Person dense pose estimation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FC015F1-6940-449E-AB4A-E09C10818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194256"/>
            <a:ext cx="4561840" cy="6450415"/>
          </a:xfrm>
        </p:spPr>
      </p:pic>
    </p:spTree>
    <p:extLst>
      <p:ext uri="{BB962C8B-B14F-4D97-AF65-F5344CB8AC3E}">
        <p14:creationId xmlns:p14="http://schemas.microsoft.com/office/powerpoint/2010/main" val="192244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4BCE86-6DD4-4DDA-8C38-69901924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1A694-308E-4774-B4C8-F4C8D3311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COCO-</a:t>
            </a:r>
            <a:r>
              <a:rPr lang="en-US" altLang="zh-CN" dirty="0" err="1"/>
              <a:t>DensePose</a:t>
            </a:r>
            <a:r>
              <a:rPr lang="en-US" altLang="zh-CN" dirty="0"/>
              <a:t> Dataset</a:t>
            </a:r>
          </a:p>
          <a:p>
            <a:r>
              <a:rPr lang="en-US" altLang="zh-CN" dirty="0"/>
              <a:t>Learning Dense Human Pose Estimation</a:t>
            </a:r>
          </a:p>
          <a:p>
            <a:r>
              <a:rPr lang="en-US" altLang="zh-CN" dirty="0"/>
              <a:t>Experiments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0735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6252468-2D47-4DDD-8505-5B66536E9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2" y="243840"/>
            <a:ext cx="11121423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79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7467DF-2A1A-4803-885C-C02684B8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 you!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6162B2-0643-4008-B0B1-F5DBC6D86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DensePose</a:t>
            </a:r>
            <a:r>
              <a:rPr lang="en-US" altLang="zh-CN" dirty="0"/>
              <a:t>: Dense Human Pose Estimation In The Wild</a:t>
            </a:r>
          </a:p>
          <a:p>
            <a:r>
              <a:rPr lang="en-US" altLang="zh-CN" dirty="0" err="1"/>
              <a:t>Rıza</a:t>
            </a:r>
            <a:r>
              <a:rPr lang="en-US" altLang="zh-CN" dirty="0"/>
              <a:t> Alp </a:t>
            </a:r>
            <a:r>
              <a:rPr lang="en-US" altLang="zh-CN" dirty="0" err="1"/>
              <a:t>G¨uler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Natalia</a:t>
            </a:r>
            <a:r>
              <a:rPr lang="zh-CN" altLang="en-US" dirty="0"/>
              <a:t> </a:t>
            </a:r>
            <a:r>
              <a:rPr lang="en-US" altLang="zh-CN" dirty="0" err="1"/>
              <a:t>Neverova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Iasonas</a:t>
            </a:r>
            <a:r>
              <a:rPr lang="zh-CN" altLang="en-US" dirty="0"/>
              <a:t> </a:t>
            </a:r>
            <a:r>
              <a:rPr lang="en-US" altLang="zh-CN" dirty="0"/>
              <a:t>Kokkinos</a:t>
            </a:r>
          </a:p>
          <a:p>
            <a:r>
              <a:rPr lang="en-US" altLang="zh-CN" dirty="0"/>
              <a:t>Facebook AI Research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400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EFBA21-61F4-4E65-9A05-8015E840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E42020-8147-4FC5-BB52-162D8F1A7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密集对应：</a:t>
            </a:r>
            <a:r>
              <a:rPr lang="en-US" altLang="zh-CN" dirty="0"/>
              <a:t>2D</a:t>
            </a:r>
            <a:r>
              <a:rPr lang="zh-CN" altLang="en-US" dirty="0"/>
              <a:t>图像 </a:t>
            </a:r>
            <a:r>
              <a:rPr lang="en-US" altLang="zh-CN" dirty="0"/>
              <a:t>–&gt; 3D</a:t>
            </a:r>
            <a:r>
              <a:rPr lang="zh-CN" altLang="en-US" dirty="0"/>
              <a:t>人体</a:t>
            </a:r>
            <a:r>
              <a:rPr lang="en-US" altLang="zh-CN" dirty="0"/>
              <a:t>surface-based</a:t>
            </a:r>
            <a:r>
              <a:rPr lang="zh-CN" altLang="en-US" dirty="0"/>
              <a:t>模型</a:t>
            </a:r>
            <a:endParaRPr lang="en-US" altLang="zh-CN" dirty="0"/>
          </a:p>
          <a:p>
            <a:r>
              <a:rPr lang="zh-CN" altLang="en-US" dirty="0"/>
              <a:t>相关问题：物体检测、姿态估计、分割</a:t>
            </a:r>
            <a:endParaRPr lang="en-US" altLang="zh-CN" dirty="0"/>
          </a:p>
          <a:p>
            <a:r>
              <a:rPr lang="zh-CN" altLang="en-US" dirty="0"/>
              <a:t>应用领域：图形学、增强现实、人机交互；</a:t>
            </a:r>
            <a:r>
              <a:rPr lang="en-US" altLang="zh-CN" dirty="0"/>
              <a:t>3D</a:t>
            </a:r>
            <a:r>
              <a:rPr lang="zh-CN" altLang="en-US" dirty="0"/>
              <a:t>物体理解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传统方法：给出深度</a:t>
            </a:r>
            <a:endParaRPr lang="en-US" altLang="zh-CN" dirty="0"/>
          </a:p>
          <a:p>
            <a:r>
              <a:rPr lang="zh-CN" altLang="en-US" dirty="0"/>
              <a:t>本方法：仅以单张</a:t>
            </a:r>
            <a:r>
              <a:rPr lang="en-US" altLang="zh-CN" dirty="0"/>
              <a:t>RGB</a:t>
            </a:r>
            <a:r>
              <a:rPr lang="zh-CN" altLang="en-US" dirty="0"/>
              <a:t>图像作为输入，建立表面点与图像像素的联系。</a:t>
            </a:r>
          </a:p>
        </p:txBody>
      </p:sp>
    </p:spTree>
    <p:extLst>
      <p:ext uri="{BB962C8B-B14F-4D97-AF65-F5344CB8AC3E}">
        <p14:creationId xmlns:p14="http://schemas.microsoft.com/office/powerpoint/2010/main" val="14003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E51AF2-0C19-4797-B33D-C9CE55AF9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contributions: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D8632C-B63F-4CCA-979D-5358F63C5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为该任务引入了第一个人工收集的真实数据集</a:t>
            </a:r>
            <a:endParaRPr lang="en-US" altLang="zh-CN" dirty="0"/>
          </a:p>
          <a:p>
            <a:r>
              <a:rPr lang="en-US" altLang="zh-CN" dirty="0"/>
              <a:t>Dense correspondence ‘in the wild’; </a:t>
            </a:r>
            <a:r>
              <a:rPr lang="zh-CN" altLang="en-US" dirty="0"/>
              <a:t>基于区域的模型优于全卷积网络；用级联进一步提升性能</a:t>
            </a:r>
            <a:endParaRPr lang="en-US" altLang="zh-CN" dirty="0"/>
          </a:p>
          <a:p>
            <a:r>
              <a:rPr lang="zh-CN" altLang="en-US" dirty="0"/>
              <a:t>定义随机选择的图像像素子集作为监督信号，训练“教师”网络，修补其余区域的监督信号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25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AB4A1A-478C-4456-AF0E-1A6E4954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 COCO-</a:t>
            </a:r>
            <a:r>
              <a:rPr lang="en-US" altLang="zh-CN" dirty="0" err="1"/>
              <a:t>DensePose</a:t>
            </a:r>
            <a:r>
              <a:rPr lang="en-US" altLang="zh-CN" dirty="0"/>
              <a:t> Dataset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62A982-73C5-4775-B47B-C567FAC25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2.1 Annotation System</a:t>
            </a:r>
          </a:p>
          <a:p>
            <a:r>
              <a:rPr lang="en-US" altLang="zh-CN" dirty="0"/>
              <a:t>2.2 Accuracy of human annotators</a:t>
            </a:r>
          </a:p>
          <a:p>
            <a:r>
              <a:rPr lang="en-US" altLang="zh-CN" dirty="0"/>
              <a:t>2.3 Evaluation Measures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232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D269FF-7F43-477C-9DF1-DB6D4640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 Annotation System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901912-4BEF-4AE0-9D1D-623FADC9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en-US" altLang="zh-CN" dirty="0"/>
              <a:t>Delineate regions corresponding to body parts</a:t>
            </a:r>
          </a:p>
          <a:p>
            <a:pPr lvl="1"/>
            <a:r>
              <a:rPr lang="zh-CN" altLang="en-US" dirty="0"/>
              <a:t>头部、躯干、大</a:t>
            </a:r>
            <a:r>
              <a:rPr lang="en-US" altLang="zh-CN" dirty="0"/>
              <a:t>/</a:t>
            </a:r>
            <a:r>
              <a:rPr lang="zh-CN" altLang="en-US" dirty="0"/>
              <a:t>小臂、大</a:t>
            </a:r>
            <a:r>
              <a:rPr lang="en-US" altLang="zh-CN" dirty="0"/>
              <a:t>/</a:t>
            </a:r>
            <a:r>
              <a:rPr lang="zh-CN" altLang="en-US" dirty="0"/>
              <a:t>小腿、手、脚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：对每个区域采样，获得一组大致等距的点。将这些点与表面对应</a:t>
            </a:r>
            <a:endParaRPr lang="en-US" altLang="zh-CN" dirty="0"/>
          </a:p>
          <a:p>
            <a:pPr lvl="1"/>
            <a:r>
              <a:rPr lang="zh-CN" altLang="en-US" dirty="0"/>
              <a:t>提供</a:t>
            </a:r>
            <a:r>
              <a:rPr lang="en-US" altLang="zh-CN" dirty="0"/>
              <a:t>6</a:t>
            </a:r>
            <a:r>
              <a:rPr lang="zh-CN" altLang="en-US" dirty="0"/>
              <a:t>个视图，可选择自己认为方便的一个进行标注。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361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14D15C-1EFC-451D-A6A8-37216743B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2.2 Accuracy of human annotators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14D34C-B9F5-4441-8E60-568A62D1D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给标注者提供合成图像，让其标注，测试他们的准确率。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379B7E4-2E52-410F-AF22-FBA872C57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2322218"/>
            <a:ext cx="6471920" cy="366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5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FA789B-4CAE-474B-AE54-79CC17FD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 Evaluation Measures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8C8D5B-5937-4813-9119-71F65AC66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Pointwise evaluation</a:t>
            </a:r>
          </a:p>
          <a:p>
            <a:pPr lvl="1"/>
            <a:r>
              <a:rPr lang="zh-CN" altLang="en-US" dirty="0"/>
              <a:t>正确点：测地线距离小于阈值</a:t>
            </a:r>
            <a:endParaRPr lang="en-US" altLang="zh-CN" dirty="0"/>
          </a:p>
          <a:p>
            <a:pPr lvl="1"/>
            <a:r>
              <a:rPr lang="zh-CN" altLang="en-US" dirty="0"/>
              <a:t>通过正确点比例（</a:t>
            </a:r>
            <a:r>
              <a:rPr lang="en-US" altLang="zh-CN" dirty="0"/>
              <a:t>RCP</a:t>
            </a:r>
            <a:r>
              <a:rPr lang="zh-CN" altLang="en-US" dirty="0"/>
              <a:t>，</a:t>
            </a:r>
            <a:r>
              <a:rPr lang="en-US" altLang="zh-CN" dirty="0"/>
              <a:t>Ratio of Correct Point</a:t>
            </a:r>
            <a:r>
              <a:rPr lang="zh-CN" altLang="en-US" dirty="0"/>
              <a:t>）评估整个图像的准确率</a:t>
            </a:r>
            <a:endParaRPr lang="en-US" altLang="zh-CN" dirty="0"/>
          </a:p>
          <a:p>
            <a:r>
              <a:rPr lang="en-US" altLang="zh-CN" dirty="0"/>
              <a:t>Per-instance evaluation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GPS=0.5    g=30cm (the average half-size of a body segment)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63D918-381E-4093-A974-9AED0842C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04" y="4003040"/>
            <a:ext cx="7115763" cy="12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7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AEDC0B-F5A8-43C9-AFD2-DBCE18C3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 Learning Dense Human Pose Estimation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553F8D-06A3-4A8B-81FB-4D7D556C7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3.1.Fully-convolutional dense pose regression </a:t>
            </a:r>
          </a:p>
          <a:p>
            <a:r>
              <a:rPr lang="en-US" altLang="zh-CN" dirty="0"/>
              <a:t>3.2.Region-based Dense Pose Regression </a:t>
            </a:r>
          </a:p>
          <a:p>
            <a:r>
              <a:rPr lang="en-US" altLang="zh-CN" dirty="0"/>
              <a:t>3.3.Multi-task cascaded architectures </a:t>
            </a:r>
          </a:p>
          <a:p>
            <a:r>
              <a:rPr lang="en-US" altLang="zh-CN" dirty="0"/>
              <a:t>3.4.Distillation-based ground-truth interpolation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8899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636</Words>
  <Application>Microsoft Office PowerPoint</Application>
  <PresentationFormat>宽屏</PresentationFormat>
  <Paragraphs>95</Paragraphs>
  <Slides>21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等线</vt:lpstr>
      <vt:lpstr>等线 Light</vt:lpstr>
      <vt:lpstr>Arial</vt:lpstr>
      <vt:lpstr>Office 主题​​</vt:lpstr>
      <vt:lpstr>DensePose: Dense Human Pose Estimation In The Wild</vt:lpstr>
      <vt:lpstr>Contents</vt:lpstr>
      <vt:lpstr>Introduction</vt:lpstr>
      <vt:lpstr>Our contributions:</vt:lpstr>
      <vt:lpstr>2 COCO-DensePose Dataset</vt:lpstr>
      <vt:lpstr>2.1 Annotation System</vt:lpstr>
      <vt:lpstr>2.2 Accuracy of human annotators</vt:lpstr>
      <vt:lpstr>2.3 Evaluation Measures</vt:lpstr>
      <vt:lpstr>3 Learning Dense Human Pose Estimation</vt:lpstr>
      <vt:lpstr>3.1 Fully-convolutional dense pose regression</vt:lpstr>
      <vt:lpstr>3.2 Region-based Dense Pose Regression</vt:lpstr>
      <vt:lpstr>PowerPoint 演示文稿</vt:lpstr>
      <vt:lpstr>3.3 Multi-task cascaded architectures</vt:lpstr>
      <vt:lpstr>3.4 Distillation-based ground-truth interpolation </vt:lpstr>
      <vt:lpstr>PowerPoint 演示文稿</vt:lpstr>
      <vt:lpstr>4 Experiments</vt:lpstr>
      <vt:lpstr>4.1 Single-Person dense pose estimation</vt:lpstr>
      <vt:lpstr>PowerPoint 演示文稿</vt:lpstr>
      <vt:lpstr>4.2 Multi-Person dense pose estimation</vt:lpstr>
      <vt:lpstr>PowerPoint 演示文稿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Qingyang Li</dc:creator>
  <cp:lastModifiedBy>Qingyang Li</cp:lastModifiedBy>
  <cp:revision>29</cp:revision>
  <dcterms:created xsi:type="dcterms:W3CDTF">2019-09-17T02:04:04Z</dcterms:created>
  <dcterms:modified xsi:type="dcterms:W3CDTF">2019-09-21T02:39:25Z</dcterms:modified>
</cp:coreProperties>
</file>