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100B72-D194-4D40-A973-F08F2D23D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B47FA6-2D7B-42B9-AFCF-D45322476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CD86D8-5837-406D-9E3D-307745D09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8B75F2-5D86-4010-92BE-83E40686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77A8F4-C808-4403-8BEC-3FDA15BA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92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6BB24E-8F91-4C5D-82EC-882149D4F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81DDCF4-1422-4E18-8E18-48817D578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CEAAF1-3DFD-4DF8-A1BB-07BA256AA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647DE-A166-4770-BAB6-2595AF04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F40A1E-F64D-4F1C-AD9E-3328F9D9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39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BAFFE42-3B9E-42FF-A30C-7137A0257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BC1F0CD-AF32-4D4B-8699-4D5882893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A0000C-7FDF-43E6-9AEF-65BB0DEE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56B0B4-B39E-4B48-9D7A-316DE514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2C7095-3DA1-4344-A37A-4894EFD6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51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22C239-6C12-4A67-B755-A057C3897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29FF54-39DF-4DDB-B013-9217E50AA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420DE8-B50E-49BC-BE03-C2B9E013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4FCEDC-0E4F-49DD-BECE-D5DD8E82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81FAB6-9CBE-4AEB-9A2C-BB732C1B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89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E2235D-6473-4F85-AB79-A7E172103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C9DC23-0C6D-47D2-98AA-642E12364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E3F340-C12E-4CEA-9023-EB99DDF3A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AFC25-DC98-4C74-9A5C-92EEA645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2F41F6-27E3-4C00-8804-073790125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751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04E79B-1C47-4EAA-829E-2C5E451C4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BA208B-0CD9-414C-B902-7D89EFBF4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CEF8DF-761B-4871-B569-3DABD57D8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BDED2A-16C6-4A36-9452-1D0C5816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12FF0E-AFC3-40C1-A5F9-0E461618A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300C5F-9DBC-40EA-AEDF-859B92D8F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66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0F046E-DE40-4081-ADFE-B527A185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245D81-45C9-4008-BD09-9B93451C4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ED30F2-0AF7-4465-AE2E-5C6410FD5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6BFA1CE-C05F-49ED-83F4-F5D0F1F0B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6C2FF3E-F7F3-4B34-AABC-7FE9CDB9A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90000D-7CB3-40A0-BE7D-3D8D0FF8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12B89F7-8B26-4847-AEDB-1F023264E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6183D21-0D05-4708-A376-06EFFDDE7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52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F593A1-33E0-42BC-852E-42B4D7AB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0D0BA8-2FC9-4758-A509-485EBDF4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89F27D7-EEAF-4EB7-9D39-704C9FFC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D0330F3-D5BA-47D0-B83C-051AF00A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17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C4EBB2D-9B43-4772-853D-55E354B7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F67176-02DC-44CC-9FE0-B4959557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450D0DB-B03C-4071-9A31-B99A3344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57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471654-864E-43CC-8F25-C2684F98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25577E-CE50-4A8D-ACDB-389A1D5E0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7B4C26-4A60-485C-A03F-9EA82FBE8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1AFD7A-3260-4184-8CA4-B41FD8D5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F6ECEE-3D4B-4655-8250-0D84064D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6FB587-9869-4FBB-A4FD-959A89E5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39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F1A40A-7221-4611-AB94-0DB30D5B0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E2E0EE3-B132-4E68-BBA6-B90EA26F9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826933B-5113-4121-9905-7AC147FB6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7B4939-74ED-4CB1-B329-4B38D520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7B957FA-13FC-4183-96BC-BC1D22DB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E42104-7CE5-4514-8182-2EA590467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06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0BD9B9F-1668-45A9-A7E7-B75D5EDF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FE935C-F6B0-4A86-980F-004F6E032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D52560-FE85-4489-B468-2882EE050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902F3-ABC4-4504-9108-A2CF3183B1C5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93FCE3-A4B7-46BC-A271-0237CFFD0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38C3AF-FC14-47EB-A83F-8725ED74C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52526-D1EC-4FAF-8C64-27409402AF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39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302FA6-CDBE-4612-90C3-2BD2BACC7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A3F9285-A23E-4992-B4FF-BDD745BBD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FA33454-CB5B-47B0-9F80-3BC751EAE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816"/>
            <a:ext cx="12192000" cy="259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7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B8169E-8FB1-4C42-9FE3-8D926F79F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BlazeFace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D64C2C-10A4-456C-AA72-0260F2FDF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功能</a:t>
            </a:r>
            <a:endParaRPr lang="en-US" altLang="zh-CN" dirty="0"/>
          </a:p>
          <a:p>
            <a:pPr lvl="1"/>
            <a:r>
              <a:rPr lang="zh-CN" altLang="en-US" dirty="0"/>
              <a:t>人脸检测，除检测框外，还额外定位</a:t>
            </a:r>
            <a:r>
              <a:rPr lang="en-US" altLang="zh-CN" dirty="0"/>
              <a:t>6</a:t>
            </a:r>
            <a:r>
              <a:rPr lang="zh-CN" altLang="en-US" dirty="0"/>
              <a:t>个人脸关键点</a:t>
            </a:r>
            <a:endParaRPr lang="en-US" altLang="zh-CN" dirty="0"/>
          </a:p>
          <a:p>
            <a:pPr lvl="1"/>
            <a:r>
              <a:rPr lang="zh-CN" altLang="en-US" dirty="0"/>
              <a:t>速度快，在一些旗舰设备上可达到</a:t>
            </a:r>
            <a:r>
              <a:rPr lang="en-US" altLang="zh-CN" dirty="0"/>
              <a:t>200~1000fps</a:t>
            </a:r>
            <a:r>
              <a:rPr lang="zh-CN" altLang="en-US" dirty="0"/>
              <a:t> ，为下游任务提供更强的支持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改进点</a:t>
            </a:r>
            <a:endParaRPr lang="en-US" altLang="zh-CN" dirty="0"/>
          </a:p>
          <a:p>
            <a:pPr lvl="1"/>
            <a:r>
              <a:rPr lang="zh-CN" altLang="en-US" dirty="0"/>
              <a:t>从</a:t>
            </a:r>
            <a:r>
              <a:rPr lang="en-US" altLang="zh-CN" dirty="0" err="1"/>
              <a:t>mobilenet</a:t>
            </a:r>
            <a:r>
              <a:rPr lang="zh-CN" altLang="en-US" dirty="0"/>
              <a:t>借鉴并改进的轻量级特征提取器</a:t>
            </a:r>
            <a:endParaRPr lang="en-US" altLang="zh-CN" dirty="0"/>
          </a:p>
          <a:p>
            <a:pPr lvl="1"/>
            <a:r>
              <a:rPr lang="zh-CN" altLang="en-US" dirty="0"/>
              <a:t>从</a:t>
            </a:r>
            <a:r>
              <a:rPr lang="en-US" altLang="zh-CN" dirty="0"/>
              <a:t>SSD</a:t>
            </a:r>
            <a:r>
              <a:rPr lang="zh-CN" altLang="en-US" dirty="0"/>
              <a:t>借鉴的</a:t>
            </a:r>
            <a:r>
              <a:rPr lang="en-US" altLang="zh-CN" dirty="0"/>
              <a:t>anchor</a:t>
            </a:r>
            <a:r>
              <a:rPr lang="zh-CN" altLang="en-US" dirty="0"/>
              <a:t>机制</a:t>
            </a:r>
            <a:endParaRPr lang="en-US" altLang="zh-CN" dirty="0"/>
          </a:p>
          <a:p>
            <a:pPr lvl="1"/>
            <a:r>
              <a:rPr lang="zh-CN" altLang="en-US"/>
              <a:t>使用一种混合策略</a:t>
            </a:r>
            <a:r>
              <a:rPr lang="zh-CN" altLang="en-US" dirty="0"/>
              <a:t>替代</a:t>
            </a:r>
            <a:r>
              <a:rPr lang="en-US" altLang="zh-CN" dirty="0" err="1"/>
              <a:t>nms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856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627E6C-2A3E-4DB6-99E4-E1AB20249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Feature Extractor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BFC7B78-F75D-49DD-A19C-1197FB2E84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0466" y="2877822"/>
                <a:ext cx="10515600" cy="4351338"/>
              </a:xfrm>
            </p:spPr>
            <p:txBody>
              <a:bodyPr/>
              <a:lstStyle/>
              <a:p>
                <a:r>
                  <a:rPr lang="zh-CN" altLang="en-US" dirty="0"/>
                  <a:t>深度可分离卷积的瓶颈在于</a:t>
                </a:r>
                <a:r>
                  <a:rPr lang="en-US" altLang="zh-CN" dirty="0"/>
                  <a:t>point-wise </a:t>
                </a:r>
                <a:r>
                  <a:rPr lang="zh-CN" altLang="en-US" dirty="0"/>
                  <a:t>卷积</a:t>
                </a:r>
                <a:endParaRPr lang="en-US" altLang="zh-CN" dirty="0"/>
              </a:p>
              <a:p>
                <a:r>
                  <a:rPr lang="en-US" altLang="zh-CN" dirty="0"/>
                  <a:t>[s, s, c]-&gt;[?, ?, d]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dirty="0"/>
                  <a:t>        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r>
                  <a:rPr lang="en-US" altLang="zh-CN" dirty="0"/>
                  <a:t>iPhone X [56, 56, 128]Tensor, fp16, k=3, d=128,   0.07ms vs 0.3ms</a:t>
                </a:r>
              </a:p>
              <a:p>
                <a:r>
                  <a:rPr lang="zh-CN" altLang="en-US" dirty="0"/>
                  <a:t>使用更大的卷积核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×5)</m:t>
                    </m:r>
                  </m:oMath>
                </a14:m>
                <a:r>
                  <a:rPr lang="zh-CN" altLang="en-US" dirty="0"/>
                  <a:t>，相应减少</a:t>
                </a:r>
                <a:r>
                  <a:rPr lang="en-US" altLang="zh-CN" dirty="0"/>
                  <a:t>bottleneck</a:t>
                </a:r>
                <a:r>
                  <a:rPr lang="zh-CN" altLang="en-US" dirty="0"/>
                  <a:t>总数</a:t>
                </a:r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BFC7B78-F75D-49DD-A19C-1197FB2E84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0466" y="2877822"/>
                <a:ext cx="10515600" cy="4351338"/>
              </a:xfrm>
              <a:blipFill>
                <a:blip r:embed="rId2"/>
                <a:stretch>
                  <a:fillRect l="-1043" t="-2521" r="-2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3AD0604C-2AF1-464B-8D9F-32ECA4891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9329" y="275589"/>
            <a:ext cx="4444471" cy="252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4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476111-B56E-41B8-8558-861E65442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Feature Extractor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8D1A4F-B9EE-440D-9A54-E454BA073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515" y="3103919"/>
            <a:ext cx="10515600" cy="4351338"/>
          </a:xfrm>
        </p:spPr>
        <p:txBody>
          <a:bodyPr/>
          <a:lstStyle/>
          <a:p>
            <a:r>
              <a:rPr lang="en-US" altLang="zh-CN" dirty="0"/>
              <a:t>5xBlazeBlock + 6xDouble </a:t>
            </a:r>
            <a:r>
              <a:rPr lang="en-US" altLang="zh-CN" dirty="0" err="1"/>
              <a:t>BlazeBlock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71D7726-5F0E-4A31-8FF7-5DA06DE9C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833" y="145401"/>
            <a:ext cx="3580024" cy="62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6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66C6FD-4A3F-466B-AFDC-61A18A5C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293626"/>
          </a:xfrm>
        </p:spPr>
        <p:txBody>
          <a:bodyPr anchor="ctr">
            <a:normAutofit/>
          </a:bodyPr>
          <a:lstStyle/>
          <a:p>
            <a:r>
              <a:rPr lang="en-US" altLang="zh-CN" sz="2800"/>
              <a:t>Anchor Scheme</a:t>
            </a:r>
            <a:endParaRPr lang="zh-CN" altLang="en-US" sz="2800"/>
          </a:p>
        </p:txBody>
      </p:sp>
      <p:pic>
        <p:nvPicPr>
          <p:cNvPr id="4" name="图片 3" descr="图片包含 文字&#10;&#10;描述已自动生成">
            <a:extLst>
              <a:ext uri="{FF2B5EF4-FFF2-40B4-BE49-F238E27FC236}">
                <a16:creationId xmlns:a16="http://schemas.microsoft.com/office/drawing/2014/main" id="{799D7A66-7E12-4DE0-92EE-D588AE6BA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41" y="1921034"/>
            <a:ext cx="6739513" cy="3015931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D9E360-2FEB-4FF3-BDDB-D4B1F04F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542939"/>
            <a:ext cx="3053039" cy="3674981"/>
          </a:xfrm>
        </p:spPr>
        <p:txBody>
          <a:bodyPr>
            <a:normAutofit/>
          </a:bodyPr>
          <a:lstStyle/>
          <a:p>
            <a:r>
              <a:rPr lang="en-US" altLang="zh-CN" sz="1800"/>
              <a:t>SSD</a:t>
            </a:r>
            <a:r>
              <a:rPr lang="zh-CN" altLang="en-US" sz="1800"/>
              <a:t>从</a:t>
            </a:r>
            <a:r>
              <a:rPr lang="en-US" altLang="zh-CN" sz="1800"/>
              <a:t>1x1~16x16</a:t>
            </a:r>
            <a:r>
              <a:rPr lang="zh-CN" altLang="en-US" sz="1800"/>
              <a:t>的特征图上提</a:t>
            </a:r>
            <a:r>
              <a:rPr lang="en-US" altLang="zh-CN" sz="1800"/>
              <a:t>Anchor</a:t>
            </a:r>
          </a:p>
          <a:p>
            <a:r>
              <a:rPr lang="en-US" altLang="zh-CN" sz="1800"/>
              <a:t>PPN</a:t>
            </a:r>
            <a:r>
              <a:rPr lang="zh-CN" altLang="en-US" sz="1800"/>
              <a:t>的成功表明在达到某个特定的分辨率后，额外的计算是多余的</a:t>
            </a:r>
            <a:endParaRPr lang="en-US" altLang="zh-CN" sz="1800"/>
          </a:p>
          <a:p>
            <a:r>
              <a:rPr lang="zh-CN" altLang="en-US" sz="1800"/>
              <a:t>达到</a:t>
            </a:r>
            <a:r>
              <a:rPr lang="en-US" altLang="zh-CN" sz="1800"/>
              <a:t>8x8</a:t>
            </a:r>
            <a:r>
              <a:rPr lang="zh-CN" altLang="en-US" sz="1800"/>
              <a:t>特征图即停止下采样</a:t>
            </a:r>
            <a:endParaRPr lang="en-US" altLang="zh-CN" sz="1800"/>
          </a:p>
          <a:p>
            <a:r>
              <a:rPr lang="zh-CN" altLang="en-US" sz="1800"/>
              <a:t>鉴于人脸形状的一致性，将</a:t>
            </a:r>
            <a:r>
              <a:rPr lang="en-US" altLang="zh-CN" sz="1800"/>
              <a:t>Anchor</a:t>
            </a:r>
            <a:r>
              <a:rPr lang="zh-CN" altLang="en-US" sz="1800"/>
              <a:t>比例固定为</a:t>
            </a:r>
            <a:r>
              <a:rPr lang="en-US" altLang="zh-CN" sz="1800"/>
              <a:t>1</a:t>
            </a:r>
            <a:r>
              <a:rPr lang="zh-CN" altLang="en-US" sz="1800"/>
              <a:t>：</a:t>
            </a:r>
            <a:r>
              <a:rPr lang="en-US" altLang="zh-CN" sz="1800"/>
              <a:t>1</a:t>
            </a:r>
          </a:p>
          <a:p>
            <a:pPr marL="0" indent="0">
              <a:buNone/>
            </a:pPr>
            <a:endParaRPr lang="zh-CN" altLang="en-US" sz="18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573EFB-E773-46FC-B866-B57ED2E39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569741"/>
          </a:xfrm>
          <a:custGeom>
            <a:avLst/>
            <a:gdLst>
              <a:gd name="connsiteX0" fmla="*/ 2296028 w 2296028"/>
              <a:gd name="connsiteY0" fmla="*/ 3569741 h 3569741"/>
              <a:gd name="connsiteX1" fmla="*/ 459 w 2296028"/>
              <a:gd name="connsiteY1" fmla="*/ 3569741 h 3569741"/>
              <a:gd name="connsiteX2" fmla="*/ 0 w 2296028"/>
              <a:gd name="connsiteY2" fmla="*/ 3248180 h 3569741"/>
              <a:gd name="connsiteX3" fmla="*/ 2011607 w 2296028"/>
              <a:gd name="connsiteY3" fmla="*/ 3249283 h 3569741"/>
              <a:gd name="connsiteX4" fmla="*/ 2011607 w 2296028"/>
              <a:gd name="connsiteY4" fmla="*/ 0 h 3569741"/>
              <a:gd name="connsiteX5" fmla="*/ 2296028 w 2296028"/>
              <a:gd name="connsiteY5" fmla="*/ 0 h 356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028" h="3569741">
                <a:moveTo>
                  <a:pt x="2296028" y="3569741"/>
                </a:moveTo>
                <a:lnTo>
                  <a:pt x="459" y="3569741"/>
                </a:lnTo>
                <a:cubicBezTo>
                  <a:pt x="-459" y="3458756"/>
                  <a:pt x="918" y="3359164"/>
                  <a:pt x="0" y="3248180"/>
                </a:cubicBezTo>
                <a:lnTo>
                  <a:pt x="2011607" y="3249283"/>
                </a:lnTo>
                <a:lnTo>
                  <a:pt x="2011607" y="0"/>
                </a:lnTo>
                <a:lnTo>
                  <a:pt x="229602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5789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3339BA-8BEE-4AA8-9D29-A9A316F4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Post Processing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3BA6D1-EB4F-4B09-8C44-D06F1999B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由于下采样到</a:t>
            </a:r>
            <a:r>
              <a:rPr lang="en-US" altLang="zh-CN" dirty="0"/>
              <a:t>8x8</a:t>
            </a:r>
            <a:r>
              <a:rPr lang="zh-CN" altLang="en-US" dirty="0"/>
              <a:t>即停止，重叠的检测框数随目标大小增大而增加，采用</a:t>
            </a:r>
            <a:r>
              <a:rPr lang="en-US" altLang="zh-CN" dirty="0" err="1"/>
              <a:t>nms</a:t>
            </a:r>
            <a:r>
              <a:rPr lang="zh-CN" altLang="en-US" dirty="0"/>
              <a:t>处理视频帧时会出现较大的抖动</a:t>
            </a:r>
            <a:endParaRPr lang="en-US" altLang="zh-CN" dirty="0"/>
          </a:p>
          <a:p>
            <a:r>
              <a:rPr lang="zh-CN" altLang="en-US" dirty="0"/>
              <a:t>用一种混合策略替代</a:t>
            </a:r>
            <a:r>
              <a:rPr lang="en-US" altLang="zh-CN" dirty="0" err="1"/>
              <a:t>nms</a:t>
            </a:r>
            <a:endParaRPr lang="en-US" altLang="zh-CN" dirty="0"/>
          </a:p>
          <a:p>
            <a:r>
              <a:rPr lang="zh-CN" altLang="en-US" dirty="0"/>
              <a:t>预测每个框的参数为与它重叠框参数的加权平均</a:t>
            </a:r>
            <a:endParaRPr lang="en-US" altLang="zh-CN" dirty="0"/>
          </a:p>
          <a:p>
            <a:r>
              <a:rPr lang="zh-CN" altLang="en-US" dirty="0"/>
              <a:t>精度提高</a:t>
            </a:r>
            <a:r>
              <a:rPr lang="en-US" altLang="zh-CN" dirty="0"/>
              <a:t>10%</a:t>
            </a:r>
          </a:p>
          <a:p>
            <a:r>
              <a:rPr lang="zh-CN" altLang="en-US" dirty="0"/>
              <a:t>前置和后置相机数据集中抖动度量下降</a:t>
            </a:r>
            <a:r>
              <a:rPr lang="en-US" altLang="zh-CN" dirty="0"/>
              <a:t>40%</a:t>
            </a:r>
            <a:r>
              <a:rPr lang="zh-CN" altLang="en-US" dirty="0"/>
              <a:t>和</a:t>
            </a:r>
            <a:r>
              <a:rPr lang="en-US" altLang="zh-CN" dirty="0"/>
              <a:t>30%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696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C580C7-BBD3-4E3A-A61B-16F98DC1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A71956-2D2B-4964-9288-D23E11DDF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B53C0A8-3A22-45F1-BB77-FB59C4A75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462" y="557213"/>
            <a:ext cx="6772275" cy="56197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5BCC06C-DB54-44E4-9AEA-5B8C09107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45" y="2428875"/>
            <a:ext cx="49911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72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266</Words>
  <Application>Microsoft Office PowerPoint</Application>
  <PresentationFormat>宽屏</PresentationFormat>
  <Paragraphs>29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BlazeFace</vt:lpstr>
      <vt:lpstr>Feature Extractor</vt:lpstr>
      <vt:lpstr>Feature Extractor</vt:lpstr>
      <vt:lpstr>Anchor Scheme</vt:lpstr>
      <vt:lpstr>Post Processing</vt:lpstr>
      <vt:lpstr>Experiments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Hongyi Xiang</dc:creator>
  <cp:lastModifiedBy>Hongyi Xiang</cp:lastModifiedBy>
  <cp:revision>5</cp:revision>
  <dcterms:created xsi:type="dcterms:W3CDTF">2019-07-15T00:53:05Z</dcterms:created>
  <dcterms:modified xsi:type="dcterms:W3CDTF">2019-07-15T01:20:04Z</dcterms:modified>
</cp:coreProperties>
</file>