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1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299" r:id="rId11"/>
    <p:sldId id="301" r:id="rId12"/>
    <p:sldId id="30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7BCF6-EAB5-CD4C-B50F-2E21ADBE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B17115-1A24-9B41-8CF8-D6CA7577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286DD-6F40-A346-8E34-4CB6DEB3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08425-2642-8E4C-9656-696EF5F5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DA8AFF-C29E-FF42-80E5-4098CD4A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53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A7F14-46F0-024D-99C5-62C8F677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9D880A-5CBC-A947-B577-192F88B17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B7452D-147A-0040-B982-AB2B81BE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B486F2-C6D0-4048-94D5-E54C370E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9F69E-1D3E-BB45-8335-3C7A598E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30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3BC834-91E8-FB43-A018-248F8C49A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985DFD-8285-D846-A0D9-155D8A6F5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638ECF-327D-CD41-811C-736F06E8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62598-30E2-5045-8659-40DE42CE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F94861-7248-9A45-BBD3-8B057E0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86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6D79A-9A39-1241-8C60-8377F1AD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802FD-9A05-2540-88AB-81F2C3DD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590F8-60C6-8F49-B03C-A916CC39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B0678-DE8B-8647-B983-6C7ADC0C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1EE04-AC95-7E49-878A-3EE6EF86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650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D5DED-A9C7-1B47-9FA1-6F1E5555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F94E16-1B7E-DB43-B79A-A85417E2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F710E-B5AD-9044-8901-0418CAC5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6EDE5-E8F7-954E-A94E-9CEBAE1F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3E9F3-D3DD-6C43-BAE2-E0BD5010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10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EAF649-F443-9C41-8AFD-0806E7F2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BF9DE-7C36-3046-9008-64A0BB2A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6B5884-ECAC-B34F-B894-193C3CD5F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A29063-D46A-0B46-8644-0E619E1D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AB43DC-4D8D-B14B-BCF2-6EAEC7B0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21324-D256-2547-9B57-F67DBF0A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7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6E987-31F5-214D-86B7-2C7C3E89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054D08-AB7E-954B-A1FD-419F7BE1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EC55E3-1D4B-5C4F-944B-E8164DB91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DD55FD-76EE-9C46-A25B-FADCC43A8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542122-6AC4-6B46-8E54-8229344BB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137795-8A25-9749-AC19-EEEAD779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183C14-F578-B34E-8F02-550DEE7B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E16A04-B11B-4448-B1C3-7DF20ED0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078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EE0D6-4851-9C4B-A084-E74DEAAC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D29A7A-102D-C544-99BB-48EBB970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BE557A-E6EB-6849-BC76-58B4C7A1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42A075-14F7-FD4D-9491-4E1EDD57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054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C68AC6-3C4D-5E4E-8FBD-6A8F72FE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0002C7-D018-BE44-92DA-43562057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79C16A-288C-C54C-AF97-DD14AB83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35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42925-6E65-0643-A24A-985C8979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098CB7-3391-954D-9EFB-5424176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44F68C-130F-3A4A-B086-06CE64BBF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21A7CF-32C9-8440-A856-BCA186F0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9FBDCF-4326-3748-A0D3-9E8048B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026FB0-64FD-2445-82C8-9A938911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384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AA207-9653-564D-8EEC-09467521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A2D8D7-A0DC-4241-B81A-C843B5ACD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219B30-E94C-4A47-A3A0-2D9BD9F8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826A23-75A1-074B-92D8-0901CE9C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8C0306-8CB9-2F4E-863F-96446E67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DC7EAC-F802-B34C-BA05-925135E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80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A5F7C4-E136-8A45-8827-856EC2D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070FB-CFB0-454F-BAB3-1A8AD65A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20B95-10BE-E943-98A9-802D63532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9A0F-491B-0240-866A-44DA36CB0436}" type="datetimeFigureOut">
              <a:rPr kumimoji="1" lang="zh-CN" altLang="en-US" smtClean="0"/>
              <a:t>2022/3/19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0DA9A-36E9-C84E-B6B5-A05DDF88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24E5C9-460E-EC40-B56D-8A38AF91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46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0FF3CE2-3355-174E-87D0-9116F7BC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330450"/>
            <a:ext cx="7721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71255-16B6-A540-BC9C-97F00015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F5D2117-70F5-FB45-8C00-9C0FB27C5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06" y="1825625"/>
            <a:ext cx="93477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8FD5C-1E22-574E-B471-EA4D4896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(Cont.)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6F10D3D-EEC7-654D-8C7F-B4F634E45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2096294"/>
            <a:ext cx="457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298A3-FAB8-CB45-9E3B-264032DD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Denoising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1DEA4-B6CD-A64A-8D88-42AEB47B9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Center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shifting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Box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scaling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Label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noising: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flipping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F01D6A-7710-064F-91FF-1125DE8E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478997"/>
            <a:ext cx="4521200" cy="749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854D68-0BED-8848-8002-4215A752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768653"/>
            <a:ext cx="4610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20B4-BDB8-2C45-A29A-4379D510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6A34A-B5F3-0F41-89C2-E8745DD07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2135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Pixel-level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</a:t>
            </a:r>
          </a:p>
          <a:p>
            <a:pPr lvl="1"/>
            <a:r>
              <a:rPr lang="en-US" altLang="zh-CN" dirty="0"/>
              <a:t>L</a:t>
            </a:r>
            <a:r>
              <a:rPr lang="en" altLang="zh-CN" dirty="0" err="1"/>
              <a:t>ose</a:t>
            </a:r>
            <a:r>
              <a:rPr lang="en" altLang="zh-CN" dirty="0"/>
              <a:t> the dense patterns in the</a:t>
            </a:r>
            <a:r>
              <a:rPr lang="zh-CN" altLang="en-US" dirty="0"/>
              <a:t> </a:t>
            </a:r>
            <a:r>
              <a:rPr lang="en" altLang="zh-CN" dirty="0"/>
              <a:t>image domain due to the sparsity of the fusion points</a:t>
            </a:r>
          </a:p>
          <a:p>
            <a:pPr lvl="1"/>
            <a:r>
              <a:rPr lang="en-US" altLang="zh-CN" dirty="0"/>
              <a:t>B</a:t>
            </a:r>
            <a:r>
              <a:rPr lang="en" altLang="zh-CN" dirty="0" err="1"/>
              <a:t>reaking</a:t>
            </a:r>
            <a:r>
              <a:rPr lang="en" altLang="zh-CN" dirty="0"/>
              <a:t> the</a:t>
            </a:r>
            <a:r>
              <a:rPr lang="zh-CN" altLang="en-US" dirty="0"/>
              <a:t> </a:t>
            </a:r>
            <a:r>
              <a:rPr lang="en" altLang="zh-CN" dirty="0"/>
              <a:t>semantic consistency</a:t>
            </a:r>
            <a:r>
              <a:rPr lang="zh-CN" altLang="en-US" dirty="0"/>
              <a:t> </a:t>
            </a:r>
            <a:r>
              <a:rPr lang="en" altLang="zh-CN" dirty="0"/>
              <a:t>in the image features</a:t>
            </a:r>
          </a:p>
          <a:p>
            <a:r>
              <a:rPr lang="en" altLang="zh-CN" dirty="0"/>
              <a:t>Instance-level</a:t>
            </a:r>
            <a:r>
              <a:rPr lang="zh-CN" altLang="en-US" dirty="0"/>
              <a:t> </a:t>
            </a:r>
            <a:r>
              <a:rPr lang="en" altLang="zh-CN" dirty="0"/>
              <a:t>fusion</a:t>
            </a:r>
          </a:p>
          <a:p>
            <a:pPr lvl="1"/>
            <a:r>
              <a:rPr lang="en-US" altLang="zh-CN" dirty="0"/>
              <a:t>C</a:t>
            </a:r>
            <a:r>
              <a:rPr lang="en" altLang="zh-CN" dirty="0" err="1"/>
              <a:t>oarse</a:t>
            </a:r>
            <a:r>
              <a:rPr lang="zh-CN" altLang="en-US" dirty="0"/>
              <a:t> </a:t>
            </a:r>
            <a:r>
              <a:rPr lang="en" altLang="zh-CN" dirty="0"/>
              <a:t>feature aggregation</a:t>
            </a:r>
          </a:p>
          <a:p>
            <a:pPr lvl="1"/>
            <a:r>
              <a:rPr lang="en-US" altLang="zh-CN" dirty="0"/>
              <a:t>T</a:t>
            </a:r>
            <a:r>
              <a:rPr lang="en" altLang="zh-CN" dirty="0"/>
              <a:t>he absence of 2D information at the</a:t>
            </a:r>
            <a:r>
              <a:rPr lang="zh-CN" altLang="en-US" dirty="0"/>
              <a:t> </a:t>
            </a:r>
            <a:r>
              <a:rPr lang="en" altLang="zh-CN" dirty="0"/>
              <a:t>initial proposal generation phase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E73E5B4-5D63-5449-8732-EE2DA0AB6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9550" y="2089944"/>
            <a:ext cx="4406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3F716-8211-3E4C-8444-24B7F1B7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26199-DBD2-7443-92A0-92F7BE53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" altLang="zh-CN" dirty="0"/>
              <a:t> learnable multi-modal feature fusion</a:t>
            </a:r>
            <a:r>
              <a:rPr lang="zh-CN" altLang="en-US" dirty="0"/>
              <a:t> </a:t>
            </a:r>
            <a:r>
              <a:rPr lang="en" altLang="zh-CN" dirty="0"/>
              <a:t>framework, called </a:t>
            </a:r>
            <a:r>
              <a:rPr lang="en" altLang="zh-CN" dirty="0" err="1"/>
              <a:t>AutoAlign</a:t>
            </a:r>
            <a:r>
              <a:rPr lang="en" altLang="zh-CN" dirty="0"/>
              <a:t>, which enhances the fusion process at </a:t>
            </a:r>
            <a:r>
              <a:rPr lang="en" altLang="zh-CN" b="1" dirty="0"/>
              <a:t>both pixel level and instance </a:t>
            </a:r>
            <a:r>
              <a:rPr lang="en" altLang="zh-CN" b="1" dirty="0" err="1"/>
              <a:t>leve</a:t>
            </a:r>
            <a:r>
              <a:rPr lang="en-US" altLang="zh-CN" b="1" dirty="0"/>
              <a:t>l</a:t>
            </a:r>
          </a:p>
          <a:p>
            <a:r>
              <a:rPr lang="en-US" altLang="zh-CN" dirty="0"/>
              <a:t>A</a:t>
            </a:r>
            <a:r>
              <a:rPr lang="en" altLang="zh-CN" dirty="0"/>
              <a:t> joint training paradigm for 2D-3D detection to regularize the features extracted from the image</a:t>
            </a:r>
            <a:r>
              <a:rPr lang="zh-CN" altLang="en-US" dirty="0"/>
              <a:t> </a:t>
            </a:r>
            <a:r>
              <a:rPr lang="en" altLang="zh-CN" dirty="0"/>
              <a:t>branch and improve the detection accuracy</a:t>
            </a:r>
          </a:p>
          <a:p>
            <a:r>
              <a:rPr lang="en-US" altLang="zh-CN" dirty="0"/>
              <a:t>V</a:t>
            </a:r>
            <a:r>
              <a:rPr lang="en" altLang="zh-CN" dirty="0" err="1"/>
              <a:t>alidate</a:t>
            </a:r>
            <a:r>
              <a:rPr lang="en" altLang="zh-CN" dirty="0"/>
              <a:t> the effectiveness of the proposed </a:t>
            </a:r>
            <a:r>
              <a:rPr lang="en" altLang="zh-CN" dirty="0" err="1"/>
              <a:t>AutoAlign</a:t>
            </a:r>
            <a:r>
              <a:rPr lang="en" altLang="zh-CN" dirty="0"/>
              <a:t> on various 3D detectors and achieve competitive performance on both</a:t>
            </a:r>
            <a:r>
              <a:rPr lang="zh-CN" altLang="en-US" dirty="0"/>
              <a:t> </a:t>
            </a:r>
            <a:r>
              <a:rPr lang="en" altLang="zh-CN" dirty="0"/>
              <a:t>KITTI and </a:t>
            </a:r>
            <a:r>
              <a:rPr lang="en" altLang="zh-CN" dirty="0" err="1"/>
              <a:t>nuScenes</a:t>
            </a:r>
            <a:r>
              <a:rPr lang="en" altLang="zh-CN" dirty="0"/>
              <a:t> dataset</a:t>
            </a:r>
            <a:r>
              <a:rPr lang="en-US" altLang="zh-CN" dirty="0"/>
              <a:t>a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3615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99E3D-D6B3-6C48-8524-2A592DA5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D867E0F-4749-D449-8410-F35BEC5AB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829594"/>
            <a:ext cx="8940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DFAFA-A976-674F-A5E8-DD0E6C01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(Cont.)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671B9F9-1377-F84D-8894-61EDA08F1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650" y="2102644"/>
            <a:ext cx="43307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9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6840B5-7590-A449-8641-4FAF105F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28800"/>
            <a:ext cx="7810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995DF-4A70-654C-A094-0166A9EC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D535B-70B3-EA47-B893-78C2232C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DETR suffers from prohibitively slow</a:t>
            </a:r>
            <a:r>
              <a:rPr lang="zh-CN" altLang="en-US" dirty="0"/>
              <a:t> </a:t>
            </a:r>
            <a:r>
              <a:rPr lang="en" altLang="zh-CN" dirty="0"/>
              <a:t>training convergence</a:t>
            </a:r>
          </a:p>
          <a:p>
            <a:r>
              <a:rPr lang="en" altLang="zh-CN" dirty="0"/>
              <a:t>Few work pays attention to the</a:t>
            </a:r>
            <a:r>
              <a:rPr lang="zh-CN" altLang="en-US" dirty="0"/>
              <a:t> </a:t>
            </a:r>
            <a:r>
              <a:rPr lang="en" altLang="zh-CN" b="1" dirty="0"/>
              <a:t>bipartite graph matching </a:t>
            </a:r>
            <a:r>
              <a:rPr lang="en" altLang="zh-CN" dirty="0"/>
              <a:t>part for more efficient </a:t>
            </a:r>
            <a:r>
              <a:rPr lang="en" altLang="zh-CN" dirty="0" err="1"/>
              <a:t>trainin</a:t>
            </a:r>
            <a:r>
              <a:rPr lang="en-US" altLang="zh-CN" dirty="0"/>
              <a:t>g</a:t>
            </a:r>
          </a:p>
          <a:p>
            <a:r>
              <a:rPr lang="en-US" altLang="zh-CN" dirty="0"/>
              <a:t>T</a:t>
            </a:r>
            <a:r>
              <a:rPr lang="en" altLang="zh-CN" dirty="0"/>
              <a:t>he</a:t>
            </a:r>
            <a:r>
              <a:rPr lang="zh-CN" altLang="en-US" dirty="0"/>
              <a:t> </a:t>
            </a:r>
            <a:r>
              <a:rPr lang="en" altLang="zh-CN" dirty="0"/>
              <a:t>bipartite graph matching </a:t>
            </a:r>
            <a:r>
              <a:rPr lang="en-US" altLang="zh-CN" dirty="0" err="1"/>
              <a:t>i</a:t>
            </a:r>
            <a:r>
              <a:rPr lang="en" altLang="zh-CN" dirty="0"/>
              <a:t>s unstable especially in the early stages of training</a:t>
            </a:r>
            <a:r>
              <a:rPr lang="zh-CN" altLang="en-US" dirty="0"/>
              <a:t> </a:t>
            </a:r>
            <a:r>
              <a:rPr lang="en" altLang="zh-CN" dirty="0"/>
              <a:t>due to the nature of stochastic optimization</a:t>
            </a:r>
          </a:p>
          <a:p>
            <a:r>
              <a:rPr lang="en" altLang="zh-CN" dirty="0"/>
              <a:t>As a consequence, for the same image, a query is often matched with</a:t>
            </a:r>
            <a:r>
              <a:rPr lang="zh-CN" altLang="en-US" dirty="0"/>
              <a:t> </a:t>
            </a:r>
            <a:r>
              <a:rPr lang="en" altLang="zh-CN" dirty="0"/>
              <a:t>different objects in different epochs, which makes optimization ambiguous and inconstant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77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1FB11-FD6B-C843-9C2E-66CDDB74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52D3C0-FA4E-2C44-9CE1-04905D3B7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" altLang="zh-CN" dirty="0"/>
              <a:t> novel </a:t>
            </a:r>
            <a:r>
              <a:rPr lang="en" altLang="zh-CN" b="1" dirty="0"/>
              <a:t>training method </a:t>
            </a:r>
            <a:r>
              <a:rPr lang="en" altLang="zh-CN" dirty="0"/>
              <a:t>to speed</a:t>
            </a:r>
            <a:r>
              <a:rPr lang="zh-CN" altLang="en-US" dirty="0"/>
              <a:t> </a:t>
            </a:r>
            <a:r>
              <a:rPr lang="en" altLang="zh-CN" dirty="0"/>
              <a:t>up DETR</a:t>
            </a:r>
            <a:r>
              <a:rPr lang="zh-CN" altLang="en-US" dirty="0"/>
              <a:t> </a:t>
            </a:r>
            <a:r>
              <a:rPr lang="en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(A</a:t>
            </a:r>
            <a:r>
              <a:rPr lang="en" altLang="zh-CN" dirty="0" err="1"/>
              <a:t>lso</a:t>
            </a:r>
            <a:r>
              <a:rPr lang="zh-CN" altLang="en-US" dirty="0"/>
              <a:t> </a:t>
            </a:r>
            <a:r>
              <a:rPr lang="en" altLang="zh-CN" dirty="0"/>
              <a:t>leads to a remarkably better training result</a:t>
            </a:r>
            <a:r>
              <a:rPr lang="en-US" altLang="zh-CN" dirty="0"/>
              <a:t>)</a:t>
            </a:r>
            <a:endParaRPr lang="en" altLang="zh-CN" dirty="0"/>
          </a:p>
          <a:p>
            <a:r>
              <a:rPr lang="en-US" altLang="zh-CN" b="1" dirty="0"/>
              <a:t>A</a:t>
            </a:r>
            <a:r>
              <a:rPr lang="en" altLang="zh-CN" b="1" dirty="0" err="1"/>
              <a:t>naly</a:t>
            </a:r>
            <a:r>
              <a:rPr lang="en-US" altLang="zh-CN" b="1" dirty="0"/>
              <a:t>sis</a:t>
            </a:r>
            <a:r>
              <a:rPr lang="zh-CN" altLang="en-US" b="1" dirty="0"/>
              <a:t> </a:t>
            </a:r>
            <a:r>
              <a:rPr lang="en-US" altLang="zh-CN" dirty="0"/>
              <a:t>on</a:t>
            </a:r>
            <a:r>
              <a:rPr lang="en" altLang="zh-CN" dirty="0"/>
              <a:t> the slow convergence of DETR from a</a:t>
            </a:r>
            <a:r>
              <a:rPr lang="zh-CN" altLang="en-US" dirty="0"/>
              <a:t> </a:t>
            </a:r>
            <a:r>
              <a:rPr lang="en" altLang="zh-CN" dirty="0"/>
              <a:t>novel viewpoint and a deeper understanding of</a:t>
            </a:r>
            <a:r>
              <a:rPr lang="zh-CN" altLang="en-US" dirty="0"/>
              <a:t> </a:t>
            </a:r>
            <a:r>
              <a:rPr lang="en" altLang="zh-CN" dirty="0"/>
              <a:t>DETR training. </a:t>
            </a:r>
            <a:r>
              <a:rPr lang="en-US" altLang="zh-CN" dirty="0"/>
              <a:t>A</a:t>
            </a:r>
            <a:r>
              <a:rPr lang="en" altLang="zh-CN" dirty="0"/>
              <a:t> </a:t>
            </a:r>
            <a:r>
              <a:rPr lang="en" altLang="zh-CN" b="1" dirty="0"/>
              <a:t>metric</a:t>
            </a:r>
            <a:r>
              <a:rPr lang="en" altLang="zh-CN" dirty="0"/>
              <a:t> to evaluate the</a:t>
            </a:r>
            <a:r>
              <a:rPr lang="zh-CN" altLang="en-US" dirty="0"/>
              <a:t> </a:t>
            </a:r>
            <a:r>
              <a:rPr lang="en" altLang="zh-CN" dirty="0"/>
              <a:t>instability of bipartite matching and </a:t>
            </a:r>
            <a:r>
              <a:rPr lang="en-US" altLang="zh-CN" dirty="0" err="1"/>
              <a:t>veryfying</a:t>
            </a:r>
            <a:r>
              <a:rPr lang="zh-CN" altLang="en-US" dirty="0"/>
              <a:t> </a:t>
            </a:r>
            <a:r>
              <a:rPr lang="en" altLang="zh-CN" dirty="0"/>
              <a:t>that our</a:t>
            </a:r>
            <a:r>
              <a:rPr lang="zh-CN" altLang="en-US" dirty="0"/>
              <a:t> </a:t>
            </a:r>
            <a:r>
              <a:rPr lang="en" altLang="zh-CN" dirty="0"/>
              <a:t>method can effectively lower the instability</a:t>
            </a:r>
          </a:p>
          <a:p>
            <a:r>
              <a:rPr lang="en-US" altLang="zh-CN" dirty="0"/>
              <a:t>A</a:t>
            </a:r>
            <a:r>
              <a:rPr lang="en" altLang="zh-CN" dirty="0"/>
              <a:t> series of </a:t>
            </a:r>
            <a:r>
              <a:rPr lang="en" altLang="zh-CN" b="1" dirty="0"/>
              <a:t>ablation studies </a:t>
            </a:r>
            <a:r>
              <a:rPr lang="en" altLang="zh-CN" dirty="0"/>
              <a:t>to analyze the</a:t>
            </a:r>
            <a:r>
              <a:rPr lang="zh-CN" altLang="en-US" dirty="0"/>
              <a:t> </a:t>
            </a:r>
            <a:r>
              <a:rPr lang="en" altLang="zh-CN" dirty="0"/>
              <a:t>effectiveness of different components of our model</a:t>
            </a:r>
            <a:r>
              <a:rPr lang="zh-CN" altLang="en-US" dirty="0"/>
              <a:t> </a:t>
            </a:r>
            <a:r>
              <a:rPr lang="en" altLang="zh-CN" dirty="0"/>
              <a:t>such as noise, label embedding, and attention mask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5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0531B-7AEF-744E-B47A-A6DD7AE1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Why Denoising accelerates DETR training?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23FEFA-2186-D048-9312-1C6354EC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A small change of the cost matrix may cause an</a:t>
            </a:r>
            <a:r>
              <a:rPr lang="zh-CN" altLang="en-US" dirty="0"/>
              <a:t> </a:t>
            </a:r>
            <a:r>
              <a:rPr lang="en" altLang="zh-CN" dirty="0"/>
              <a:t>enormous change in the matching </a:t>
            </a:r>
            <a:r>
              <a:rPr lang="en" altLang="zh-CN" dirty="0" err="1"/>
              <a:t>resul</a:t>
            </a:r>
            <a:r>
              <a:rPr lang="en-US" altLang="zh-CN" dirty="0"/>
              <a:t>t</a:t>
            </a:r>
          </a:p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DETR-like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models:</a:t>
            </a:r>
            <a:r>
              <a:rPr kumimoji="1" lang="zh-CN" altLang="en-US" dirty="0"/>
              <a:t> </a:t>
            </a:r>
            <a:r>
              <a:rPr lang="en" altLang="zh-CN" b="1" dirty="0"/>
              <a:t>learning “good anchors</a:t>
            </a:r>
            <a:r>
              <a:rPr lang="en-US" altLang="zh-CN" b="1" dirty="0"/>
              <a:t>”</a:t>
            </a:r>
            <a:r>
              <a:rPr lang="en" altLang="zh-CN" b="1" dirty="0"/>
              <a:t> </a:t>
            </a:r>
            <a:r>
              <a:rPr lang="en" altLang="zh-CN" dirty="0"/>
              <a:t>and </a:t>
            </a:r>
            <a:r>
              <a:rPr lang="en" altLang="zh-CN" b="1" dirty="0"/>
              <a:t>learning relative</a:t>
            </a:r>
            <a:r>
              <a:rPr lang="zh-CN" altLang="en-US" b="1" dirty="0"/>
              <a:t> </a:t>
            </a:r>
            <a:r>
              <a:rPr lang="en" altLang="zh-CN" b="1" dirty="0"/>
              <a:t>offsets</a:t>
            </a:r>
          </a:p>
          <a:p>
            <a:r>
              <a:rPr lang="en" altLang="zh-CN" dirty="0"/>
              <a:t>The inconsistent</a:t>
            </a:r>
            <a:r>
              <a:rPr lang="zh-CN" altLang="en-US" dirty="0"/>
              <a:t> </a:t>
            </a:r>
            <a:r>
              <a:rPr lang="en" altLang="zh-CN" dirty="0"/>
              <a:t>update of anchors can make it difficult to learn relative offsets. Therefore, in our method, we leverage a denoising task</a:t>
            </a:r>
            <a:r>
              <a:rPr lang="zh-CN" altLang="en-US" dirty="0"/>
              <a:t> </a:t>
            </a:r>
            <a:r>
              <a:rPr lang="en" altLang="zh-CN" dirty="0"/>
              <a:t>as a training shortcut to </a:t>
            </a:r>
            <a:r>
              <a:rPr lang="en" altLang="zh-CN" b="1" dirty="0"/>
              <a:t>make relative offset learning easier</a:t>
            </a:r>
            <a:r>
              <a:rPr lang="en" altLang="zh-CN" dirty="0"/>
              <a:t>,</a:t>
            </a:r>
            <a:r>
              <a:rPr lang="zh-CN" altLang="en-US" dirty="0"/>
              <a:t> </a:t>
            </a:r>
            <a:r>
              <a:rPr lang="en" altLang="zh-CN" dirty="0"/>
              <a:t>as the denoising task bypasses bipartite matching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60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375</Words>
  <Application>Microsoft Macintosh PowerPoint</Application>
  <PresentationFormat>宽屏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Motivation</vt:lpstr>
      <vt:lpstr>Contribution</vt:lpstr>
      <vt:lpstr>Method</vt:lpstr>
      <vt:lpstr>Method (Cont.)</vt:lpstr>
      <vt:lpstr>PowerPoint 演示文稿</vt:lpstr>
      <vt:lpstr>Motivation</vt:lpstr>
      <vt:lpstr>Contribution</vt:lpstr>
      <vt:lpstr>Why Denoising accelerates DETR training?</vt:lpstr>
      <vt:lpstr>Method</vt:lpstr>
      <vt:lpstr>Method (Cont.)</vt:lpstr>
      <vt:lpstr>Denoising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孔 祥浩</dc:creator>
  <cp:lastModifiedBy>孔 祥浩</cp:lastModifiedBy>
  <cp:revision>37</cp:revision>
  <dcterms:created xsi:type="dcterms:W3CDTF">2022-03-08T11:17:20Z</dcterms:created>
  <dcterms:modified xsi:type="dcterms:W3CDTF">2022-03-19T01:49:55Z</dcterms:modified>
</cp:coreProperties>
</file>